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60" r:id="rId6"/>
    <p:sldId id="261" r:id="rId7"/>
    <p:sldId id="262" r:id="rId8"/>
    <p:sldId id="259" r:id="rId9"/>
    <p:sldId id="26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1" autoAdjust="0"/>
    <p:restoredTop sz="94660"/>
  </p:normalViewPr>
  <p:slideViewPr>
    <p:cSldViewPr snapToGrid="0" showGuides="1">
      <p:cViewPr varScale="1">
        <p:scale>
          <a:sx n="53" d="100"/>
          <a:sy n="53" d="100"/>
        </p:scale>
        <p:origin x="180" y="5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3" Type="http://schemas.openxmlformats.org/officeDocument/2006/relationships/tableStyles" Target="tableStyles.xml"/><Relationship Id="rId12" Type="http://schemas.openxmlformats.org/officeDocument/2006/relationships/viewProps" Target="viewProps.xml"/><Relationship Id="rId11" Type="http://schemas.openxmlformats.org/officeDocument/2006/relationships/presProps" Target="presProps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/>
          </p:cNvPicPr>
          <p:nvPr/>
        </p:nvPicPr>
        <p:blipFill>
          <a:blip r:embed="rId2"/>
          <a:srcRect b="3795"/>
          <a:stretch>
            <a:fillRect/>
          </a:stretch>
        </p:blipFill>
        <p:spPr>
          <a:xfrm>
            <a:off x="0" y="260350"/>
            <a:ext cx="12192000" cy="659765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05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24417" y="620713"/>
            <a:ext cx="10943167" cy="108267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en-US" altLang="zh-CN" noProof="0" smtClean="0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626533" y="1843088"/>
            <a:ext cx="10949517" cy="981075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en-US" altLang="zh-CN" noProof="0" smtClean="0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1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190500"/>
            <a:ext cx="2743200" cy="59372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90500"/>
            <a:ext cx="8026400" cy="59372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3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174750"/>
            <a:ext cx="5384800" cy="4953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174750"/>
            <a:ext cx="5384800" cy="4953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317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0317" y="2505075"/>
            <a:ext cx="5158316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717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7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717" y="987425"/>
            <a:ext cx="6172200" cy="4873625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3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7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2.jpe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1026" name="Picture 2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27" name="Rectangle 3"/>
          <p:cNvSpPr>
            <a:spLocks noGrp="1"/>
          </p:cNvSpPr>
          <p:nvPr>
            <p:ph type="title"/>
          </p:nvPr>
        </p:nvSpPr>
        <p:spPr>
          <a:xfrm>
            <a:off x="609600" y="190500"/>
            <a:ext cx="10972800" cy="582613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lang="en-US" altLang="zh-CN" dirty="0"/>
              <a:t>Click to edit Master title style</a:t>
            </a:r>
            <a:endParaRPr lang="en-US" altLang="zh-CN" dirty="0"/>
          </a:p>
        </p:txBody>
      </p:sp>
      <p:sp>
        <p:nvSpPr>
          <p:cNvPr id="1028" name="Rectangle 4"/>
          <p:cNvSpPr>
            <a:spLocks noGrp="1"/>
          </p:cNvSpPr>
          <p:nvPr>
            <p:ph type="body" idx="1"/>
          </p:nvPr>
        </p:nvSpPr>
        <p:spPr>
          <a:xfrm>
            <a:off x="609600" y="1174750"/>
            <a:ext cx="10972800" cy="495300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en-US" altLang="zh-CN" dirty="0"/>
              <a:t>Click to edit Master text styles</a:t>
            </a:r>
            <a:endParaRPr lang="en-US" altLang="zh-CN" dirty="0"/>
          </a:p>
          <a:p>
            <a:pPr lvl="1"/>
            <a:r>
              <a:rPr lang="en-US" altLang="zh-CN" dirty="0"/>
              <a:t>Second level</a:t>
            </a:r>
            <a:endParaRPr lang="en-US" altLang="zh-CN" dirty="0"/>
          </a:p>
          <a:p>
            <a:pPr lvl="2"/>
            <a:r>
              <a:rPr lang="en-US" altLang="zh-CN" dirty="0"/>
              <a:t>Third level</a:t>
            </a:r>
            <a:endParaRPr lang="en-US" altLang="zh-CN" dirty="0"/>
          </a:p>
          <a:p>
            <a:pPr lvl="3"/>
            <a:r>
              <a:rPr lang="en-US" altLang="zh-CN" dirty="0"/>
              <a:t>Fourth level</a:t>
            </a:r>
            <a:endParaRPr lang="en-US" altLang="zh-CN" dirty="0"/>
          </a:p>
          <a:p>
            <a:pPr lvl="4"/>
            <a:r>
              <a:rPr lang="en-US" altLang="zh-CN" dirty="0"/>
              <a:t>Fifth level</a:t>
            </a:r>
            <a:endParaRPr lang="en-US" altLang="zh-CN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 sz="1400"/>
            </a:lvl1pPr>
          </a:lstStyle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rtl="0" fontAlgn="base">
        <a:spcBef>
          <a:spcPct val="0"/>
        </a:spcBef>
        <a:spcAft>
          <a:spcPct val="0"/>
        </a:spcAft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5445" y="-88265"/>
            <a:ext cx="11732895" cy="2387600"/>
          </a:xfrm>
        </p:spPr>
        <p:txBody>
          <a:bodyPr>
            <a:normAutofit/>
          </a:bodyPr>
          <a:lstStyle/>
          <a:p>
            <a:r>
              <a:rPr lang="en-US" altLang="en-US" dirty="0"/>
              <a:t> </a:t>
            </a:r>
            <a:r>
              <a:rPr lang="en-US" altLang="en-US" b="1" dirty="0"/>
              <a:t>Volleyball Skills:</a:t>
            </a:r>
            <a:br>
              <a:rPr lang="en-US" altLang="en-US" b="1" dirty="0"/>
            </a:br>
            <a:r>
              <a:rPr lang="en-US" altLang="en-US" b="1" dirty="0"/>
              <a:t> </a:t>
            </a:r>
            <a:r>
              <a:rPr lang="en-US" altLang="en-US" sz="4000" b="1" dirty="0"/>
              <a:t>Underhand Reception &amp; Underhand Serve</a:t>
            </a:r>
            <a:endParaRPr lang="en-US" altLang="en-US" sz="40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782050" y="5200015"/>
            <a:ext cx="3336290" cy="1556385"/>
          </a:xfrm>
        </p:spPr>
        <p:txBody>
          <a:bodyPr/>
          <a:lstStyle/>
          <a:p>
            <a:pPr algn="ctr"/>
            <a:r>
              <a:rPr lang="en-US" sz="4000" b="1"/>
              <a:t>Amr Bazzar</a:t>
            </a:r>
            <a:endParaRPr lang="en-US" sz="4000" b="1"/>
          </a:p>
          <a:p>
            <a:pPr algn="ctr"/>
            <a:r>
              <a:rPr lang="en-US" sz="4000" b="1"/>
              <a:t>6th Grade</a:t>
            </a:r>
            <a:endParaRPr lang="en-US" sz="4000" b="1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en-US"/>
              <a:t>What is Volleyball?</a:t>
            </a:r>
            <a:endParaRPr lang="en-US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 altLang="en-US"/>
              <a:t>Volleyball is a game where two teams try to hit the ball over a net.</a:t>
            </a:r>
            <a:endParaRPr lang="en-US" altLang="en-US"/>
          </a:p>
          <a:p>
            <a:endParaRPr lang="en-US" altLang="en-US"/>
          </a:p>
          <a:p>
            <a:endParaRPr lang="en-US" altLang="en-US"/>
          </a:p>
          <a:p>
            <a:r>
              <a:rPr lang="en-US" altLang="en-US"/>
              <a:t>The ball can be passed, served, or hit in different ways.</a:t>
            </a:r>
            <a:endParaRPr lang="en-US" altLang="en-US"/>
          </a:p>
          <a:p>
            <a:endParaRPr lang="en-US" altLang="en-US"/>
          </a:p>
          <a:p>
            <a:endParaRPr lang="en-US" altLang="en-US"/>
          </a:p>
          <a:p>
            <a:r>
              <a:rPr lang="en-US" altLang="en-US"/>
              <a:t>Today, we’ll talk about two basic volleyball skills!</a:t>
            </a:r>
            <a:endParaRPr lang="en-US" alt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en-US"/>
              <a:t>Underhand Reception</a:t>
            </a:r>
            <a:endParaRPr lang="en-US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 altLang="en-US"/>
              <a:t>What is it?: Underhand reception is when you use your arms to catch or pass the ball from your teammate.</a:t>
            </a:r>
            <a:endParaRPr lang="en-US" altLang="en-US"/>
          </a:p>
          <a:p>
            <a:endParaRPr lang="en-US" altLang="en-US"/>
          </a:p>
          <a:p>
            <a:endParaRPr lang="en-US" altLang="en-US"/>
          </a:p>
          <a:p>
            <a:r>
              <a:rPr lang="en-US" altLang="en-US"/>
              <a:t>Why it’s important: It helps you control the ball and pass it back to your team.</a:t>
            </a:r>
            <a:endParaRPr lang="en-US" alt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en-US"/>
              <a:t>How to Do Underhand Reception</a:t>
            </a:r>
            <a:endParaRPr lang="en-US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174750"/>
            <a:ext cx="7508875" cy="4293235"/>
          </a:xfrm>
        </p:spPr>
        <p:txBody>
          <a:bodyPr/>
          <a:p>
            <a:r>
              <a:rPr lang="en-US" altLang="en-US" sz="2000"/>
              <a:t>Stand with your feet apart and knees bent.</a:t>
            </a:r>
            <a:endParaRPr lang="en-US" altLang="en-US" sz="2000"/>
          </a:p>
          <a:p>
            <a:endParaRPr lang="en-US" altLang="en-US" sz="2000"/>
          </a:p>
          <a:p>
            <a:endParaRPr lang="en-US" altLang="en-US" sz="2000"/>
          </a:p>
          <a:p>
            <a:r>
              <a:rPr lang="en-US" altLang="en-US" sz="2000"/>
              <a:t>Hold your hands together, flat like a platform.</a:t>
            </a:r>
            <a:endParaRPr lang="en-US" altLang="en-US" sz="2000"/>
          </a:p>
          <a:p>
            <a:endParaRPr lang="en-US" altLang="en-US" sz="2000"/>
          </a:p>
          <a:p>
            <a:endParaRPr lang="en-US" altLang="en-US" sz="2000"/>
          </a:p>
          <a:p>
            <a:r>
              <a:rPr lang="en-US" altLang="en-US" sz="2000"/>
              <a:t>Keep your arms straight and meet the ball with your forearms.</a:t>
            </a:r>
            <a:endParaRPr lang="en-US" altLang="en-US" sz="2000"/>
          </a:p>
          <a:p>
            <a:endParaRPr lang="en-US" altLang="en-US" sz="2000"/>
          </a:p>
          <a:p>
            <a:endParaRPr lang="en-US" altLang="en-US" sz="2000"/>
          </a:p>
          <a:p>
            <a:r>
              <a:rPr lang="en-US" altLang="en-US" sz="2000"/>
              <a:t>Push the ball to your teammate by moving your arms forward.</a:t>
            </a:r>
            <a:endParaRPr lang="en-US" altLang="en-US" sz="2000"/>
          </a:p>
          <a:p>
            <a:endParaRPr lang="en-US" altLang="en-US" sz="2000"/>
          </a:p>
          <a:p>
            <a:endParaRPr lang="en-US" altLang="en-US" sz="2000"/>
          </a:p>
          <a:p>
            <a:endParaRPr lang="en-US" altLang="en-US" sz="2000"/>
          </a:p>
        </p:txBody>
      </p:sp>
      <p:pic>
        <p:nvPicPr>
          <p:cNvPr id="4" name="Picture 3" descr="VolleybalXL_Niels_klein-6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344535" y="45720"/>
            <a:ext cx="3740785" cy="5611495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en-US"/>
              <a:t>Underhand Serve</a:t>
            </a:r>
            <a:endParaRPr lang="en-US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 altLang="en-US"/>
              <a:t>What is it?: An underhand serve is when you hit the ball from below your waist to the other side of the net.</a:t>
            </a:r>
            <a:endParaRPr lang="en-US" altLang="en-US"/>
          </a:p>
          <a:p>
            <a:endParaRPr lang="en-US" altLang="en-US"/>
          </a:p>
          <a:p>
            <a:endParaRPr lang="en-US" altLang="en-US"/>
          </a:p>
          <a:p>
            <a:r>
              <a:rPr lang="en-US" altLang="en-US"/>
              <a:t>Why it’s important?: It’s a simple way to start the game by sending the ball over the net.</a:t>
            </a:r>
            <a:endParaRPr lang="en-US" alt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en-US"/>
              <a:t>How to Do Underhand Serve</a:t>
            </a:r>
            <a:endParaRPr lang="en-US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174750"/>
            <a:ext cx="7604125" cy="4953000"/>
          </a:xfrm>
        </p:spPr>
        <p:txBody>
          <a:bodyPr/>
          <a:p>
            <a:r>
              <a:rPr lang="en-US" altLang="en-US" sz="2400"/>
              <a:t>Stand behind the line and hold the ball in one hand.</a:t>
            </a:r>
            <a:endParaRPr lang="en-US" altLang="en-US" sz="2400"/>
          </a:p>
          <a:p>
            <a:endParaRPr lang="en-US" altLang="en-US" sz="2400"/>
          </a:p>
          <a:p>
            <a:endParaRPr lang="en-US" altLang="en-US" sz="2400"/>
          </a:p>
          <a:p>
            <a:r>
              <a:rPr lang="en-US" altLang="en-US" sz="2400"/>
              <a:t>Swing your other hand to hit the bottom of the ball.</a:t>
            </a:r>
            <a:endParaRPr lang="en-US" altLang="en-US" sz="2400"/>
          </a:p>
          <a:p>
            <a:endParaRPr lang="en-US" altLang="en-US" sz="2400"/>
          </a:p>
          <a:p>
            <a:endParaRPr lang="en-US" altLang="en-US" sz="2400"/>
          </a:p>
          <a:p>
            <a:r>
              <a:rPr lang="en-US" altLang="en-US" sz="2400"/>
              <a:t>Hit the ball underhand and send it over the net.</a:t>
            </a:r>
            <a:endParaRPr lang="en-US" altLang="en-US" sz="2400"/>
          </a:p>
          <a:p>
            <a:endParaRPr lang="en-US" altLang="en-US" sz="2400"/>
          </a:p>
          <a:p>
            <a:endParaRPr lang="en-US" altLang="en-US" sz="2400"/>
          </a:p>
          <a:p>
            <a:endParaRPr lang="en-US" altLang="en-US" sz="2400"/>
          </a:p>
        </p:txBody>
      </p:sp>
      <p:pic>
        <p:nvPicPr>
          <p:cNvPr id="4" name="Picture 3" descr="underhand-serve-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213725" y="990600"/>
            <a:ext cx="3857625" cy="3959225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en-US"/>
              <a:t> How Are They Different?</a:t>
            </a:r>
            <a:endParaRPr lang="en-US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 altLang="en-US"/>
              <a:t>Underhand Reception: You catch or pass the ball to your teammate.</a:t>
            </a:r>
            <a:endParaRPr lang="en-US" altLang="en-US"/>
          </a:p>
          <a:p>
            <a:endParaRPr lang="en-US" altLang="en-US"/>
          </a:p>
          <a:p>
            <a:r>
              <a:rPr lang="en-US" altLang="en-US"/>
              <a:t>Underhand Serve: You send the ball over the net to the other team.</a:t>
            </a:r>
            <a:endParaRPr lang="en-US" altLang="en-US"/>
          </a:p>
          <a:p>
            <a:endParaRPr lang="en-US" altLang="en-US"/>
          </a:p>
          <a:p>
            <a:r>
              <a:rPr lang="en-US" altLang="en-US"/>
              <a:t>Big Difference: One is for passing, the other is for serving!</a:t>
            </a:r>
            <a:endParaRPr lang="en-US" alt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en-US" b="1"/>
              <a:t>Conclusion</a:t>
            </a:r>
            <a:endParaRPr lang="en-US" altLang="en-US" b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 altLang="en-US"/>
              <a:t>Remember: Both skills are very important for playing volleyball.</a:t>
            </a:r>
            <a:endParaRPr lang="en-US" altLang="en-US"/>
          </a:p>
          <a:p>
            <a:endParaRPr lang="en-US" altLang="en-US"/>
          </a:p>
          <a:p>
            <a:endParaRPr lang="en-US" altLang="en-US"/>
          </a:p>
          <a:p>
            <a:r>
              <a:rPr lang="en-US" altLang="en-US"/>
              <a:t>Keep practicing to get better at passing and serving the ball!</a:t>
            </a:r>
            <a:endParaRPr lang="en-US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range Waves">
  <a:themeElements>
    <a:clrScheme name="Orange Waves 13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C73109"/>
      </a:accent1>
      <a:accent2>
        <a:srgbClr val="FF5050"/>
      </a:accent2>
      <a:accent3>
        <a:srgbClr val="FFFFFF"/>
      </a:accent3>
      <a:accent4>
        <a:srgbClr val="000000"/>
      </a:accent4>
      <a:accent5>
        <a:srgbClr val="E0ADAA"/>
      </a:accent5>
      <a:accent6>
        <a:srgbClr val="E74848"/>
      </a:accent6>
      <a:hlink>
        <a:srgbClr val="4D4D4D"/>
      </a:hlink>
      <a:folHlink>
        <a:srgbClr val="777777"/>
      </a:folHlink>
    </a:clrScheme>
    <a:fontScheme name="Orange Waves">
      <a:majorFont>
        <a:latin typeface="Arial"/>
        <a:ea typeface="SimSun"/>
        <a:cs typeface=""/>
      </a:majorFont>
      <a:minorFont>
        <a:latin typeface="Arial"/>
        <a:ea typeface="SimSun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accent2"/>
            </a:gs>
          </a:gsLst>
          <a:lin ang="5400000" scaled="1"/>
        </a:gra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accent2"/>
            </a:gs>
          </a:gsLst>
          <a:lin ang="5400000" scaled="1"/>
        </a:gra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lnDef>
  </a:objectDefaults>
  <a:extraClrSchemeLst>
    <a:extraClrScheme>
      <a:clrScheme name="Orange Wave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range Waves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range Waves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range Waves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range Waves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range Waves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ange Waves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ange Waves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ange Waves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ange Waves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ange Waves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ange Waves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ange Waves 13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C73109"/>
        </a:accent1>
        <a:accent2>
          <a:srgbClr val="FF5050"/>
        </a:accent2>
        <a:accent3>
          <a:srgbClr val="FFFFFF"/>
        </a:accent3>
        <a:accent4>
          <a:srgbClr val="000000"/>
        </a:accent4>
        <a:accent5>
          <a:srgbClr val="E0ADAA"/>
        </a:accent5>
        <a:accent6>
          <a:srgbClr val="E74848"/>
        </a:accent6>
        <a:hlink>
          <a:srgbClr val="4D4D4D"/>
        </a:hlink>
        <a:folHlink>
          <a:srgbClr val="777777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1456</Words>
  <Application>WPS Presentation</Application>
  <PresentationFormat>Widescreen</PresentationFormat>
  <Paragraphs>73</Paragraphs>
  <Slides>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16" baseType="lpstr">
      <vt:lpstr>Arial</vt:lpstr>
      <vt:lpstr>SimSun</vt:lpstr>
      <vt:lpstr>Wingdings</vt:lpstr>
      <vt:lpstr>Calibri Light</vt:lpstr>
      <vt:lpstr>Calibri</vt:lpstr>
      <vt:lpstr>Microsoft YaHei</vt:lpstr>
      <vt:lpstr>Arial Unicode MS</vt:lpstr>
      <vt:lpstr>Orange Waves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WPS Presentation</dc:title>
  <dc:creator>user</dc:creator>
  <cp:lastModifiedBy>user</cp:lastModifiedBy>
  <cp:revision>4</cp:revision>
  <dcterms:created xsi:type="dcterms:W3CDTF">2025-07-23T00:59:00Z</dcterms:created>
  <dcterms:modified xsi:type="dcterms:W3CDTF">2025-11-22T15:54:33Z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61935846F13B42929F5CC89A0B450F93_13</vt:lpwstr>
  </property>
  <property fmtid="{D5CDD505-2E9C-101B-9397-08002B2CF9AE}" pid="3" name="KSOProductBuildVer">
    <vt:lpwstr>1033-12.2.0.23155</vt:lpwstr>
  </property>
</Properties>
</file>