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ooper BT Bold" panose="020B0604020202020204" charset="0"/>
      <p:regular r:id="rId16"/>
    </p:embeddedFont>
    <p:embeddedFont>
      <p:font typeface="Cooper BT Light" panose="020B0604020202020204" charset="0"/>
      <p:regular r:id="rId17"/>
    </p:embeddedFont>
    <p:embeddedFont>
      <p:font typeface="Cooper BT Medium" panose="020B0604020202020204" charset="0"/>
      <p:regular r:id="rId18"/>
    </p:embeddedFont>
    <p:embeddedFont>
      <p:font typeface="TT Interphases" panose="020B0604020202020204" charset="0"/>
      <p:regular r:id="rId19"/>
    </p:embeddedFont>
    <p:embeddedFont>
      <p:font typeface="TT Interphase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666750"/>
            <a:ext cx="8324850" cy="6856149"/>
            <a:chOff x="0" y="0"/>
            <a:chExt cx="11099800" cy="9141532"/>
          </a:xfrm>
        </p:grpSpPr>
        <p:sp>
          <p:nvSpPr>
            <p:cNvPr id="6" name="TextBox 6"/>
            <p:cNvSpPr txBox="1"/>
            <p:nvPr/>
          </p:nvSpPr>
          <p:spPr>
            <a:xfrm>
              <a:off x="0" y="8623372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</a:pPr>
              <a:r>
                <a:rPr lang="en-US" sz="2399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An engaging introduction to volleyball rules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8600"/>
              <a:ext cx="11099800" cy="7933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499"/>
                </a:lnSpc>
              </a:pPr>
              <a:r>
                <a:rPr lang="en-US" sz="11499" spc="-229">
                  <a:solidFill>
                    <a:srgbClr val="FFFFFF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Volleyball: Court, Positions &amp; Basic Rules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8724859"/>
            <a:ext cx="8324850" cy="895391"/>
            <a:chOff x="0" y="0"/>
            <a:chExt cx="11099800" cy="1193854"/>
          </a:xfrm>
        </p:grpSpPr>
        <p:sp>
          <p:nvSpPr>
            <p:cNvPr id="9" name="TextBox 9"/>
            <p:cNvSpPr txBox="1"/>
            <p:nvPr/>
          </p:nvSpPr>
          <p:spPr>
            <a:xfrm>
              <a:off x="0" y="659184"/>
              <a:ext cx="1109980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400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6th Grade Student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1099800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800" b="1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Presented by Askar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056752"/>
            </a:xfrm>
            <a:custGeom>
              <a:avLst/>
              <a:gdLst/>
              <a:ahLst/>
              <a:cxnLst/>
              <a:rect l="l" t="t" r="r" b="b"/>
              <a:pathLst>
                <a:path w="812800" h="1056752">
                  <a:moveTo>
                    <a:pt x="44968" y="0"/>
                  </a:moveTo>
                  <a:lnTo>
                    <a:pt x="767832" y="0"/>
                  </a:lnTo>
                  <a:cubicBezTo>
                    <a:pt x="779758" y="0"/>
                    <a:pt x="791196" y="4738"/>
                    <a:pt x="799629" y="13171"/>
                  </a:cubicBezTo>
                  <a:cubicBezTo>
                    <a:pt x="808062" y="21604"/>
                    <a:pt x="812800" y="33042"/>
                    <a:pt x="812800" y="44968"/>
                  </a:cubicBezTo>
                  <a:lnTo>
                    <a:pt x="812800" y="1011784"/>
                  </a:lnTo>
                  <a:cubicBezTo>
                    <a:pt x="812800" y="1023711"/>
                    <a:pt x="808062" y="1035148"/>
                    <a:pt x="799629" y="1043582"/>
                  </a:cubicBezTo>
                  <a:cubicBezTo>
                    <a:pt x="791196" y="1052015"/>
                    <a:pt x="779758" y="1056752"/>
                    <a:pt x="767832" y="1056752"/>
                  </a:cubicBezTo>
                  <a:lnTo>
                    <a:pt x="44968" y="1056752"/>
                  </a:lnTo>
                  <a:cubicBezTo>
                    <a:pt x="33042" y="1056752"/>
                    <a:pt x="21604" y="1052015"/>
                    <a:pt x="13171" y="1043582"/>
                  </a:cubicBezTo>
                  <a:cubicBezTo>
                    <a:pt x="4738" y="1035148"/>
                    <a:pt x="0" y="1023711"/>
                    <a:pt x="0" y="1011784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1971676"/>
            <a:chOff x="0" y="0"/>
            <a:chExt cx="9182100" cy="2628901"/>
          </a:xfrm>
        </p:grpSpPr>
        <p:sp>
          <p:nvSpPr>
            <p:cNvPr id="6" name="TextBox 6"/>
            <p:cNvSpPr txBox="1"/>
            <p:nvPr/>
          </p:nvSpPr>
          <p:spPr>
            <a:xfrm>
              <a:off x="0" y="21107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The essence of working together effectively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1551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FFFFFF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Teamwork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Communication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Clear dialogue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helps players understand each other.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Trust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Believing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in teammates fosters a supportive environment.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1294130"/>
            <a:chOff x="0" y="0"/>
            <a:chExt cx="9182100" cy="17255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Positioning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Strategic placements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enhance team performance on the court.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1294130"/>
            <a:chOff x="0" y="0"/>
            <a:chExt cx="9182100" cy="17255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Coordination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Working in sync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leads to successful plays and teamwork.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2950" y="6666563"/>
            <a:ext cx="5448300" cy="2953687"/>
            <a:chOff x="0" y="0"/>
            <a:chExt cx="1434943" cy="777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19850" y="6666563"/>
            <a:ext cx="5448300" cy="2953687"/>
            <a:chOff x="0" y="0"/>
            <a:chExt cx="1434943" cy="7779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6563"/>
            <a:ext cx="5448300" cy="2953687"/>
            <a:chOff x="0" y="0"/>
            <a:chExt cx="1434943" cy="7779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2950" y="3352800"/>
            <a:ext cx="5448300" cy="2953687"/>
            <a:chOff x="0" y="0"/>
            <a:chExt cx="1434943" cy="7779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19850" y="3352800"/>
            <a:ext cx="5448300" cy="2953687"/>
            <a:chOff x="0" y="0"/>
            <a:chExt cx="1434943" cy="7779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6750" y="3352800"/>
            <a:ext cx="5448300" cy="2953687"/>
            <a:chOff x="0" y="0"/>
            <a:chExt cx="1434943" cy="7779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082133" y="838200"/>
            <a:ext cx="14100842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FFFFFF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Summary of Volleyball Rules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2396" y="3762375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Stay Safe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4109" y="5105400"/>
            <a:ext cx="469358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Follow the rules to prevent injuries and ensure fun.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2134" y="7065661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Work as a Team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80346" y="5105400"/>
            <a:ext cx="475137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Maintain team structure for effective communication and gameplay.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86025" y="3762375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Stay Organized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94050" y="6991834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Have Fun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74921" y="3762375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Respect the Game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46346" y="5105400"/>
            <a:ext cx="471295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Play fairly and honor your opponents for a positive experience.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82946" y="7065661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Keep Learning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Support each other to enhance teamwork and achieve success.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86025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Enjoy the game and create lasting memories with teammates.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46346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Continuously improve skills and knowledge of volleyball strategies.</a:t>
            </a:r>
          </a:p>
        </p:txBody>
      </p:sp>
      <p:sp>
        <p:nvSpPr>
          <p:cNvPr id="33" name="Freeform 33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2950" y="6666563"/>
            <a:ext cx="5448300" cy="2953687"/>
            <a:chOff x="0" y="0"/>
            <a:chExt cx="1434943" cy="777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19850" y="6666563"/>
            <a:ext cx="5448300" cy="2953687"/>
            <a:chOff x="0" y="0"/>
            <a:chExt cx="1434943" cy="7779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6563"/>
            <a:ext cx="5448300" cy="2953687"/>
            <a:chOff x="0" y="0"/>
            <a:chExt cx="1434943" cy="7779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2950" y="3352800"/>
            <a:ext cx="5448300" cy="2953687"/>
            <a:chOff x="0" y="0"/>
            <a:chExt cx="1434943" cy="7779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19850" y="3352800"/>
            <a:ext cx="5448300" cy="2953687"/>
            <a:chOff x="0" y="0"/>
            <a:chExt cx="1434943" cy="7779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6750" y="3352800"/>
            <a:ext cx="5448300" cy="2953687"/>
            <a:chOff x="0" y="0"/>
            <a:chExt cx="1434943" cy="7779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082133" y="838200"/>
            <a:ext cx="14100842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FFFFFF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Volleyball Rules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2396" y="3762375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Serve from End Line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4109" y="5105400"/>
            <a:ext cx="469358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Players must serve from behind the end line area.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2134" y="7065661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No Net Touching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80346" y="5105400"/>
            <a:ext cx="475137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ball cannot be carried or thrown during play.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86025" y="3762375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Don't Carry Ball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94050" y="6991834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Stay Within Court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74921" y="3762375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Maximum Three Hits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46346" y="5105400"/>
            <a:ext cx="471295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Each team is allowed a maximum of three hits.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82946" y="7065661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Points Scored Inbounds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Players must not touch the net during rallies.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86025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ball must remain within the court boundaries always.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46346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Points are awarded when the ball lands in the court.</a:t>
            </a:r>
          </a:p>
        </p:txBody>
      </p:sp>
      <p:sp>
        <p:nvSpPr>
          <p:cNvPr id="33" name="Freeform 33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2950" y="6666563"/>
            <a:ext cx="5448300" cy="2953687"/>
            <a:chOff x="0" y="0"/>
            <a:chExt cx="1434943" cy="777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19850" y="6666563"/>
            <a:ext cx="5448300" cy="2953687"/>
            <a:chOff x="0" y="0"/>
            <a:chExt cx="1434943" cy="7779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6563"/>
            <a:ext cx="5448300" cy="2953687"/>
            <a:chOff x="0" y="0"/>
            <a:chExt cx="1434943" cy="7779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2950" y="3352800"/>
            <a:ext cx="5448300" cy="2953687"/>
            <a:chOff x="0" y="0"/>
            <a:chExt cx="1434943" cy="7779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19850" y="3352800"/>
            <a:ext cx="5448300" cy="2953687"/>
            <a:chOff x="0" y="0"/>
            <a:chExt cx="1434943" cy="7779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6750" y="3352800"/>
            <a:ext cx="5448300" cy="2953687"/>
            <a:chOff x="0" y="0"/>
            <a:chExt cx="1434943" cy="7779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082133" y="838200"/>
            <a:ext cx="14100842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FFFFFF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Player Roles in Volleyball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2396" y="3762375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Setter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4109" y="5105400"/>
            <a:ext cx="469358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Orchestrates the offense by setting up plays and assists.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2134" y="7065661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Opposite Hitter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80346" y="5105400"/>
            <a:ext cx="475137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primary attacker who spikes the ball over the net.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86025" y="3762375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Outside Hitter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94050" y="6991834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Libero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74921" y="3762375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Middle Blocker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46346" y="5105400"/>
            <a:ext cx="471295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 defensive player positioned at the net to block attacks.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82946" y="7065661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457B9D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Defensive Specialist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Attacker on the right side, balancing offensive strategies.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86025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 specialized defensive player who cannot attack at the net.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46346" y="8399161"/>
            <a:ext cx="470899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457B9D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Focuses on back row defense and digging to save balls.</a:t>
            </a:r>
          </a:p>
        </p:txBody>
      </p:sp>
      <p:sp>
        <p:nvSpPr>
          <p:cNvPr id="33" name="Freeform 33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6400" y="5143500"/>
            <a:ext cx="5448300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519"/>
              </a:lnSpc>
            </a:pPr>
            <a:r>
              <a:rPr lang="en-US" sz="9600" spc="-480">
                <a:solidFill>
                  <a:srgbClr val="FFFFFF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2 points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05025" y="5143500"/>
            <a:ext cx="5448300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19"/>
              </a:lnSpc>
            </a:pPr>
            <a:r>
              <a:rPr lang="en-US" sz="9600" spc="-480">
                <a:solidFill>
                  <a:srgbClr val="FFFFFF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25 points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6750" y="666750"/>
            <a:ext cx="14077950" cy="1969824"/>
            <a:chOff x="0" y="0"/>
            <a:chExt cx="18770600" cy="2626432"/>
          </a:xfrm>
        </p:grpSpPr>
        <p:sp>
          <p:nvSpPr>
            <p:cNvPr id="5" name="TextBox 5"/>
            <p:cNvSpPr txBox="1"/>
            <p:nvPr/>
          </p:nvSpPr>
          <p:spPr>
            <a:xfrm>
              <a:off x="0" y="171450"/>
              <a:ext cx="18770600" cy="1551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Scoring in Volleyball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08272"/>
              <a:ext cx="187706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Understanding how points are awarded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05025" y="7829550"/>
            <a:ext cx="6886575" cy="1031014"/>
            <a:chOff x="0" y="0"/>
            <a:chExt cx="9182100" cy="1374685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Winning Score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4346"/>
              <a:ext cx="9182100" cy="520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  <a:spcBef>
                  <a:spcPct val="0"/>
                </a:spcBef>
              </a:pPr>
              <a:r>
                <a:rPr lang="en-US" sz="2399" u="none" strike="noStrike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 team must reach this score first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96400" y="7829550"/>
            <a:ext cx="6886575" cy="1031014"/>
            <a:chOff x="0" y="0"/>
            <a:chExt cx="9182100" cy="137468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Must Win By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4346"/>
              <a:ext cx="9182100" cy="520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  <a:spcBef>
                  <a:spcPct val="0"/>
                </a:spcBef>
              </a:pPr>
              <a:r>
                <a:rPr lang="en-US" sz="2399" u="none" strike="noStrike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Teams must win by at least two points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828254" flipH="1">
            <a:off x="-696564" y="7785594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6"/>
                </a:lnTo>
                <a:lnTo>
                  <a:pt x="1876083" y="1497456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3827145"/>
            <a:chOff x="0" y="0"/>
            <a:chExt cx="11099800" cy="5102860"/>
          </a:xfrm>
        </p:grpSpPr>
        <p:sp>
          <p:nvSpPr>
            <p:cNvPr id="3" name="TextBox 3"/>
            <p:cNvSpPr txBox="1"/>
            <p:nvPr/>
          </p:nvSpPr>
          <p:spPr>
            <a:xfrm>
              <a:off x="0" y="3543300"/>
              <a:ext cx="110998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Volleyball is a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fun team sport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where two teams compete to hit a ball over a net using their hands and arms, promoting teamwork and coordination.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What is Volleyball?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056752"/>
            </a:xfrm>
            <a:custGeom>
              <a:avLst/>
              <a:gdLst/>
              <a:ahLst/>
              <a:cxnLst/>
              <a:rect l="l" t="t" r="r" b="b"/>
              <a:pathLst>
                <a:path w="812800" h="1056752">
                  <a:moveTo>
                    <a:pt x="44968" y="0"/>
                  </a:moveTo>
                  <a:lnTo>
                    <a:pt x="767832" y="0"/>
                  </a:lnTo>
                  <a:cubicBezTo>
                    <a:pt x="779758" y="0"/>
                    <a:pt x="791196" y="4738"/>
                    <a:pt x="799629" y="13171"/>
                  </a:cubicBezTo>
                  <a:cubicBezTo>
                    <a:pt x="808062" y="21604"/>
                    <a:pt x="812800" y="33042"/>
                    <a:pt x="812800" y="44968"/>
                  </a:cubicBezTo>
                  <a:lnTo>
                    <a:pt x="812800" y="1011784"/>
                  </a:lnTo>
                  <a:cubicBezTo>
                    <a:pt x="812800" y="1023711"/>
                    <a:pt x="808062" y="1035148"/>
                    <a:pt x="799629" y="1043582"/>
                  </a:cubicBezTo>
                  <a:cubicBezTo>
                    <a:pt x="791196" y="1052015"/>
                    <a:pt x="779758" y="1056752"/>
                    <a:pt x="767832" y="1056752"/>
                  </a:cubicBezTo>
                  <a:lnTo>
                    <a:pt x="44968" y="1056752"/>
                  </a:lnTo>
                  <a:cubicBezTo>
                    <a:pt x="33042" y="1056752"/>
                    <a:pt x="21604" y="1052015"/>
                    <a:pt x="13171" y="1043582"/>
                  </a:cubicBezTo>
                  <a:cubicBezTo>
                    <a:pt x="4738" y="1035148"/>
                    <a:pt x="0" y="1023711"/>
                    <a:pt x="0" y="1011784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6115050" y="8971632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8"/>
                </a:lnTo>
                <a:lnTo>
                  <a:pt x="0" y="131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6400" y="5143500"/>
            <a:ext cx="5448300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519"/>
              </a:lnSpc>
            </a:pPr>
            <a:r>
              <a:rPr lang="en-US" sz="9600" b="1" spc="-48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05025" y="5143500"/>
            <a:ext cx="5448300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19"/>
              </a:lnSpc>
            </a:pPr>
            <a:r>
              <a:rPr lang="en-US" sz="9600" b="1" spc="-48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6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6750" y="666750"/>
            <a:ext cx="14077950" cy="3046149"/>
            <a:chOff x="0" y="0"/>
            <a:chExt cx="18770600" cy="4061532"/>
          </a:xfrm>
        </p:grpSpPr>
        <p:sp>
          <p:nvSpPr>
            <p:cNvPr id="5" name="TextBox 5"/>
            <p:cNvSpPr txBox="1"/>
            <p:nvPr/>
          </p:nvSpPr>
          <p:spPr>
            <a:xfrm>
              <a:off x="0" y="171450"/>
              <a:ext cx="187706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FFFFFF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Number of Players in Volleyball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43372"/>
              <a:ext cx="187706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Understanding Team Composition and Positions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05025" y="7829550"/>
            <a:ext cx="6886575" cy="1031014"/>
            <a:chOff x="0" y="0"/>
            <a:chExt cx="9182100" cy="1374685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Players on Each Team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4346"/>
              <a:ext cx="9182100" cy="520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  <a:spcBef>
                  <a:spcPct val="0"/>
                </a:spcBef>
              </a:pPr>
              <a:r>
                <a:rPr lang="en-US" sz="2399" u="none" strike="noStrike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Each team consists of </a:t>
              </a:r>
              <a:r>
                <a:rPr lang="en-US" sz="2399" b="1" u="none" strike="noStrike" spc="-47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6 players</a:t>
              </a:r>
              <a:r>
                <a:rPr lang="en-US" sz="2399" u="none" strike="noStrike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on the court.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96400" y="7829550"/>
            <a:ext cx="6886575" cy="1423173"/>
            <a:chOff x="0" y="0"/>
            <a:chExt cx="9182100" cy="18975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Players in Front and Back Row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4346"/>
              <a:ext cx="9182100" cy="1043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  <a:spcBef>
                  <a:spcPct val="0"/>
                </a:spcBef>
              </a:pPr>
              <a:r>
                <a:rPr lang="en-US" sz="2399" u="none" strike="noStrike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Teams are organized with </a:t>
              </a:r>
              <a:r>
                <a:rPr lang="en-US" sz="2399" b="1" u="none" strike="noStrike" spc="-47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3 front row</a:t>
              </a:r>
              <a:r>
                <a:rPr lang="en-US" sz="2399" u="none" strike="noStrike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and </a:t>
              </a:r>
              <a:r>
                <a:rPr lang="en-US" sz="2399" b="1" u="none" strike="noStrike" spc="-47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3 back row</a:t>
              </a:r>
              <a:r>
                <a:rPr lang="en-US" sz="2399" u="none" strike="noStrike" spc="-47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players.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828254" flipH="1">
            <a:off x="-696564" y="7785594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6"/>
                </a:lnTo>
                <a:lnTo>
                  <a:pt x="1876083" y="1497456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4722495"/>
            <a:chOff x="0" y="0"/>
            <a:chExt cx="11099800" cy="6296660"/>
          </a:xfrm>
        </p:grpSpPr>
        <p:sp>
          <p:nvSpPr>
            <p:cNvPr id="3" name="TextBox 3"/>
            <p:cNvSpPr txBox="1"/>
            <p:nvPr/>
          </p:nvSpPr>
          <p:spPr>
            <a:xfrm>
              <a:off x="0" y="4737100"/>
              <a:ext cx="110998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 volleyball, there are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specific positions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for each player. The front row consists of positions 4, 3, and 2, while the back row includes positions 5, 6, and 1. Players rotate clockwise!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Court &amp; Player Positions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43300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Understanding Player Positions on Court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056752"/>
            </a:xfrm>
            <a:custGeom>
              <a:avLst/>
              <a:gdLst/>
              <a:ahLst/>
              <a:cxnLst/>
              <a:rect l="l" t="t" r="r" b="b"/>
              <a:pathLst>
                <a:path w="812800" h="1056752">
                  <a:moveTo>
                    <a:pt x="44968" y="0"/>
                  </a:moveTo>
                  <a:lnTo>
                    <a:pt x="767832" y="0"/>
                  </a:lnTo>
                  <a:cubicBezTo>
                    <a:pt x="779758" y="0"/>
                    <a:pt x="791196" y="4738"/>
                    <a:pt x="799629" y="13171"/>
                  </a:cubicBezTo>
                  <a:cubicBezTo>
                    <a:pt x="808062" y="21604"/>
                    <a:pt x="812800" y="33042"/>
                    <a:pt x="812800" y="44968"/>
                  </a:cubicBezTo>
                  <a:lnTo>
                    <a:pt x="812800" y="1011784"/>
                  </a:lnTo>
                  <a:cubicBezTo>
                    <a:pt x="812800" y="1023711"/>
                    <a:pt x="808062" y="1035148"/>
                    <a:pt x="799629" y="1043582"/>
                  </a:cubicBezTo>
                  <a:cubicBezTo>
                    <a:pt x="791196" y="1052015"/>
                    <a:pt x="779758" y="1056752"/>
                    <a:pt x="767832" y="1056752"/>
                  </a:cubicBezTo>
                  <a:lnTo>
                    <a:pt x="44968" y="1056752"/>
                  </a:lnTo>
                  <a:cubicBezTo>
                    <a:pt x="33042" y="1056752"/>
                    <a:pt x="21604" y="1052015"/>
                    <a:pt x="13171" y="1043582"/>
                  </a:cubicBezTo>
                  <a:cubicBezTo>
                    <a:pt x="4738" y="1035148"/>
                    <a:pt x="0" y="1023711"/>
                    <a:pt x="0" y="1011784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6176504" y="61454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7"/>
                </a:lnTo>
                <a:lnTo>
                  <a:pt x="0" y="131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1971676"/>
            <a:chOff x="0" y="0"/>
            <a:chExt cx="9182100" cy="2628901"/>
          </a:xfrm>
        </p:grpSpPr>
        <p:sp>
          <p:nvSpPr>
            <p:cNvPr id="6" name="TextBox 6"/>
            <p:cNvSpPr txBox="1"/>
            <p:nvPr/>
          </p:nvSpPr>
          <p:spPr>
            <a:xfrm>
              <a:off x="0" y="21107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Understanding player movement and teamwork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1551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FFFFFF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Rotation Rules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Clockwise Rotation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Players rotate clockwise after gaining a serve.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903605"/>
            <a:chOff x="0" y="0"/>
            <a:chExt cx="9182100" cy="12048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Fair Participation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Ensures everyone plays and contributes equally.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Strategic Movement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Helps teams adjust positions for better play.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Keeps Game Flowing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Maintains constant action and engagement on court.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4722495"/>
            <a:chOff x="0" y="0"/>
            <a:chExt cx="11099800" cy="6296660"/>
          </a:xfrm>
        </p:grpSpPr>
        <p:sp>
          <p:nvSpPr>
            <p:cNvPr id="3" name="TextBox 3"/>
            <p:cNvSpPr txBox="1"/>
            <p:nvPr/>
          </p:nvSpPr>
          <p:spPr>
            <a:xfrm>
              <a:off x="0" y="4737100"/>
              <a:ext cx="110998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Players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cannot touch the net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during a game. If they do, the opposing team receives a point, emphasizing the importance of maintaining proper gameplay boundaries.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Touching the Net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43300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Understanding Net Rules in Volleyball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056752"/>
            </a:xfrm>
            <a:custGeom>
              <a:avLst/>
              <a:gdLst/>
              <a:ahLst/>
              <a:cxnLst/>
              <a:rect l="l" t="t" r="r" b="b"/>
              <a:pathLst>
                <a:path w="812800" h="1056752">
                  <a:moveTo>
                    <a:pt x="44968" y="0"/>
                  </a:moveTo>
                  <a:lnTo>
                    <a:pt x="767832" y="0"/>
                  </a:lnTo>
                  <a:cubicBezTo>
                    <a:pt x="779758" y="0"/>
                    <a:pt x="791196" y="4738"/>
                    <a:pt x="799629" y="13171"/>
                  </a:cubicBezTo>
                  <a:cubicBezTo>
                    <a:pt x="808062" y="21604"/>
                    <a:pt x="812800" y="33042"/>
                    <a:pt x="812800" y="44968"/>
                  </a:cubicBezTo>
                  <a:lnTo>
                    <a:pt x="812800" y="1011784"/>
                  </a:lnTo>
                  <a:cubicBezTo>
                    <a:pt x="812800" y="1023711"/>
                    <a:pt x="808062" y="1035148"/>
                    <a:pt x="799629" y="1043582"/>
                  </a:cubicBezTo>
                  <a:cubicBezTo>
                    <a:pt x="791196" y="1052015"/>
                    <a:pt x="779758" y="1056752"/>
                    <a:pt x="767832" y="1056752"/>
                  </a:cubicBezTo>
                  <a:lnTo>
                    <a:pt x="44968" y="1056752"/>
                  </a:lnTo>
                  <a:cubicBezTo>
                    <a:pt x="33042" y="1056752"/>
                    <a:pt x="21604" y="1052015"/>
                    <a:pt x="13171" y="1043582"/>
                  </a:cubicBezTo>
                  <a:cubicBezTo>
                    <a:pt x="4738" y="1035148"/>
                    <a:pt x="0" y="1023711"/>
                    <a:pt x="0" y="1011784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6176504" y="61454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7"/>
                </a:lnTo>
                <a:lnTo>
                  <a:pt x="0" y="131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352800"/>
            <a:ext cx="5448300" cy="6267450"/>
            <a:chOff x="0" y="0"/>
            <a:chExt cx="1434943" cy="165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1650686"/>
            </a:xfrm>
            <a:custGeom>
              <a:avLst/>
              <a:gdLst/>
              <a:ahLst/>
              <a:cxnLst/>
              <a:rect l="l" t="t" r="r" b="b"/>
              <a:pathLst>
                <a:path w="1434943" h="165068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593847"/>
                  </a:lnTo>
                  <a:cubicBezTo>
                    <a:pt x="1434943" y="1625239"/>
                    <a:pt x="1409495" y="1650686"/>
                    <a:pt x="1378104" y="1650686"/>
                  </a:cubicBezTo>
                  <a:lnTo>
                    <a:pt x="56839" y="1650686"/>
                  </a:lnTo>
                  <a:cubicBezTo>
                    <a:pt x="25448" y="1650686"/>
                    <a:pt x="0" y="1625239"/>
                    <a:pt x="0" y="159384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19850" y="3352800"/>
            <a:ext cx="5448300" cy="6267450"/>
            <a:chOff x="0" y="0"/>
            <a:chExt cx="1434943" cy="1650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1650686"/>
            </a:xfrm>
            <a:custGeom>
              <a:avLst/>
              <a:gdLst/>
              <a:ahLst/>
              <a:cxnLst/>
              <a:rect l="l" t="t" r="r" b="b"/>
              <a:pathLst>
                <a:path w="1434943" h="165068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593847"/>
                  </a:lnTo>
                  <a:cubicBezTo>
                    <a:pt x="1434943" y="1625239"/>
                    <a:pt x="1409495" y="1650686"/>
                    <a:pt x="1378104" y="1650686"/>
                  </a:cubicBezTo>
                  <a:lnTo>
                    <a:pt x="56839" y="1650686"/>
                  </a:lnTo>
                  <a:cubicBezTo>
                    <a:pt x="25448" y="1650686"/>
                    <a:pt x="0" y="1625239"/>
                    <a:pt x="0" y="159384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72950" y="3352800"/>
            <a:ext cx="5448300" cy="6267450"/>
            <a:chOff x="0" y="0"/>
            <a:chExt cx="1434943" cy="1650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1650686"/>
            </a:xfrm>
            <a:custGeom>
              <a:avLst/>
              <a:gdLst/>
              <a:ahLst/>
              <a:cxnLst/>
              <a:rect l="l" t="t" r="r" b="b"/>
              <a:pathLst>
                <a:path w="1434943" h="165068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593847"/>
                  </a:lnTo>
                  <a:cubicBezTo>
                    <a:pt x="1434943" y="1625239"/>
                    <a:pt x="1409495" y="1650686"/>
                    <a:pt x="1378104" y="1650686"/>
                  </a:cubicBezTo>
                  <a:lnTo>
                    <a:pt x="56839" y="1650686"/>
                  </a:lnTo>
                  <a:cubicBezTo>
                    <a:pt x="25448" y="1650686"/>
                    <a:pt x="0" y="1625239"/>
                    <a:pt x="0" y="159384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94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7589" y="838200"/>
            <a:ext cx="16952821" cy="112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457B9D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Ball Contact Rules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105025" y="4248262"/>
            <a:ext cx="2571750" cy="3827033"/>
            <a:chOff x="0" y="0"/>
            <a:chExt cx="3429000" cy="510271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42875"/>
              <a:ext cx="3429000" cy="1474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160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01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749425"/>
              <a:ext cx="34290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Maximum Hits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543151"/>
              <a:ext cx="34290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Team can hit the ball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up to three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times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58125" y="4248150"/>
            <a:ext cx="2571750" cy="4322371"/>
            <a:chOff x="0" y="0"/>
            <a:chExt cx="3429000" cy="576316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42875"/>
              <a:ext cx="3429000" cy="1474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160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02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49425"/>
              <a:ext cx="3429000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No Double Hits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203601"/>
              <a:ext cx="34290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Player cannot hit the ball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twice in a row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611225" y="4248150"/>
            <a:ext cx="2571750" cy="3931994"/>
            <a:chOff x="0" y="0"/>
            <a:chExt cx="3429000" cy="524265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42875"/>
              <a:ext cx="3429000" cy="1474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160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03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49425"/>
              <a:ext cx="3429000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Hit, Don't Carry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203799"/>
              <a:ext cx="34290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Ball must be hit,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not carried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048001"/>
            <a:chOff x="0" y="0"/>
            <a:chExt cx="9182100" cy="40640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Important rules to remember in volleyball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FFFFFF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Common Faults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Touching the Net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Players must not touch the net during play.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903605"/>
            <a:chOff x="0" y="0"/>
            <a:chExt cx="9182100" cy="12048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Crossing Center Line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Players cannot step over the center line boundary.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Double Hit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 player cannot hit the ball twice in succession.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Holding the Ball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The ball must be hit, not held or carried.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352800"/>
            <a:ext cx="8324850" cy="6267450"/>
            <a:chOff x="0" y="0"/>
            <a:chExt cx="2192553" cy="165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2553" cy="1650686"/>
            </a:xfrm>
            <a:custGeom>
              <a:avLst/>
              <a:gdLst/>
              <a:ahLst/>
              <a:cxnLst/>
              <a:rect l="l" t="t" r="r" b="b"/>
              <a:pathLst>
                <a:path w="2192553" h="1650686">
                  <a:moveTo>
                    <a:pt x="37199" y="0"/>
                  </a:moveTo>
                  <a:lnTo>
                    <a:pt x="2155354" y="0"/>
                  </a:lnTo>
                  <a:cubicBezTo>
                    <a:pt x="2165220" y="0"/>
                    <a:pt x="2174682" y="3919"/>
                    <a:pt x="2181658" y="10895"/>
                  </a:cubicBezTo>
                  <a:cubicBezTo>
                    <a:pt x="2188634" y="17872"/>
                    <a:pt x="2192553" y="27333"/>
                    <a:pt x="2192553" y="37199"/>
                  </a:cubicBezTo>
                  <a:lnTo>
                    <a:pt x="2192553" y="1613487"/>
                  </a:lnTo>
                  <a:cubicBezTo>
                    <a:pt x="2192553" y="1623353"/>
                    <a:pt x="2188634" y="1632815"/>
                    <a:pt x="2181658" y="1639791"/>
                  </a:cubicBezTo>
                  <a:cubicBezTo>
                    <a:pt x="2174682" y="1646767"/>
                    <a:pt x="2165220" y="1650686"/>
                    <a:pt x="2155354" y="1650686"/>
                  </a:cubicBezTo>
                  <a:lnTo>
                    <a:pt x="37199" y="1650686"/>
                  </a:lnTo>
                  <a:cubicBezTo>
                    <a:pt x="27333" y="1650686"/>
                    <a:pt x="17872" y="1646767"/>
                    <a:pt x="10895" y="1639791"/>
                  </a:cubicBezTo>
                  <a:cubicBezTo>
                    <a:pt x="3919" y="1632815"/>
                    <a:pt x="0" y="1623353"/>
                    <a:pt x="0" y="1613487"/>
                  </a:cubicBezTo>
                  <a:lnTo>
                    <a:pt x="0" y="37199"/>
                  </a:lnTo>
                  <a:cubicBezTo>
                    <a:pt x="0" y="27333"/>
                    <a:pt x="3919" y="17872"/>
                    <a:pt x="10895" y="10895"/>
                  </a:cubicBezTo>
                  <a:cubicBezTo>
                    <a:pt x="17872" y="3919"/>
                    <a:pt x="27333" y="0"/>
                    <a:pt x="371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9255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3352800"/>
            <a:ext cx="8324850" cy="6267450"/>
            <a:chOff x="0" y="0"/>
            <a:chExt cx="2192553" cy="1650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2553" cy="1650686"/>
            </a:xfrm>
            <a:custGeom>
              <a:avLst/>
              <a:gdLst/>
              <a:ahLst/>
              <a:cxnLst/>
              <a:rect l="l" t="t" r="r" b="b"/>
              <a:pathLst>
                <a:path w="2192553" h="1650686">
                  <a:moveTo>
                    <a:pt x="37199" y="0"/>
                  </a:moveTo>
                  <a:lnTo>
                    <a:pt x="2155354" y="0"/>
                  </a:lnTo>
                  <a:cubicBezTo>
                    <a:pt x="2165220" y="0"/>
                    <a:pt x="2174682" y="3919"/>
                    <a:pt x="2181658" y="10895"/>
                  </a:cubicBezTo>
                  <a:cubicBezTo>
                    <a:pt x="2188634" y="17872"/>
                    <a:pt x="2192553" y="27333"/>
                    <a:pt x="2192553" y="37199"/>
                  </a:cubicBezTo>
                  <a:lnTo>
                    <a:pt x="2192553" y="1613487"/>
                  </a:lnTo>
                  <a:cubicBezTo>
                    <a:pt x="2192553" y="1623353"/>
                    <a:pt x="2188634" y="1632815"/>
                    <a:pt x="2181658" y="1639791"/>
                  </a:cubicBezTo>
                  <a:cubicBezTo>
                    <a:pt x="2174682" y="1646767"/>
                    <a:pt x="2165220" y="1650686"/>
                    <a:pt x="2155354" y="1650686"/>
                  </a:cubicBezTo>
                  <a:lnTo>
                    <a:pt x="37199" y="1650686"/>
                  </a:lnTo>
                  <a:cubicBezTo>
                    <a:pt x="27333" y="1650686"/>
                    <a:pt x="17872" y="1646767"/>
                    <a:pt x="10895" y="1639791"/>
                  </a:cubicBezTo>
                  <a:cubicBezTo>
                    <a:pt x="3919" y="1632815"/>
                    <a:pt x="0" y="1623353"/>
                    <a:pt x="0" y="1613487"/>
                  </a:cubicBezTo>
                  <a:lnTo>
                    <a:pt x="0" y="37199"/>
                  </a:lnTo>
                  <a:cubicBezTo>
                    <a:pt x="0" y="27333"/>
                    <a:pt x="3919" y="17872"/>
                    <a:pt x="10895" y="10895"/>
                  </a:cubicBezTo>
                  <a:cubicBezTo>
                    <a:pt x="17872" y="3919"/>
                    <a:pt x="27333" y="0"/>
                    <a:pt x="371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9255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05025" y="838200"/>
            <a:ext cx="14077950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FFFFFF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Scoring Points in Volleyball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00225" y="4248150"/>
            <a:ext cx="5753100" cy="2036371"/>
            <a:chOff x="0" y="0"/>
            <a:chExt cx="7670800" cy="27151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55601"/>
              <a:ext cx="76708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point is scored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when the ball lands inside the opponent's court, making it essential for teams to hit accurately.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6708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Ball Lands In Court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7716" y="4248150"/>
            <a:ext cx="5705259" cy="2036371"/>
            <a:chOff x="0" y="0"/>
            <a:chExt cx="7607012" cy="2715161"/>
          </a:xfrm>
        </p:grpSpPr>
        <p:sp>
          <p:nvSpPr>
            <p:cNvPr id="13" name="TextBox 13"/>
            <p:cNvSpPr txBox="1"/>
            <p:nvPr/>
          </p:nvSpPr>
          <p:spPr>
            <a:xfrm>
              <a:off x="4934" y="1155601"/>
              <a:ext cx="7585392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Points can also be earned when the opponent makes a </a:t>
              </a:r>
              <a:r>
                <a:rPr lang="en-US" sz="2400" b="1" u="none" strike="noStrike" spc="-48">
                  <a:solidFill>
                    <a:srgbClr val="457B9D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mistake</a:t>
              </a:r>
              <a:r>
                <a:rPr lang="en-US" sz="2400" u="none" strike="noStrike" spc="-48">
                  <a:solidFill>
                    <a:srgbClr val="457B9D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, such as hitting the ball out of bounds or failing to return it.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7607012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457B9D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Opponent's Mistake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16683209" y="3726256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2" y="1497455"/>
                </a:moveTo>
                <a:lnTo>
                  <a:pt x="0" y="1497455"/>
                </a:lnTo>
                <a:lnTo>
                  <a:pt x="0" y="0"/>
                </a:lnTo>
                <a:lnTo>
                  <a:pt x="1876082" y="0"/>
                </a:lnTo>
                <a:lnTo>
                  <a:pt x="1876082" y="14974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Custom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Cooper BT Light</vt:lpstr>
      <vt:lpstr>Cooper BT Medium</vt:lpstr>
      <vt:lpstr>TT Interphases Bold</vt:lpstr>
      <vt:lpstr>Calibri</vt:lpstr>
      <vt:lpstr>Arial</vt:lpstr>
      <vt:lpstr>TT Interphases</vt:lpstr>
      <vt:lpstr>Cooper BT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Volleyball: Court, Positions &amp; Basic Rules</dc:title>
  <dc:description>Presentation - Volleyball: Court, Positions &amp; Basic Rules</dc:description>
  <cp:lastModifiedBy>Dalea Saad</cp:lastModifiedBy>
  <cp:revision>1</cp:revision>
  <dcterms:created xsi:type="dcterms:W3CDTF">2006-08-16T00:00:00Z</dcterms:created>
  <dcterms:modified xsi:type="dcterms:W3CDTF">2025-11-23T16:26:35Z</dcterms:modified>
  <dc:identifier>DAG5iMzDF6k</dc:identifier>
</cp:coreProperties>
</file>