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4F16-DAE5-8556-0AD4-160CAD274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51FE9-BBCD-4240-22E9-CB95252D4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9E4930-0F4A-390B-EEE6-417F31138FD4}"/>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F435D101-2EF3-3A1B-77A8-EBCE5CB3D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A2C41-DF17-8FFE-2D44-0FD44D661B09}"/>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159841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C435-BAA8-9B0A-A8BE-349AB35058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D1E6E-15D1-F5F4-1150-B634B09BF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BDE02-854D-5A71-CA86-B9D3CB3499B3}"/>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E8195492-AD19-2FE2-6A20-B956EDD36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94A19-95D1-6BB8-C6B0-1AC0175EDF8D}"/>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279113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FD5D1-57B0-4FF2-ABE7-8A29FAE5B4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8B9342-A03C-9782-A426-034173A73B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8BD00-2FCE-9493-4DF2-E799A2778451}"/>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EB14E8E7-B8C9-F8D2-7171-F02C4BEB7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AA9AF-CF1C-7CFA-8108-1568B7ED6903}"/>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187020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B519-B8DA-24E7-F7E7-B7371448FA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8BE79-23EE-3260-103B-79174FF55A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3D85E-D7B2-9AA9-19FC-8D20747B2F05}"/>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D3B65440-160B-FCC2-D8E2-24E4C631B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3F529-7A7C-01E8-D28A-BECBF83B4149}"/>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350831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C9ED-69AB-E045-A4E7-CC9F39FBEF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742D55-1F9D-972E-2A14-23E1A3E25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47D1B-E931-6639-360F-9764650B18BD}"/>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8899C318-8657-58D4-75FF-53AC79A7B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C713E-7FF5-C502-2347-BAAC2352D541}"/>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124724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39B8-0EB7-C25E-D340-E9F279AF2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AE117-2C63-B73D-2F2B-F43E30C1CF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F0CE76-A375-C945-68B7-5CEEDCCEB7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E7117-7FFE-B8CF-76E0-4EF90B0F7AB8}"/>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6" name="Footer Placeholder 5">
            <a:extLst>
              <a:ext uri="{FF2B5EF4-FFF2-40B4-BE49-F238E27FC236}">
                <a16:creationId xmlns:a16="http://schemas.microsoft.com/office/drawing/2014/main" id="{B86B0D09-B03D-A9A4-319C-A7C9B0940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CDA9D6-CAF1-7C51-A84B-6AEBFE7DA9CE}"/>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5104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B7C3-9D3A-64B8-89D5-980599066D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44D5D2-1430-396C-0A3E-0457BFDB01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366E3C-9AB5-DDC9-00D6-24D3B3A46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987DA6-B5BD-5A90-A696-95EB47A0FC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B6C240-DD09-4082-815D-95E1239FC1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6C40CC-CBA2-7AD0-3D61-AC02FE9DB312}"/>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8" name="Footer Placeholder 7">
            <a:extLst>
              <a:ext uri="{FF2B5EF4-FFF2-40B4-BE49-F238E27FC236}">
                <a16:creationId xmlns:a16="http://schemas.microsoft.com/office/drawing/2014/main" id="{592377BA-DBCB-DB66-47C1-1142D99451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CA85E8-FAE8-956C-8F46-34AC143A719A}"/>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49858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9F4B-75D8-A895-FD60-BC203C7FB4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013399-C36F-9CD0-37E7-977675D1571F}"/>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4" name="Footer Placeholder 3">
            <a:extLst>
              <a:ext uri="{FF2B5EF4-FFF2-40B4-BE49-F238E27FC236}">
                <a16:creationId xmlns:a16="http://schemas.microsoft.com/office/drawing/2014/main" id="{590026D4-08B7-7A6C-C8BC-EC723E3251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F13C9-2649-9A88-5FE8-1AA0A0EE8664}"/>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58501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27CFF-8860-F571-F078-DA7126AB7310}"/>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3" name="Footer Placeholder 2">
            <a:extLst>
              <a:ext uri="{FF2B5EF4-FFF2-40B4-BE49-F238E27FC236}">
                <a16:creationId xmlns:a16="http://schemas.microsoft.com/office/drawing/2014/main" id="{6B4037CB-29B3-6820-A847-CC441EBA1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E3DA94-F3A6-7420-6182-E9D095DCFAED}"/>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250152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8375-24C1-4F31-5E2B-720486827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CC4991-3BE7-2B74-3009-6183FCFEF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08B2B1-ECAE-B99D-860F-1512E4C83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56347-9DAC-E801-CB70-28D4CA598724}"/>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6" name="Footer Placeholder 5">
            <a:extLst>
              <a:ext uri="{FF2B5EF4-FFF2-40B4-BE49-F238E27FC236}">
                <a16:creationId xmlns:a16="http://schemas.microsoft.com/office/drawing/2014/main" id="{AB488F73-6D5D-297B-DD13-758497D8E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0EC9C-6B2F-5FB8-0826-53D3A50818DB}"/>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103021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AE0C-EBA6-1E4B-D62F-ECEC03EB4C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771448-1EDD-7344-53F9-48636F1EC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ACCFF3-49BA-D7B0-B417-14EF5A99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2DF32-AE7C-D4EF-F2FC-5793FCEB743E}"/>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6" name="Footer Placeholder 5">
            <a:extLst>
              <a:ext uri="{FF2B5EF4-FFF2-40B4-BE49-F238E27FC236}">
                <a16:creationId xmlns:a16="http://schemas.microsoft.com/office/drawing/2014/main" id="{B4A03F19-0171-0027-DAB3-1175F9F80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D687D-6B36-9BD4-6428-9289E5A7934E}"/>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29879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D6A57-BC23-8A46-E8F2-E83B6B560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814737-F3EE-63EA-57EA-F0E41DB620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72B57-A914-A503-E7C2-EB53FB4E1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06F3FC06-AA72-B2CA-546B-908058139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0BFD33-814D-E49A-5AE5-F4666B694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201FB-ABB2-4961-9393-34E61CA44AE4}" type="slidenum">
              <a:rPr lang="en-US" smtClean="0"/>
              <a:t>‹#›</a:t>
            </a:fld>
            <a:endParaRPr lang="en-US"/>
          </a:p>
        </p:txBody>
      </p:sp>
    </p:spTree>
    <p:extLst>
      <p:ext uri="{BB962C8B-B14F-4D97-AF65-F5344CB8AC3E}">
        <p14:creationId xmlns:p14="http://schemas.microsoft.com/office/powerpoint/2010/main" val="187699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clipart.org/detail/170987/travel-map"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urses.lumenlearning.com/geophysical/chapter/geographic-grid-syste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eruskita.blogspot.com/p/science-3.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eruskita.blogspot.com/p/science-3.html"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pen.library.okstate.edu/culturalgeography/chapter/1-5/"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35071/gps-on-by-j_alve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exels.com/photo/auto-automobile-automotive-car-244822/"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blatantworld/5052373414"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isc-online.com/assetrepository/viewasset?id=2222" TargetMode="External"/><Relationship Id="rId7" Type="http://schemas.openxmlformats.org/officeDocument/2006/relationships/hyperlink" Target="https://creativecommons.org/licenses/by-nc/3.0/"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simple.wikipedia.org/wiki/Jigsaw_puzzle"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continents-puzzle-world-earth-1219541/"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universetoday.com/tag/zealandia/" TargetMode="Externa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Flag-map_of_the_world_(2017).pn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cirp.org/journal/paperinformation.aspx?paperid=100761"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urses.lumenlearning.com/geophysical/chapter/geographic-grid-syste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Meridian_(geography)"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ne on a map&#10;&#10;Description automatically generated">
            <a:extLst>
              <a:ext uri="{FF2B5EF4-FFF2-40B4-BE49-F238E27FC236}">
                <a16:creationId xmlns:a16="http://schemas.microsoft.com/office/drawing/2014/main" id="{8D45DBAE-ADA0-EF77-C149-3D72B15CB7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59" r="15840" b="2932"/>
          <a:stretch/>
        </p:blipFill>
        <p:spPr>
          <a:xfrm>
            <a:off x="4501339" y="10"/>
            <a:ext cx="7690660"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A53B27-3D70-2E0C-4F49-9509E6F55214}"/>
              </a:ext>
            </a:extLst>
          </p:cNvPr>
          <p:cNvSpPr>
            <a:spLocks noGrp="1"/>
          </p:cNvSpPr>
          <p:nvPr>
            <p:ph type="ctrTitle"/>
          </p:nvPr>
        </p:nvSpPr>
        <p:spPr>
          <a:xfrm>
            <a:off x="477981" y="1122363"/>
            <a:ext cx="4023360" cy="3204134"/>
          </a:xfrm>
        </p:spPr>
        <p:txBody>
          <a:bodyPr anchor="b">
            <a:normAutofit/>
          </a:bodyPr>
          <a:lstStyle/>
          <a:p>
            <a:pPr algn="l"/>
            <a:r>
              <a:rPr lang="en-US" sz="4800" b="1"/>
              <a:t>Mapping the world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26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4337D-635D-42AC-39A1-9D4EB7568810}"/>
              </a:ext>
            </a:extLst>
          </p:cNvPr>
          <p:cNvSpPr>
            <a:spLocks noGrp="1"/>
          </p:cNvSpPr>
          <p:nvPr>
            <p:ph type="title"/>
          </p:nvPr>
        </p:nvSpPr>
        <p:spPr>
          <a:xfrm>
            <a:off x="793662" y="386930"/>
            <a:ext cx="10066122" cy="1298448"/>
          </a:xfrm>
        </p:spPr>
        <p:txBody>
          <a:bodyPr anchor="b">
            <a:normAutofit/>
          </a:bodyPr>
          <a:lstStyle/>
          <a:p>
            <a:r>
              <a:rPr lang="en-US" dirty="0"/>
              <a:t>*The prime meridian of longitude is located at </a:t>
            </a:r>
            <a:r>
              <a:rPr lang="en-US" b="1"/>
              <a:t>0</a:t>
            </a:r>
            <a:r>
              <a:rPr lang="en-US" dirty="0"/>
              <a:t> , or </a:t>
            </a:r>
            <a:r>
              <a:rPr lang="en-US"/>
              <a:t>zero degrees </a:t>
            </a:r>
            <a:r>
              <a:rPr lang="en-US" dirty="0"/>
              <a:t>, </a:t>
            </a:r>
            <a:r>
              <a:rPr lang="en-US" dirty="0">
                <a:highlight>
                  <a:srgbClr val="00FF00"/>
                </a:highlight>
              </a:rPr>
              <a:t>longitude </a:t>
            </a:r>
            <a:r>
              <a:rPr lang="en-US" dirty="0"/>
              <a:t>. </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FC0DA0-652D-540B-4EF5-266CF1E87621}"/>
              </a:ext>
            </a:extLst>
          </p:cNvPr>
          <p:cNvSpPr>
            <a:spLocks noGrp="1"/>
          </p:cNvSpPr>
          <p:nvPr>
            <p:ph idx="1"/>
          </p:nvPr>
        </p:nvSpPr>
        <p:spPr>
          <a:xfrm>
            <a:off x="793661" y="2599509"/>
            <a:ext cx="4530898" cy="3639450"/>
          </a:xfrm>
        </p:spPr>
        <p:txBody>
          <a:bodyPr anchor="ctr">
            <a:normAutofit fontScale="92500" lnSpcReduction="20000"/>
          </a:bodyPr>
          <a:lstStyle/>
          <a:p>
            <a:r>
              <a:rPr lang="en-US" sz="3600" dirty="0"/>
              <a:t>The center latitude line is the </a:t>
            </a:r>
            <a:r>
              <a:rPr lang="en-US" sz="3600" b="1" dirty="0"/>
              <a:t>equator </a:t>
            </a:r>
            <a:r>
              <a:rPr lang="en-US" sz="3600" dirty="0"/>
              <a:t>. Its location is </a:t>
            </a:r>
          </a:p>
          <a:p>
            <a:pPr marL="0" indent="0">
              <a:buNone/>
            </a:pPr>
            <a:r>
              <a:rPr lang="en-US" sz="3200" dirty="0"/>
              <a:t>0 latitude . </a:t>
            </a:r>
          </a:p>
          <a:p>
            <a:pPr marL="0" indent="0">
              <a:buNone/>
            </a:pPr>
            <a:r>
              <a:rPr lang="en-US" sz="3200" b="1" dirty="0">
                <a:highlight>
                  <a:srgbClr val="00FF00"/>
                </a:highlight>
              </a:rPr>
              <a:t>Question</a:t>
            </a:r>
            <a:r>
              <a:rPr lang="en-US" sz="3200" dirty="0"/>
              <a:t> : </a:t>
            </a:r>
          </a:p>
          <a:p>
            <a:pPr marL="0" indent="0">
              <a:buNone/>
            </a:pPr>
            <a:r>
              <a:rPr lang="en-US" sz="3200" dirty="0"/>
              <a:t>1)Which lines on a map go from North Pole to the South Pole ?</a:t>
            </a:r>
          </a:p>
          <a:p>
            <a:pPr marL="0" indent="0">
              <a:buNone/>
            </a:pPr>
            <a:r>
              <a:rPr lang="en-US" sz="3200" dirty="0"/>
              <a:t>……………………………………..</a:t>
            </a:r>
          </a:p>
        </p:txBody>
      </p:sp>
      <p:pic>
        <p:nvPicPr>
          <p:cNvPr id="5" name="Picture 4" descr="A close-up of a globe&#10;&#10;Description automatically generated">
            <a:extLst>
              <a:ext uri="{FF2B5EF4-FFF2-40B4-BE49-F238E27FC236}">
                <a16:creationId xmlns:a16="http://schemas.microsoft.com/office/drawing/2014/main" id="{82A90D6A-CEF8-A9CD-E926-9624D685F1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11532" y="3060245"/>
            <a:ext cx="5150277" cy="2562263"/>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4398F5-4DE2-4DEA-B102-D7A146F01368}"/>
              </a:ext>
            </a:extLst>
          </p:cNvPr>
          <p:cNvSpPr txBox="1"/>
          <p:nvPr/>
        </p:nvSpPr>
        <p:spPr>
          <a:xfrm>
            <a:off x="8754767" y="542245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urses.lumenlearning.com/geophysical/chapter/geographic-grid-syste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28385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B0EC37-1BE0-A1ED-54AC-995EB593600B}"/>
              </a:ext>
            </a:extLst>
          </p:cNvPr>
          <p:cNvSpPr>
            <a:spLocks noGrp="1"/>
          </p:cNvSpPr>
          <p:nvPr>
            <p:ph type="title"/>
          </p:nvPr>
        </p:nvSpPr>
        <p:spPr>
          <a:xfrm>
            <a:off x="1137034" y="609597"/>
            <a:ext cx="9392421" cy="1330841"/>
          </a:xfrm>
        </p:spPr>
        <p:txBody>
          <a:bodyPr>
            <a:normAutofit/>
          </a:bodyPr>
          <a:lstStyle/>
          <a:p>
            <a:r>
              <a:rPr lang="en-US" sz="3400"/>
              <a:t>*Dividing the Planet : Did you know that earth can be divided into hemispheres , or half spheres ? </a:t>
            </a:r>
          </a:p>
        </p:txBody>
      </p:sp>
      <p:sp>
        <p:nvSpPr>
          <p:cNvPr id="3" name="Content Placeholder 2">
            <a:extLst>
              <a:ext uri="{FF2B5EF4-FFF2-40B4-BE49-F238E27FC236}">
                <a16:creationId xmlns:a16="http://schemas.microsoft.com/office/drawing/2014/main" id="{5D4FBEAD-FD44-067B-2581-12DC526C4D46}"/>
              </a:ext>
            </a:extLst>
          </p:cNvPr>
          <p:cNvSpPr>
            <a:spLocks noGrp="1"/>
          </p:cNvSpPr>
          <p:nvPr>
            <p:ph idx="1"/>
          </p:nvPr>
        </p:nvSpPr>
        <p:spPr>
          <a:xfrm>
            <a:off x="1137034" y="2198362"/>
            <a:ext cx="4958966" cy="3917773"/>
          </a:xfrm>
        </p:spPr>
        <p:txBody>
          <a:bodyPr>
            <a:noAutofit/>
          </a:bodyPr>
          <a:lstStyle/>
          <a:p>
            <a:r>
              <a:rPr lang="en-US" dirty="0"/>
              <a:t>Lets imagine earth is cut exactly in half at the equator .The half above the equator is where the North Pole is located .So , it is called the Northern Hemisphere .</a:t>
            </a:r>
          </a:p>
          <a:p>
            <a:r>
              <a:rPr lang="en-US" dirty="0"/>
              <a:t>The half below the equator is where the South Pole is located , so it is called the Southern Hemisphere .</a:t>
            </a:r>
          </a:p>
        </p:txBody>
      </p:sp>
      <p:pic>
        <p:nvPicPr>
          <p:cNvPr id="8" name="Picture 7" descr="A globe with different continents&#10;&#10;Description automatically generated">
            <a:extLst>
              <a:ext uri="{FF2B5EF4-FFF2-40B4-BE49-F238E27FC236}">
                <a16:creationId xmlns:a16="http://schemas.microsoft.com/office/drawing/2014/main" id="{D8736C61-9EBD-4A0E-4595-418B813282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77703" y="2184914"/>
            <a:ext cx="4071833" cy="3755915"/>
          </a:xfrm>
          <a:prstGeom prst="rect">
            <a:avLst/>
          </a:prstGeom>
        </p:spPr>
      </p:pic>
      <p:sp>
        <p:nvSpPr>
          <p:cNvPr id="28" name="Freeform: Shape 2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3610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C6ACC-08D3-805D-8287-4A4E62321E32}"/>
              </a:ext>
            </a:extLst>
          </p:cNvPr>
          <p:cNvSpPr>
            <a:spLocks noGrp="1"/>
          </p:cNvSpPr>
          <p:nvPr>
            <p:ph type="title"/>
          </p:nvPr>
        </p:nvSpPr>
        <p:spPr>
          <a:xfrm>
            <a:off x="466722" y="586855"/>
            <a:ext cx="3201366" cy="3387497"/>
          </a:xfrm>
        </p:spPr>
        <p:txBody>
          <a:bodyPr anchor="b">
            <a:normAutofit/>
          </a:bodyPr>
          <a:lstStyle/>
          <a:p>
            <a:pPr algn="r"/>
            <a:r>
              <a:rPr lang="en-US" sz="2200">
                <a:solidFill>
                  <a:srgbClr val="FFFFFF"/>
                </a:solidFill>
              </a:rPr>
              <a:t>*Now , let’s say Earth is cut exactly in half at the prime meridian . Everything to the east of the prime meridian is called the Eastern Hemisphere . Everything to the west is called the Western Hemisphere .</a:t>
            </a:r>
          </a:p>
        </p:txBody>
      </p:sp>
      <p:sp>
        <p:nvSpPr>
          <p:cNvPr id="3" name="Content Placeholder 2">
            <a:extLst>
              <a:ext uri="{FF2B5EF4-FFF2-40B4-BE49-F238E27FC236}">
                <a16:creationId xmlns:a16="http://schemas.microsoft.com/office/drawing/2014/main" id="{2048C889-5E02-2F95-3526-FEE90D306568}"/>
              </a:ext>
            </a:extLst>
          </p:cNvPr>
          <p:cNvSpPr>
            <a:spLocks noGrp="1"/>
          </p:cNvSpPr>
          <p:nvPr>
            <p:ph idx="1"/>
          </p:nvPr>
        </p:nvSpPr>
        <p:spPr>
          <a:xfrm>
            <a:off x="4581727" y="649480"/>
            <a:ext cx="3025303" cy="5546047"/>
          </a:xfrm>
        </p:spPr>
        <p:txBody>
          <a:bodyPr anchor="ctr">
            <a:normAutofit/>
          </a:bodyPr>
          <a:lstStyle/>
          <a:p>
            <a:r>
              <a:rPr lang="en-US" sz="3600" dirty="0"/>
              <a:t>Just as every place on Earth has a pair of longitude and latitude coordinates , they also have a pair of hemisphere markers .</a:t>
            </a:r>
          </a:p>
          <a:p>
            <a:pPr marL="0" indent="0">
              <a:buNone/>
            </a:pPr>
            <a:endParaRPr lang="en-US" sz="2000" dirty="0"/>
          </a:p>
        </p:txBody>
      </p:sp>
      <p:pic>
        <p:nvPicPr>
          <p:cNvPr id="5" name="Picture 4" descr="A globe with different continents&#10;&#10;Description automatically generated">
            <a:extLst>
              <a:ext uri="{FF2B5EF4-FFF2-40B4-BE49-F238E27FC236}">
                <a16:creationId xmlns:a16="http://schemas.microsoft.com/office/drawing/2014/main" id="{7E777C0D-7E1C-E618-BA78-8D3BE71C8CA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09502" y="1767319"/>
            <a:ext cx="3615776" cy="3335241"/>
          </a:xfrm>
          <a:prstGeom prst="rect">
            <a:avLst/>
          </a:prstGeom>
        </p:spPr>
      </p:pic>
      <p:sp>
        <p:nvSpPr>
          <p:cNvPr id="6" name="TextBox 5">
            <a:extLst>
              <a:ext uri="{FF2B5EF4-FFF2-40B4-BE49-F238E27FC236}">
                <a16:creationId xmlns:a16="http://schemas.microsoft.com/office/drawing/2014/main" id="{34389200-F9C3-962D-7898-45CFF339D668}"/>
              </a:ext>
            </a:extLst>
          </p:cNvPr>
          <p:cNvSpPr txBox="1"/>
          <p:nvPr/>
        </p:nvSpPr>
        <p:spPr>
          <a:xfrm>
            <a:off x="9405412" y="490250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neruskita.blogspot.com/p/science-3.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06603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4E1D-14B9-B4EC-2789-3F78E474B4FB}"/>
              </a:ext>
            </a:extLst>
          </p:cNvPr>
          <p:cNvSpPr>
            <a:spLocks noGrp="1"/>
          </p:cNvSpPr>
          <p:nvPr>
            <p:ph type="title"/>
          </p:nvPr>
        </p:nvSpPr>
        <p:spPr/>
        <p:txBody>
          <a:bodyPr>
            <a:normAutofit fontScale="90000"/>
          </a:bodyPr>
          <a:lstStyle/>
          <a:p>
            <a:r>
              <a:rPr lang="en-US" dirty="0"/>
              <a:t>*Locate Australia on the Map . Is it in the Northern or southern Hemisphere ? Is it in the Western or Eastern Hemisphere ?</a:t>
            </a:r>
          </a:p>
        </p:txBody>
      </p:sp>
      <p:pic>
        <p:nvPicPr>
          <p:cNvPr id="1026" name="Picture 2" descr="World Map Hemispheres Labeled">
            <a:extLst>
              <a:ext uri="{FF2B5EF4-FFF2-40B4-BE49-F238E27FC236}">
                <a16:creationId xmlns:a16="http://schemas.microsoft.com/office/drawing/2014/main" id="{F29C9B9F-7AA9-55BD-FC83-543A3D1233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1" y="1986756"/>
            <a:ext cx="8467724"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9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0m (330ft) Surveyors Economy Fibreglass Land Measuring Tape">
            <a:extLst>
              <a:ext uri="{FF2B5EF4-FFF2-40B4-BE49-F238E27FC236}">
                <a16:creationId xmlns:a16="http://schemas.microsoft.com/office/drawing/2014/main" id="{B291045D-D407-7A32-46EA-2E0347AC72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099" t="9091" r="701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01CA0-97AF-F205-B202-57D157E375D1}"/>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1900" dirty="0">
                <a:solidFill>
                  <a:schemeClr val="bg1"/>
                </a:solidFill>
              </a:rPr>
              <a:t>*</a:t>
            </a:r>
            <a:r>
              <a:rPr lang="en-US" sz="2400" b="1" dirty="0">
                <a:solidFill>
                  <a:schemeClr val="bg1"/>
                </a:solidFill>
                <a:highlight>
                  <a:srgbClr val="FF0000"/>
                </a:highlight>
              </a:rPr>
              <a:t>Satellite’s –Eye View : </a:t>
            </a:r>
            <a:r>
              <a:rPr lang="en-US" sz="2400" b="1" dirty="0">
                <a:solidFill>
                  <a:schemeClr val="bg1"/>
                </a:solidFill>
              </a:rPr>
              <a:t>Before humans began using satellites , maps were made by taking the most exact measurements possible with the technology they had .Workers called surveyors would use special tools to find the distance between places and other important information about the land . That information would be used to make </a:t>
            </a:r>
            <a:r>
              <a:rPr lang="en-US" sz="2700" b="1" dirty="0">
                <a:solidFill>
                  <a:schemeClr val="bg1"/>
                </a:solidFill>
              </a:rPr>
              <a:t>maps .</a:t>
            </a:r>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13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ee the source image">
            <a:extLst>
              <a:ext uri="{FF2B5EF4-FFF2-40B4-BE49-F238E27FC236}">
                <a16:creationId xmlns:a16="http://schemas.microsoft.com/office/drawing/2014/main" id="{B90BE98D-C55D-6E77-E963-489477DFD022}"/>
              </a:ext>
            </a:extLst>
          </p:cNvPr>
          <p:cNvPicPr>
            <a:picLocks noGrp="1" noChangeAspect="1" noChangeArrowheads="1"/>
          </p:cNvPicPr>
          <p:nvPr>
            <p:ph idx="1"/>
          </p:nvPr>
        </p:nvPicPr>
        <p:blipFill>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25B427-F851-921E-86DF-2861B5B4B68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2900">
                <a:solidFill>
                  <a:srgbClr val="FFFFFF"/>
                </a:solidFill>
              </a:rPr>
              <a:t>*Maps can still be made that way .But modern technology , such as satellites , make the most accurate maps . Satellites are human-made spacecrafts that orbit , or go around , Earth . Some satellities have high – powered cameras that can take very detailed images . The images they send back to Earth are even better than a bird’s-eye view .</a:t>
            </a:r>
          </a:p>
        </p:txBody>
      </p:sp>
    </p:spTree>
    <p:extLst>
      <p:ext uri="{BB962C8B-B14F-4D97-AF65-F5344CB8AC3E}">
        <p14:creationId xmlns:p14="http://schemas.microsoft.com/office/powerpoint/2010/main" val="375147575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62DD-09B8-3714-6ECE-58B6B7F185C6}"/>
              </a:ext>
            </a:extLst>
          </p:cNvPr>
          <p:cNvSpPr>
            <a:spLocks noGrp="1"/>
          </p:cNvSpPr>
          <p:nvPr>
            <p:ph type="title"/>
          </p:nvPr>
        </p:nvSpPr>
        <p:spPr>
          <a:xfrm>
            <a:off x="838200" y="1390650"/>
            <a:ext cx="10515600" cy="300038"/>
          </a:xfrm>
        </p:spPr>
        <p:txBody>
          <a:bodyPr>
            <a:normAutofit fontScale="90000"/>
          </a:bodyPr>
          <a:lstStyle/>
          <a:p>
            <a:r>
              <a:rPr lang="en-US" dirty="0"/>
              <a:t>*Some satellites do not have cameras . Instead they send signals back to a receiver on Earth . GPS works using these geospatial signals , or signals that carry mapping data about specific locations ,collected by satellites .</a:t>
            </a:r>
          </a:p>
        </p:txBody>
      </p:sp>
      <p:pic>
        <p:nvPicPr>
          <p:cNvPr id="4098" name="Picture 2" descr="Locating system - Patent 0978728">
            <a:extLst>
              <a:ext uri="{FF2B5EF4-FFF2-40B4-BE49-F238E27FC236}">
                <a16:creationId xmlns:a16="http://schemas.microsoft.com/office/drawing/2014/main" id="{47953E05-6D46-8BE3-8C9A-932CEB204B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8574" y="3002756"/>
            <a:ext cx="6600825"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9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2630-D086-46DE-557D-1908441CE5D5}"/>
              </a:ext>
            </a:extLst>
          </p:cNvPr>
          <p:cNvSpPr>
            <a:spLocks noGrp="1"/>
          </p:cNvSpPr>
          <p:nvPr>
            <p:ph type="title"/>
          </p:nvPr>
        </p:nvSpPr>
        <p:spPr>
          <a:xfrm>
            <a:off x="838200" y="812800"/>
            <a:ext cx="10515600" cy="1325563"/>
          </a:xfrm>
        </p:spPr>
        <p:txBody>
          <a:bodyPr>
            <a:normAutofit fontScale="90000"/>
          </a:bodyPr>
          <a:lstStyle/>
          <a:p>
            <a:r>
              <a:rPr lang="en-US" dirty="0"/>
              <a:t>*GPS receivers collect data from at least 3 satellites to determine exact positions on Earth . That makes geospatial data very helpful for getting directions from place to place . </a:t>
            </a:r>
          </a:p>
        </p:txBody>
      </p:sp>
      <p:pic>
        <p:nvPicPr>
          <p:cNvPr id="5" name="Content Placeholder 4" descr="A poster of a tractor&#10;&#10;Description automatically generated">
            <a:extLst>
              <a:ext uri="{FF2B5EF4-FFF2-40B4-BE49-F238E27FC236}">
                <a16:creationId xmlns:a16="http://schemas.microsoft.com/office/drawing/2014/main" id="{C0CDE9C4-25A3-DC5B-3A78-545A65200A9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81125" y="3067050"/>
            <a:ext cx="9143999" cy="3109913"/>
          </a:xfrm>
        </p:spPr>
      </p:pic>
      <p:sp>
        <p:nvSpPr>
          <p:cNvPr id="6" name="TextBox 5">
            <a:extLst>
              <a:ext uri="{FF2B5EF4-FFF2-40B4-BE49-F238E27FC236}">
                <a16:creationId xmlns:a16="http://schemas.microsoft.com/office/drawing/2014/main" id="{31FD7134-9089-84D2-0F7A-316FE28F6E50}"/>
              </a:ext>
            </a:extLst>
          </p:cNvPr>
          <p:cNvSpPr txBox="1"/>
          <p:nvPr/>
        </p:nvSpPr>
        <p:spPr>
          <a:xfrm>
            <a:off x="1381125" y="6176963"/>
            <a:ext cx="9143999" cy="230832"/>
          </a:xfrm>
          <a:prstGeom prst="rect">
            <a:avLst/>
          </a:prstGeom>
          <a:noFill/>
        </p:spPr>
        <p:txBody>
          <a:bodyPr wrap="square" rtlCol="0">
            <a:spAutoFit/>
          </a:bodyPr>
          <a:lstStyle/>
          <a:p>
            <a:r>
              <a:rPr lang="en-US" sz="900">
                <a:hlinkClick r:id="rId3" tooltip="https://open.library.okstate.edu/culturalgeography/chapter/1-5/"/>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26556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23ABF-108A-9F09-7FD4-F2604E435525}"/>
              </a:ext>
            </a:extLst>
          </p:cNvPr>
          <p:cNvSpPr>
            <a:spLocks noGrp="1"/>
          </p:cNvSpPr>
          <p:nvPr>
            <p:ph idx="1"/>
          </p:nvPr>
        </p:nvSpPr>
        <p:spPr>
          <a:xfrm>
            <a:off x="4492100" y="2423604"/>
            <a:ext cx="6861699" cy="3753358"/>
          </a:xfrm>
        </p:spPr>
        <p:txBody>
          <a:bodyPr>
            <a:normAutofit/>
          </a:bodyPr>
          <a:lstStyle/>
          <a:p>
            <a:r>
              <a:rPr lang="en-US" sz="8000" dirty="0"/>
              <a:t>The End </a:t>
            </a:r>
          </a:p>
        </p:txBody>
      </p:sp>
    </p:spTree>
    <p:extLst>
      <p:ext uri="{BB962C8B-B14F-4D97-AF65-F5344CB8AC3E}">
        <p14:creationId xmlns:p14="http://schemas.microsoft.com/office/powerpoint/2010/main" val="373663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BBF9-E90B-35B8-44DA-C3CBEA4F1D08}"/>
              </a:ext>
            </a:extLst>
          </p:cNvPr>
          <p:cNvSpPr>
            <a:spLocks noGrp="1"/>
          </p:cNvSpPr>
          <p:nvPr>
            <p:ph type="title"/>
          </p:nvPr>
        </p:nvSpPr>
        <p:spPr>
          <a:xfrm>
            <a:off x="838200" y="1642368"/>
            <a:ext cx="10515600" cy="48319"/>
          </a:xfrm>
        </p:spPr>
        <p:txBody>
          <a:bodyPr>
            <a:normAutofit fontScale="90000"/>
          </a:bodyPr>
          <a:lstStyle/>
          <a:p>
            <a:r>
              <a:rPr lang="en-US" dirty="0"/>
              <a:t>*</a:t>
            </a:r>
            <a:r>
              <a:rPr lang="en-US" sz="4900" dirty="0"/>
              <a:t>In today’s modern age , many people use </a:t>
            </a:r>
            <a:r>
              <a:rPr lang="en-US" sz="4900" b="1" dirty="0">
                <a:solidFill>
                  <a:srgbClr val="92D050"/>
                </a:solidFill>
                <a:highlight>
                  <a:srgbClr val="FF0000"/>
                </a:highlight>
              </a:rPr>
              <a:t>GPS</a:t>
            </a:r>
            <a:r>
              <a:rPr lang="en-US" sz="4900" dirty="0"/>
              <a:t> (</a:t>
            </a:r>
            <a:r>
              <a:rPr lang="en-US" sz="4900" b="1" dirty="0">
                <a:solidFill>
                  <a:srgbClr val="FF0000"/>
                </a:solidFill>
                <a:highlight>
                  <a:srgbClr val="FFFF00"/>
                </a:highlight>
              </a:rPr>
              <a:t>Global Positioning system </a:t>
            </a:r>
            <a:r>
              <a:rPr lang="en-US" sz="4900" dirty="0"/>
              <a:t>)on electronic devices to get directions . Even though this technology is helpful , it’s still important for people to know how to read and understand maps .</a:t>
            </a:r>
          </a:p>
        </p:txBody>
      </p:sp>
      <p:pic>
        <p:nvPicPr>
          <p:cNvPr id="5" name="Content Placeholder 4" descr="A gps device with a map on it&#10;&#10;Description automatically generated">
            <a:extLst>
              <a:ext uri="{FF2B5EF4-FFF2-40B4-BE49-F238E27FC236}">
                <a16:creationId xmlns:a16="http://schemas.microsoft.com/office/drawing/2014/main" id="{5E4E87DF-4DE9-E0FF-3F57-C4B1AD25479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01" y="3109913"/>
            <a:ext cx="3810574" cy="3105150"/>
          </a:xfrm>
        </p:spPr>
      </p:pic>
      <p:pic>
        <p:nvPicPr>
          <p:cNvPr id="7" name="Picture 6" descr="A close-up of a gps device&#10;&#10;Description automatically generated">
            <a:extLst>
              <a:ext uri="{FF2B5EF4-FFF2-40B4-BE49-F238E27FC236}">
                <a16:creationId xmlns:a16="http://schemas.microsoft.com/office/drawing/2014/main" id="{2A86025D-58E6-56DF-C701-D59935E07F4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34050" y="3109913"/>
            <a:ext cx="5505450" cy="3481388"/>
          </a:xfrm>
          <a:prstGeom prst="rect">
            <a:avLst/>
          </a:prstGeom>
        </p:spPr>
      </p:pic>
    </p:spTree>
    <p:extLst>
      <p:ext uri="{BB962C8B-B14F-4D97-AF65-F5344CB8AC3E}">
        <p14:creationId xmlns:p14="http://schemas.microsoft.com/office/powerpoint/2010/main" val="34204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2365-AC9F-277D-5288-4B9482704C9D}"/>
              </a:ext>
            </a:extLst>
          </p:cNvPr>
          <p:cNvSpPr>
            <a:spLocks noGrp="1"/>
          </p:cNvSpPr>
          <p:nvPr>
            <p:ph type="title"/>
          </p:nvPr>
        </p:nvSpPr>
        <p:spPr>
          <a:xfrm>
            <a:off x="793662" y="386930"/>
            <a:ext cx="10066122" cy="1298448"/>
          </a:xfrm>
        </p:spPr>
        <p:txBody>
          <a:bodyPr anchor="b">
            <a:normAutofit/>
          </a:bodyPr>
          <a:lstStyle/>
          <a:p>
            <a:r>
              <a:rPr lang="en-US" sz="4800"/>
              <a:t>*Why are maps important ? </a:t>
            </a:r>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6D1985-9ACE-512D-D7D6-866643EF6EA1}"/>
              </a:ext>
            </a:extLst>
          </p:cNvPr>
          <p:cNvSpPr>
            <a:spLocks noGrp="1"/>
          </p:cNvSpPr>
          <p:nvPr>
            <p:ph idx="1"/>
          </p:nvPr>
        </p:nvSpPr>
        <p:spPr>
          <a:xfrm>
            <a:off x="793661" y="2599509"/>
            <a:ext cx="4530898" cy="3639450"/>
          </a:xfrm>
        </p:spPr>
        <p:txBody>
          <a:bodyPr anchor="ctr">
            <a:normAutofit/>
          </a:bodyPr>
          <a:lstStyle/>
          <a:p>
            <a:pPr marL="0" indent="0">
              <a:buNone/>
            </a:pPr>
            <a:r>
              <a:rPr lang="en-US" sz="2000"/>
              <a:t>1- They allow us to see our location in relation to the rest of the world . </a:t>
            </a:r>
          </a:p>
          <a:p>
            <a:pPr marL="0" indent="0">
              <a:buNone/>
            </a:pPr>
            <a:r>
              <a:rPr lang="en-US" sz="2000"/>
              <a:t>2-They are like a bird’s-eye view of Earth showing us where towns , cities , countries , continents , and oceans are located .</a:t>
            </a:r>
          </a:p>
        </p:txBody>
      </p:sp>
      <p:pic>
        <p:nvPicPr>
          <p:cNvPr id="5" name="Picture 4" descr="A map of the world&#10;&#10;Description automatically generated">
            <a:extLst>
              <a:ext uri="{FF2B5EF4-FFF2-40B4-BE49-F238E27FC236}">
                <a16:creationId xmlns:a16="http://schemas.microsoft.com/office/drawing/2014/main" id="{F702FC94-42B5-3CBE-A3F7-A08AFF7885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53100" y="2698439"/>
            <a:ext cx="5448300" cy="3254686"/>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163AAB-2085-1D2E-8011-849DBC18F501}"/>
              </a:ext>
            </a:extLst>
          </p:cNvPr>
          <p:cNvSpPr txBox="1"/>
          <p:nvPr/>
        </p:nvSpPr>
        <p:spPr>
          <a:xfrm>
            <a:off x="8742936" y="5741498"/>
            <a:ext cx="2313357"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www.flickr.com/photos/blatantworld/505237341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72367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DD533-E4FE-583F-65F6-F14E0DD4C85A}"/>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1900">
                <a:solidFill>
                  <a:srgbClr val="FFFFFF"/>
                </a:solidFill>
              </a:rPr>
              <a:t>3-Maps let us view things from above , which allows us to see the planet and everything with a new perspective or understanding .</a:t>
            </a:r>
          </a:p>
        </p:txBody>
      </p:sp>
      <p:sp>
        <p:nvSpPr>
          <p:cNvPr id="3" name="Content Placeholder 2">
            <a:extLst>
              <a:ext uri="{FF2B5EF4-FFF2-40B4-BE49-F238E27FC236}">
                <a16:creationId xmlns:a16="http://schemas.microsoft.com/office/drawing/2014/main" id="{F84C09F4-FB4A-4D72-5AE2-95A1C270EC64}"/>
              </a:ext>
            </a:extLst>
          </p:cNvPr>
          <p:cNvSpPr>
            <a:spLocks noGrp="1"/>
          </p:cNvSpPr>
          <p:nvPr>
            <p:ph idx="1"/>
          </p:nvPr>
        </p:nvSpPr>
        <p:spPr>
          <a:xfrm>
            <a:off x="8571507" y="387224"/>
            <a:ext cx="3291839" cy="830453"/>
          </a:xfrm>
        </p:spPr>
        <p:txBody>
          <a:bodyPr vert="horz" lIns="91440" tIns="45720" rIns="91440" bIns="45720" rtlCol="0" anchor="ctr">
            <a:normAutofit/>
          </a:bodyPr>
          <a:lstStyle/>
          <a:p>
            <a:pPr marL="0" indent="0">
              <a:buNone/>
            </a:pPr>
            <a:r>
              <a:rPr lang="en-US" sz="1700">
                <a:solidFill>
                  <a:srgbClr val="FFFFFF"/>
                </a:solidFill>
              </a:rPr>
              <a:t>4- This new perspective shows how Earth’s continents fit together like a big jigsaw puzzle .</a:t>
            </a:r>
          </a:p>
        </p:txBody>
      </p:sp>
      <p:pic>
        <p:nvPicPr>
          <p:cNvPr id="8" name="Picture 7" descr="A map of the world&#10;&#10;Description automatically generated">
            <a:extLst>
              <a:ext uri="{FF2B5EF4-FFF2-40B4-BE49-F238E27FC236}">
                <a16:creationId xmlns:a16="http://schemas.microsoft.com/office/drawing/2014/main" id="{4391AB0D-E0CA-B8A0-9E7A-A1E3DEE31D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747" y="2288669"/>
            <a:ext cx="5629415" cy="3997831"/>
          </a:xfrm>
          <a:prstGeom prst="rect">
            <a:avLst/>
          </a:prstGeom>
        </p:spPr>
      </p:pic>
      <p:pic>
        <p:nvPicPr>
          <p:cNvPr id="5" name="Picture 4" descr="A puzzle pieces of different colors&#10;&#10;Description automatically generated">
            <a:extLst>
              <a:ext uri="{FF2B5EF4-FFF2-40B4-BE49-F238E27FC236}">
                <a16:creationId xmlns:a16="http://schemas.microsoft.com/office/drawing/2014/main" id="{692D6802-441F-A3FC-9407-5CFD907B7FC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45165" y="2217815"/>
            <a:ext cx="4442034" cy="3997831"/>
          </a:xfrm>
          <a:prstGeom prst="rect">
            <a:avLst/>
          </a:prstGeom>
        </p:spPr>
      </p:pic>
      <p:sp>
        <p:nvSpPr>
          <p:cNvPr id="6" name="TextBox 5">
            <a:extLst>
              <a:ext uri="{FF2B5EF4-FFF2-40B4-BE49-F238E27FC236}">
                <a16:creationId xmlns:a16="http://schemas.microsoft.com/office/drawing/2014/main" id="{05AB4198-AC72-8349-7043-8ED8824EF75F}"/>
              </a:ext>
            </a:extLst>
          </p:cNvPr>
          <p:cNvSpPr txBox="1"/>
          <p:nvPr/>
        </p:nvSpPr>
        <p:spPr>
          <a:xfrm>
            <a:off x="8480157" y="6015591"/>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simple.wikipedia.org/wiki/Jigsaw_puzz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908330FF-5EE2-B84F-F592-FE88ADF60B33}"/>
              </a:ext>
            </a:extLst>
          </p:cNvPr>
          <p:cNvSpPr txBox="1"/>
          <p:nvPr/>
        </p:nvSpPr>
        <p:spPr>
          <a:xfrm>
            <a:off x="3526970" y="5147511"/>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wisc-online.com/assetrepository/viewasset?id=222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88541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7161-2B4C-B971-01BD-FB3D8D946F04}"/>
              </a:ext>
            </a:extLst>
          </p:cNvPr>
          <p:cNvSpPr>
            <a:spLocks noGrp="1"/>
          </p:cNvSpPr>
          <p:nvPr>
            <p:ph type="title"/>
          </p:nvPr>
        </p:nvSpPr>
        <p:spPr>
          <a:xfrm>
            <a:off x="838200" y="1644969"/>
            <a:ext cx="10515600" cy="45719"/>
          </a:xfrm>
        </p:spPr>
        <p:txBody>
          <a:bodyPr>
            <a:normAutofit fontScale="90000"/>
          </a:bodyPr>
          <a:lstStyle/>
          <a:p>
            <a:r>
              <a:rPr lang="en-US" dirty="0"/>
              <a:t>*When you look at a world map , you can see how the countries fit together onto the continents . You can see where the </a:t>
            </a:r>
            <a:r>
              <a:rPr lang="en-US" dirty="0">
                <a:highlight>
                  <a:srgbClr val="FF0000"/>
                </a:highlight>
              </a:rPr>
              <a:t>coast lines </a:t>
            </a:r>
            <a:r>
              <a:rPr lang="en-US" dirty="0"/>
              <a:t>and </a:t>
            </a:r>
            <a:r>
              <a:rPr lang="en-US" dirty="0">
                <a:highlight>
                  <a:srgbClr val="00FF00"/>
                </a:highlight>
              </a:rPr>
              <a:t>oceans </a:t>
            </a:r>
            <a:r>
              <a:rPr lang="en-US" dirty="0"/>
              <a:t>are located . You can figure out the direction you would need to travel to get from place to place . </a:t>
            </a:r>
          </a:p>
        </p:txBody>
      </p:sp>
      <p:pic>
        <p:nvPicPr>
          <p:cNvPr id="9" name="Content Placeholder 8" descr="A puzzle of a world map&#10;&#10;Description automatically generated">
            <a:extLst>
              <a:ext uri="{FF2B5EF4-FFF2-40B4-BE49-F238E27FC236}">
                <a16:creationId xmlns:a16="http://schemas.microsoft.com/office/drawing/2014/main" id="{081D0132-9470-290D-6E69-FDD6AB2495A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00" y="3379471"/>
            <a:ext cx="4572000" cy="2432684"/>
          </a:xfrm>
        </p:spPr>
      </p:pic>
      <p:pic>
        <p:nvPicPr>
          <p:cNvPr id="11" name="Picture 10" descr="A map of the world&#10;&#10;Description automatically generated">
            <a:extLst>
              <a:ext uri="{FF2B5EF4-FFF2-40B4-BE49-F238E27FC236}">
                <a16:creationId xmlns:a16="http://schemas.microsoft.com/office/drawing/2014/main" id="{E5283ECE-00D9-832A-F8DC-67C731CEF3E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91200" y="3133725"/>
            <a:ext cx="5715000" cy="2838450"/>
          </a:xfrm>
          <a:prstGeom prst="rect">
            <a:avLst/>
          </a:prstGeom>
        </p:spPr>
      </p:pic>
      <p:sp>
        <p:nvSpPr>
          <p:cNvPr id="12" name="TextBox 11">
            <a:extLst>
              <a:ext uri="{FF2B5EF4-FFF2-40B4-BE49-F238E27FC236}">
                <a16:creationId xmlns:a16="http://schemas.microsoft.com/office/drawing/2014/main" id="{3BAA0D30-EF6A-C8DB-13EA-2D576509B2D6}"/>
              </a:ext>
            </a:extLst>
          </p:cNvPr>
          <p:cNvSpPr txBox="1"/>
          <p:nvPr/>
        </p:nvSpPr>
        <p:spPr>
          <a:xfrm>
            <a:off x="5791200" y="5972175"/>
            <a:ext cx="5715000" cy="230832"/>
          </a:xfrm>
          <a:prstGeom prst="rect">
            <a:avLst/>
          </a:prstGeom>
          <a:noFill/>
        </p:spPr>
        <p:txBody>
          <a:bodyPr wrap="square" rtlCol="0">
            <a:spAutoFit/>
          </a:bodyPr>
          <a:lstStyle/>
          <a:p>
            <a:r>
              <a:rPr lang="en-US" sz="900">
                <a:hlinkClick r:id="rId5" tooltip="https://www.universetoday.com/tag/zealandia/"/>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97776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BB079-D1C5-D1E8-8533-066124905B1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kern="1200">
                <a:solidFill>
                  <a:schemeClr val="bg1"/>
                </a:solidFill>
                <a:latin typeface="+mj-lt"/>
                <a:ea typeface="+mj-ea"/>
                <a:cs typeface="+mj-cs"/>
              </a:rPr>
              <a:t>Maps help you understand how your city is connected to the rest of the world . </a:t>
            </a:r>
          </a:p>
        </p:txBody>
      </p:sp>
      <p:pic>
        <p:nvPicPr>
          <p:cNvPr id="5" name="Content Placeholder 4" descr="A map of the world with different flags&#10;&#10;Description automatically generated">
            <a:extLst>
              <a:ext uri="{FF2B5EF4-FFF2-40B4-BE49-F238E27FC236}">
                <a16:creationId xmlns:a16="http://schemas.microsoft.com/office/drawing/2014/main" id="{76F7BF27-28C9-C86B-D20E-4778EB461D1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79719" y="1675227"/>
            <a:ext cx="8832562" cy="4394199"/>
          </a:xfrm>
          <a:prstGeom prst="rect">
            <a:avLst/>
          </a:prstGeom>
        </p:spPr>
      </p:pic>
      <p:sp>
        <p:nvSpPr>
          <p:cNvPr id="6" name="TextBox 5">
            <a:extLst>
              <a:ext uri="{FF2B5EF4-FFF2-40B4-BE49-F238E27FC236}">
                <a16:creationId xmlns:a16="http://schemas.microsoft.com/office/drawing/2014/main" id="{6C57E9C2-92EF-0E68-50B7-AD829DD081D4}"/>
              </a:ext>
            </a:extLst>
          </p:cNvPr>
          <p:cNvSpPr txBox="1"/>
          <p:nvPr/>
        </p:nvSpPr>
        <p:spPr>
          <a:xfrm>
            <a:off x="8205239" y="5869371"/>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File:Flag-map_of_the_world_(2017).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7310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3748-42D4-08DB-7A5A-B5312A530AA4}"/>
              </a:ext>
            </a:extLst>
          </p:cNvPr>
          <p:cNvSpPr>
            <a:spLocks noGrp="1"/>
          </p:cNvSpPr>
          <p:nvPr>
            <p:ph type="title"/>
          </p:nvPr>
        </p:nvSpPr>
        <p:spPr/>
        <p:txBody>
          <a:bodyPr/>
          <a:lstStyle/>
          <a:p>
            <a:r>
              <a:rPr lang="en-US" dirty="0"/>
              <a:t>*</a:t>
            </a:r>
            <a:r>
              <a:rPr lang="en-US" b="1" dirty="0">
                <a:solidFill>
                  <a:srgbClr val="FF0000"/>
                </a:solidFill>
                <a:highlight>
                  <a:srgbClr val="00FF00"/>
                </a:highlight>
              </a:rPr>
              <a:t>Determining Exact Locations on a Map .</a:t>
            </a:r>
          </a:p>
        </p:txBody>
      </p:sp>
      <p:sp>
        <p:nvSpPr>
          <p:cNvPr id="3" name="Content Placeholder 2">
            <a:extLst>
              <a:ext uri="{FF2B5EF4-FFF2-40B4-BE49-F238E27FC236}">
                <a16:creationId xmlns:a16="http://schemas.microsoft.com/office/drawing/2014/main" id="{349D7E4F-7A95-9BA5-7F19-AA7727327459}"/>
              </a:ext>
            </a:extLst>
          </p:cNvPr>
          <p:cNvSpPr>
            <a:spLocks noGrp="1"/>
          </p:cNvSpPr>
          <p:nvPr>
            <p:ph idx="1"/>
          </p:nvPr>
        </p:nvSpPr>
        <p:spPr/>
        <p:txBody>
          <a:bodyPr>
            <a:normAutofit/>
          </a:bodyPr>
          <a:lstStyle/>
          <a:p>
            <a:pPr marL="0" indent="0">
              <a:buNone/>
            </a:pPr>
            <a:r>
              <a:rPr lang="en-US" sz="3600" dirty="0"/>
              <a:t>1)Long ago , cartographers or mapmakers came up with a grid system for locating places on maps .</a:t>
            </a:r>
          </a:p>
          <a:p>
            <a:pPr marL="0" indent="0">
              <a:buNone/>
            </a:pPr>
            <a:r>
              <a:rPr lang="en-US" sz="3600" dirty="0"/>
              <a:t>2)The ancient maps were like the simple maps we now use . </a:t>
            </a:r>
          </a:p>
          <a:p>
            <a:pPr marL="0" indent="0">
              <a:buNone/>
            </a:pPr>
            <a:r>
              <a:rPr lang="en-US" sz="3600" dirty="0"/>
              <a:t>3)As humans began exploring the planet a modern ,regular grid system was established . This system is still used . </a:t>
            </a:r>
          </a:p>
          <a:p>
            <a:pPr marL="0" indent="0">
              <a:buNone/>
            </a:pPr>
            <a:endParaRPr lang="en-US" sz="3600" dirty="0"/>
          </a:p>
        </p:txBody>
      </p:sp>
      <p:pic>
        <p:nvPicPr>
          <p:cNvPr id="5" name="Picture 4" descr="A map of the world&#10;&#10;Description automatically generated">
            <a:extLst>
              <a:ext uri="{FF2B5EF4-FFF2-40B4-BE49-F238E27FC236}">
                <a16:creationId xmlns:a16="http://schemas.microsoft.com/office/drawing/2014/main" id="{5B43D514-3F86-7830-CC18-15AE10CE2C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6578" y="5140172"/>
            <a:ext cx="5885895" cy="1633490"/>
          </a:xfrm>
          <a:prstGeom prst="rect">
            <a:avLst/>
          </a:prstGeom>
        </p:spPr>
      </p:pic>
      <p:sp>
        <p:nvSpPr>
          <p:cNvPr id="6" name="TextBox 5">
            <a:extLst>
              <a:ext uri="{FF2B5EF4-FFF2-40B4-BE49-F238E27FC236}">
                <a16:creationId xmlns:a16="http://schemas.microsoft.com/office/drawing/2014/main" id="{6214ABF6-E7E9-13E0-D58F-793E77E05C76}"/>
              </a:ext>
            </a:extLst>
          </p:cNvPr>
          <p:cNvSpPr txBox="1"/>
          <p:nvPr/>
        </p:nvSpPr>
        <p:spPr>
          <a:xfrm>
            <a:off x="6704951" y="6305951"/>
            <a:ext cx="4648849" cy="230832"/>
          </a:xfrm>
          <a:prstGeom prst="rect">
            <a:avLst/>
          </a:prstGeom>
          <a:noFill/>
        </p:spPr>
        <p:txBody>
          <a:bodyPr wrap="square" rtlCol="0">
            <a:spAutoFit/>
          </a:bodyPr>
          <a:lstStyle/>
          <a:p>
            <a:r>
              <a:rPr lang="en-US" sz="900">
                <a:hlinkClick r:id="rId3" tooltip="https://www.scirp.org/journal/paperinformation.aspx?paperid=100761"/>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573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F800-D212-7AA4-EBBB-55F0044BD083}"/>
              </a:ext>
            </a:extLst>
          </p:cNvPr>
          <p:cNvSpPr>
            <a:spLocks noGrp="1"/>
          </p:cNvSpPr>
          <p:nvPr>
            <p:ph type="title"/>
          </p:nvPr>
        </p:nvSpPr>
        <p:spPr>
          <a:xfrm>
            <a:off x="481013" y="3752849"/>
            <a:ext cx="3290887" cy="2452687"/>
          </a:xfrm>
        </p:spPr>
        <p:txBody>
          <a:bodyPr anchor="ctr">
            <a:normAutofit/>
          </a:bodyPr>
          <a:lstStyle/>
          <a:p>
            <a:r>
              <a:rPr lang="en-US" sz="3300"/>
              <a:t>*Cartographers take a map of Earth and divide it into </a:t>
            </a:r>
            <a:r>
              <a:rPr lang="en-US" sz="3300" b="1"/>
              <a:t>latitude</a:t>
            </a:r>
            <a:r>
              <a:rPr lang="en-US" sz="3300"/>
              <a:t> and </a:t>
            </a:r>
            <a:r>
              <a:rPr lang="en-US" sz="3300" b="1"/>
              <a:t>longitude </a:t>
            </a:r>
            <a:r>
              <a:rPr lang="en-US" sz="3300"/>
              <a:t>lines .</a:t>
            </a:r>
          </a:p>
        </p:txBody>
      </p:sp>
      <p:pic>
        <p:nvPicPr>
          <p:cNvPr id="5" name="Picture 4" descr="A close-up of a globe&#10;&#10;Description automatically generated">
            <a:extLst>
              <a:ext uri="{FF2B5EF4-FFF2-40B4-BE49-F238E27FC236}">
                <a16:creationId xmlns:a16="http://schemas.microsoft.com/office/drawing/2014/main" id="{F1F81228-0AB0-E0C3-0193-CB70D4C32C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504" b="2132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59045EE-9412-7908-1590-C5786A478BD7}"/>
              </a:ext>
            </a:extLst>
          </p:cNvPr>
          <p:cNvSpPr>
            <a:spLocks noGrp="1"/>
          </p:cNvSpPr>
          <p:nvPr>
            <p:ph idx="1"/>
          </p:nvPr>
        </p:nvSpPr>
        <p:spPr>
          <a:xfrm>
            <a:off x="4223982" y="3752850"/>
            <a:ext cx="7485413" cy="2452687"/>
          </a:xfrm>
        </p:spPr>
        <p:txBody>
          <a:bodyPr anchor="ctr">
            <a:normAutofit fontScale="92500"/>
          </a:bodyPr>
          <a:lstStyle/>
          <a:p>
            <a:pPr marL="0" indent="0">
              <a:buNone/>
            </a:pPr>
            <a:r>
              <a:rPr lang="en-US" sz="1800" dirty="0"/>
              <a:t>*</a:t>
            </a:r>
            <a:r>
              <a:rPr lang="en-US" sz="3200" b="1" dirty="0"/>
              <a:t>Longitude </a:t>
            </a:r>
            <a:r>
              <a:rPr lang="en-US" sz="3200" dirty="0"/>
              <a:t>lines are drawn from the North Pole to the South Pole . </a:t>
            </a:r>
          </a:p>
          <a:p>
            <a:pPr marL="0" indent="0">
              <a:buNone/>
            </a:pPr>
            <a:r>
              <a:rPr lang="en-US" sz="3200" dirty="0"/>
              <a:t>*</a:t>
            </a:r>
            <a:r>
              <a:rPr lang="en-US" sz="3200" b="1" dirty="0"/>
              <a:t>Latitude</a:t>
            </a:r>
            <a:r>
              <a:rPr lang="en-US" sz="3200" dirty="0"/>
              <a:t> lines are drawn from east to west .</a:t>
            </a:r>
          </a:p>
          <a:p>
            <a:pPr marL="0" indent="0">
              <a:buNone/>
            </a:pPr>
            <a:r>
              <a:rPr lang="en-US" sz="3200" dirty="0"/>
              <a:t>*These lines help people find where a place is located on a map . </a:t>
            </a:r>
          </a:p>
        </p:txBody>
      </p:sp>
      <p:sp>
        <p:nvSpPr>
          <p:cNvPr id="6" name="TextBox 5">
            <a:extLst>
              <a:ext uri="{FF2B5EF4-FFF2-40B4-BE49-F238E27FC236}">
                <a16:creationId xmlns:a16="http://schemas.microsoft.com/office/drawing/2014/main" id="{2E3B7B7D-E148-AA80-E18E-F45ACB91F5BD}"/>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urses.lumenlearning.com/geophysical/chapter/geographic-grid-syste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19865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887-6CAB-FA42-9F30-5B363526F601}"/>
              </a:ext>
            </a:extLst>
          </p:cNvPr>
          <p:cNvSpPr>
            <a:spLocks noGrp="1"/>
          </p:cNvSpPr>
          <p:nvPr>
            <p:ph type="title"/>
          </p:nvPr>
        </p:nvSpPr>
        <p:spPr/>
        <p:txBody>
          <a:bodyPr>
            <a:normAutofit fontScale="90000"/>
          </a:bodyPr>
          <a:lstStyle/>
          <a:p>
            <a:r>
              <a:rPr lang="en-US" dirty="0"/>
              <a:t>*To help find where they are , the longitude and latitude line locations are written in degrees . </a:t>
            </a:r>
          </a:p>
        </p:txBody>
      </p:sp>
      <p:sp>
        <p:nvSpPr>
          <p:cNvPr id="3" name="Content Placeholder 2">
            <a:extLst>
              <a:ext uri="{FF2B5EF4-FFF2-40B4-BE49-F238E27FC236}">
                <a16:creationId xmlns:a16="http://schemas.microsoft.com/office/drawing/2014/main" id="{AB5D9432-6E1B-F8AF-22A9-4D238857E651}"/>
              </a:ext>
            </a:extLst>
          </p:cNvPr>
          <p:cNvSpPr>
            <a:spLocks noGrp="1"/>
          </p:cNvSpPr>
          <p:nvPr>
            <p:ph idx="1"/>
          </p:nvPr>
        </p:nvSpPr>
        <p:spPr/>
        <p:txBody>
          <a:bodyPr>
            <a:normAutofit/>
          </a:bodyPr>
          <a:lstStyle/>
          <a:p>
            <a:pPr marL="0" indent="0">
              <a:buNone/>
            </a:pPr>
            <a:r>
              <a:rPr lang="en-US" sz="3600" dirty="0"/>
              <a:t>*Because Earth is a sphere , it has 360 degrees . The center line of longitude is called the prime meridian .</a:t>
            </a:r>
          </a:p>
          <a:p>
            <a:pPr marL="0" indent="0">
              <a:buNone/>
            </a:pPr>
            <a:r>
              <a:rPr lang="en-US" sz="3600" dirty="0"/>
              <a:t>Meridian means middle . </a:t>
            </a:r>
          </a:p>
        </p:txBody>
      </p:sp>
      <p:pic>
        <p:nvPicPr>
          <p:cNvPr id="5" name="Picture 4" descr="A map of the world&#10;&#10;Description automatically generated">
            <a:extLst>
              <a:ext uri="{FF2B5EF4-FFF2-40B4-BE49-F238E27FC236}">
                <a16:creationId xmlns:a16="http://schemas.microsoft.com/office/drawing/2014/main" id="{3381CDDC-E2A0-0683-3B81-4B746BD864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000" y="3428999"/>
            <a:ext cx="11430000" cy="2981325"/>
          </a:xfrm>
          <a:prstGeom prst="rect">
            <a:avLst/>
          </a:prstGeom>
        </p:spPr>
      </p:pic>
      <p:sp>
        <p:nvSpPr>
          <p:cNvPr id="6" name="TextBox 5">
            <a:extLst>
              <a:ext uri="{FF2B5EF4-FFF2-40B4-BE49-F238E27FC236}">
                <a16:creationId xmlns:a16="http://schemas.microsoft.com/office/drawing/2014/main" id="{A10D60F9-FBD2-440C-AAA9-EC4BCC74EEF5}"/>
              </a:ext>
            </a:extLst>
          </p:cNvPr>
          <p:cNvSpPr txBox="1"/>
          <p:nvPr/>
        </p:nvSpPr>
        <p:spPr>
          <a:xfrm>
            <a:off x="381000" y="6410325"/>
            <a:ext cx="11430000" cy="230832"/>
          </a:xfrm>
          <a:prstGeom prst="rect">
            <a:avLst/>
          </a:prstGeom>
          <a:noFill/>
        </p:spPr>
        <p:txBody>
          <a:bodyPr wrap="square" rtlCol="0">
            <a:spAutoFit/>
          </a:bodyPr>
          <a:lstStyle/>
          <a:p>
            <a:r>
              <a:rPr lang="en-US" sz="900">
                <a:hlinkClick r:id="rId3" tooltip="https://en.wikipedia.org/wiki/Meridian_(geography)"/>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159139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886</Words>
  <Application>Microsoft Office PowerPoint</Application>
  <PresentationFormat>Widescreen</PresentationFormat>
  <Paragraphs>48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Mapping the world </vt:lpstr>
      <vt:lpstr>*In today’s modern age , many people use GPS (Global Positioning system )on electronic devices to get directions . Even though this technology is helpful , it’s still important for people to know how to read and understand maps .</vt:lpstr>
      <vt:lpstr>*Why are maps important ? </vt:lpstr>
      <vt:lpstr>3-Maps let us view things from above , which allows us to see the planet and everything with a new perspective or understanding .</vt:lpstr>
      <vt:lpstr>*When you look at a world map , you can see how the countries fit together onto the continents . You can see where the coast lines and oceans are located . You can figure out the direction you would need to travel to get from place to place . </vt:lpstr>
      <vt:lpstr>Maps help you understand how your city is connected to the rest of the world . </vt:lpstr>
      <vt:lpstr>*Determining Exact Locations on a Map .</vt:lpstr>
      <vt:lpstr>*Cartographers take a map of Earth and divide it into latitude and longitude lines .</vt:lpstr>
      <vt:lpstr>*To help find where they are , the longitude and latitude line locations are written in degrees . </vt:lpstr>
      <vt:lpstr>*The prime meridian of longitude is located at 0 , or zero degrees , longitude . </vt:lpstr>
      <vt:lpstr>*Dividing the Planet : Did you know that earth can be divided into hemispheres , or half spheres ? </vt:lpstr>
      <vt:lpstr>*Now , let’s say Earth is cut exactly in half at the prime meridian . Everything to the east of the prime meridian is called the Eastern Hemisphere . Everything to the west is called the Western Hemisphere .</vt:lpstr>
      <vt:lpstr>*Locate Australia on the Map . Is it in the Northern or southern Hemisphere ? Is it in the Western or Eastern Hemisphere ?</vt:lpstr>
      <vt:lpstr>*Satellite’s –Eye View : Before humans began using satellites , maps were made by taking the most exact measurements possible with the technology they had .Workers called surveyors would use special tools to find the distance between places and other important information about the land . That information would be used to make maps .</vt:lpstr>
      <vt:lpstr>*Maps can still be made that way .But modern technology , such as satellites , make the most accurate maps . Satellites are human-made spacecrafts that orbit , or go around , Earth . Some satellities have high – powered cameras that can take very detailed images . The images they send back to Earth are even better than a bird’s-eye view .</vt:lpstr>
      <vt:lpstr>*Some satellites do not have cameras . Instead they send signals back to a receiver on Earth . GPS works using these geospatial signals , or signals that carry mapping data about specific locations ,collected by satellites .</vt:lpstr>
      <vt:lpstr>*GPS receivers collect data from at least 3 satellites to determine exact positions on Earth . That makes geospatial data very helpful for getting directions from place to place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the world</dc:title>
  <dc:creator>N800</dc:creator>
  <cp:lastModifiedBy>N800</cp:lastModifiedBy>
  <cp:revision>2</cp:revision>
  <dcterms:created xsi:type="dcterms:W3CDTF">2024-09-02T15:04:01Z</dcterms:created>
  <dcterms:modified xsi:type="dcterms:W3CDTF">2024-09-13T19:00:04Z</dcterms:modified>
</cp:coreProperties>
</file>