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1" r:id="rId26"/>
    <p:sldId id="28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AB409-F6B4-0A82-274D-2172952986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2637C4-3768-6FEE-A40C-B39FA39AAD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361576-06F1-42D3-117B-FC5A710C4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27524-9588-4156-9F0E-7A485A34F29F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CC80C1-BF9F-2F09-F88C-D0D9E4D10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B7059C-7100-3D5C-0B84-02C3F8A15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E33BE-3388-497F-9659-841A3FE2E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167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FF3A5-DC5E-0A06-5050-22B3B96BC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C832E6-6618-5D82-30FA-08BA0AC883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23CB9D-406A-FC7A-CA78-7401F6CAF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27524-9588-4156-9F0E-7A485A34F29F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F923FB-6D4B-D14C-4E67-FC697F980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05EE33-0619-9F2E-3B35-1BA078D02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E33BE-3388-497F-9659-841A3FE2E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021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1E7727-E164-EB72-1343-2821EF18D5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3B40A0-DE70-6A6E-03B6-FEC44F054B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05EDBD-966C-6E3E-5DA0-C9D398255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27524-9588-4156-9F0E-7A485A34F29F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A0DE9A-C56B-44B0-2B40-09049FD82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3A28C9-5161-3B0D-4F6E-BB11A0B8E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E33BE-3388-497F-9659-841A3FE2E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027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09AB3-7DE1-D0A4-73DF-FFC928D2E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4F61F8-41BD-6A2A-132F-A493CB84A3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CAA41-BBBD-CC5B-96E9-13D9CA26B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27524-9588-4156-9F0E-7A485A34F29F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F17DCE-652B-BB41-D4A0-2EE73CB71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7232E9-2D21-86A5-86E6-4C8E31345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E33BE-3388-497F-9659-841A3FE2E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5780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B0415-4E2F-A5F1-399C-ECD8F0AB8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AECBA8-AA24-2F0E-6541-178A1B1184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E3F01A-C907-6FF9-1558-E52BC802A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27524-9588-4156-9F0E-7A485A34F29F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888430-DAF6-F43D-C252-2A1EE1D01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96B9FC-4AC6-B216-8409-66CDF67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E33BE-3388-497F-9659-841A3FE2E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233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52E0A-D5C0-8CB7-624B-F720AEC21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1917B1-A4D8-8203-44DE-04BB4355FE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E51230-52ED-3F0F-5C1E-2BD69BC6EC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D8D303-3A6A-DA61-8DAA-DCC46AEE1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27524-9588-4156-9F0E-7A485A34F29F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32101D-48CF-2C07-3811-4E39C260C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7E56F7-104B-351F-D3AB-1141E9024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E33BE-3388-497F-9659-841A3FE2E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314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2C977-7196-26C9-CC70-E9891618B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F94969-AF90-7EE0-C431-4E4CFD342B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AF75F8-8ABD-4ADF-8F6A-7489585D74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D449B4-8B45-D33D-1640-CEC76F0486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2D2441-8D79-3FB1-E077-7497F1266C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B840D4-39CD-2477-B2A3-70CA643CA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27524-9588-4156-9F0E-7A485A34F29F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D5CA54-2113-990B-D04F-A93A5F5ED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04BCAD1-BFD8-0B82-6A35-A5F1B90C1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E33BE-3388-497F-9659-841A3FE2E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116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F3F7D-E4A3-517A-210C-7A2F44864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1ED5CE-5D54-17A7-FC04-33556F9A6E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27524-9588-4156-9F0E-7A485A34F29F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927A4C-A560-C627-E9E6-0B6E83C77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5F50FF-9ECA-C34B-B0BE-AB1685D84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E33BE-3388-497F-9659-841A3FE2E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685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FC0F0A-788F-532F-37DC-839851CBC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27524-9588-4156-9F0E-7A485A34F29F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24DE14-C2C0-EE79-D743-4C1E2CFE9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111772-5606-04C0-7CAD-7D18397BE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E33BE-3388-497F-9659-841A3FE2E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04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3648C-23BC-B546-D38E-E9C1C0538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530C52-8A08-EB3D-8ACF-336BD34919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315E30-6612-3402-5BAE-6C4A5879E0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0E30C9-C873-8A87-2812-692CDA5B7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27524-9588-4156-9F0E-7A485A34F29F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CE8CAE-6D08-7718-B1B9-DC1FDAAA0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8BBEC6-A9E1-E272-9C5B-A86B5E51E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E33BE-3388-497F-9659-841A3FE2E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336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765A9-A93F-5602-4AEA-84A6E28DE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6CCBEE-26DF-5660-9F14-9723DB52D8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545CEA-B9EE-5CFB-D59C-6BC8B6DEBB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800472-9E73-4120-A105-17C92141F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27524-9588-4156-9F0E-7A485A34F29F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0ECDE5-DF62-F3E0-2F4E-55FD4001E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2F4548-7C06-99DB-8780-4FF137EFD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E33BE-3388-497F-9659-841A3FE2E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856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252BAF-6D25-52D1-DFA0-463BE32DF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047209-BD1F-5454-53C1-A7387AD91F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ACADF3-8181-71FE-C99B-39CC241056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027524-9588-4156-9F0E-7A485A34F29F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205172-4643-2C55-761D-EFC886418F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2E87A7-FDAE-89E7-05C0-6641A16E23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7E33BE-3388-497F-9659-841A3FE2E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705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caucasus_central_asia_political_map_2000.jpg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reativecommons.org/licenses/by-sa/3.0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Arctic_oceanography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sa/3.0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cirs.udg.edu/auvs-technology/auvs/girona-500-auv/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nd/3.0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Climate_of_Africa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sa/3.0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unespacioenlared.blogspot.com/2014_01_01_archive.html" TargetMode="External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/3.0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mandanadonoghue.blogspot.com/2020/08/normal-body-temperature-changing.html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/3.0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skepticalscience.com/print.php?n=3792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/3.0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pressbooks.bccampus.ca/geolmanual/part/chapter-6-topographic-maps/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sa/3.0/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wpixel.com/search/treasure%20map?page=1&amp;path=_topics&amp;sort=curated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sa/3.0/" TargetMode="External"/><Relationship Id="rId5" Type="http://schemas.openxmlformats.org/officeDocument/2006/relationships/hyperlink" Target="https://www.mapchart.net/" TargetMode="Externa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slcc.pressbooks.pub/physicalgeography/" TargetMode="External"/><Relationship Id="rId7" Type="http://schemas.openxmlformats.org/officeDocument/2006/relationships/hyperlink" Target="https://creativecommons.org/licenses/by-nc/3.0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populationdata.net/maps/world-average-temperatures-january-october-2017/" TargetMode="External"/><Relationship Id="rId5" Type="http://schemas.openxmlformats.org/officeDocument/2006/relationships/image" Target="../media/image5.png"/><Relationship Id="rId4" Type="http://schemas.openxmlformats.org/officeDocument/2006/relationships/hyperlink" Target="https://creativecommons.org/licenses/by-nc-sa/3.0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milysearch.org/wiki/en/South_America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sa/3.0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slcc.pressbooks.pub/physicalgeography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sa/3.0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mappingignorance.org/2013/12/16/the-complexity-of-drawing-good-proportional-symbol-maps/figure-1-15/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nd/3.0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primarysourcepairings.com/pink-is-for-blobfish-discovering-the-worlds-perfectly-pink-animals/printable-world-map-political/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/3.0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en/view-image.php?image=209039&amp;picture=physical-world-map-robinson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mrcsclassblog.blogspot.com/2019/10/united-states-physical-geography-plan.html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sa/3.0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EA96E-786B-33E4-3023-7ADB0AD275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325562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Types of Maps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6751FE-86F2-4F28-1C25-9DAB48A4A34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map of central asia with different colored countries/regions&#10;&#10;Description automatically generated">
            <a:extLst>
              <a:ext uri="{FF2B5EF4-FFF2-40B4-BE49-F238E27FC236}">
                <a16:creationId xmlns:a16="http://schemas.microsoft.com/office/drawing/2014/main" id="{0869FC62-8D69-C505-BC38-648F8B4F86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390651" y="2676526"/>
            <a:ext cx="9458324" cy="39102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6B91774-E769-1336-9E88-2402CD892DA0}"/>
              </a:ext>
            </a:extLst>
          </p:cNvPr>
          <p:cNvSpPr txBox="1"/>
          <p:nvPr/>
        </p:nvSpPr>
        <p:spPr>
          <a:xfrm>
            <a:off x="1859280" y="6586728"/>
            <a:ext cx="84734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://commons.wikimedia.org/wiki/file:caucasus_central_asia_political_map_2000.jpg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sa/3.0/"/>
              </a:rPr>
              <a:t>CC BY-SA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7411437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AE5DF2-9A27-3483-F4B4-78CCFF934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1800"/>
              <a:t>*</a:t>
            </a:r>
            <a:r>
              <a:rPr lang="en-US" sz="1800" b="1"/>
              <a:t>Hydrographic Maps </a:t>
            </a:r>
            <a:r>
              <a:rPr lang="en-US" sz="1800"/>
              <a:t>: measures the physical features in water bodies like oceans , seas , lakes , and rivers , and in costal areas . Machines measure water levels , tides , currents , and water temperature to make hydrographic maps . </a:t>
            </a:r>
          </a:p>
        </p:txBody>
      </p:sp>
      <p:sp>
        <p:nvSpPr>
          <p:cNvPr id="16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DF7B2C-7124-A216-7F2E-CDF6FE140F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987199"/>
            <a:ext cx="4243589" cy="3320668"/>
          </a:xfrm>
        </p:spPr>
        <p:txBody>
          <a:bodyPr>
            <a:normAutofit/>
          </a:bodyPr>
          <a:lstStyle/>
          <a:p>
            <a:r>
              <a:rPr lang="en-US" sz="2200"/>
              <a:t>Sometimes people use an autonomous underwater vehicle (AUV) to collect data . Someone on a boat or on a land controls the AUV remotely .</a:t>
            </a:r>
          </a:p>
        </p:txBody>
      </p:sp>
      <p:pic>
        <p:nvPicPr>
          <p:cNvPr id="8" name="Picture 7" descr="A map of the world&#10;&#10;Description automatically generated">
            <a:extLst>
              <a:ext uri="{FF2B5EF4-FFF2-40B4-BE49-F238E27FC236}">
                <a16:creationId xmlns:a16="http://schemas.microsoft.com/office/drawing/2014/main" id="{BCA27A7D-81EE-F9B9-9C08-528CF19BD7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b="657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4AC4272-165E-D38D-F2FB-AAD6BC687B11}"/>
              </a:ext>
            </a:extLst>
          </p:cNvPr>
          <p:cNvSpPr txBox="1"/>
          <p:nvPr/>
        </p:nvSpPr>
        <p:spPr>
          <a:xfrm>
            <a:off x="9884958" y="6657945"/>
            <a:ext cx="230704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en.wikipedia.org/wiki/Arctic_oceanography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6203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underwater camera with a camera attached to it&#10;&#10;Description automatically generated with medium confidence">
            <a:extLst>
              <a:ext uri="{FF2B5EF4-FFF2-40B4-BE49-F238E27FC236}">
                <a16:creationId xmlns:a16="http://schemas.microsoft.com/office/drawing/2014/main" id="{711C1A43-F3AD-BF69-6CD9-AB72E84367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9736" r="26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201995-847E-81AF-4060-643203324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2200"/>
              <a:t>*There are many ways to use hydrographic maps . Scientists use them to predict weather patterns and to make charts for sailors to use 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DC0471-0064-CE90-5B57-A7D82A5B83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r>
              <a:rPr lang="en-US" sz="2000"/>
              <a:t>These are important tools for safe navigation , or the way to find direction while moving . They can also help scientists and environmentalists with water management and conservation . </a:t>
            </a:r>
          </a:p>
          <a:p>
            <a:r>
              <a:rPr lang="en-US" sz="2000"/>
              <a:t>They use them to determine locations for fishing or under water mining 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13734E-BA12-12D9-8FD4-F953FC4BE74C}"/>
              </a:ext>
            </a:extLst>
          </p:cNvPr>
          <p:cNvSpPr txBox="1"/>
          <p:nvPr/>
        </p:nvSpPr>
        <p:spPr>
          <a:xfrm>
            <a:off x="7210316" y="6657945"/>
            <a:ext cx="2459327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cirs.udg.edu/auvs-technology/auvs/girona-500-auv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6056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851B14-65F0-94C5-9F3A-8057E156B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1800" b="1">
                <a:highlight>
                  <a:srgbClr val="FFFF00"/>
                </a:highlight>
              </a:rPr>
              <a:t>Climate maps </a:t>
            </a:r>
            <a:r>
              <a:rPr lang="en-US" sz="1800"/>
              <a:t>: is the general weather pattern in an area over a long period of time . It includes temperature , precipitation (how much rain or snow falls ), humidity (how much moisture is in the air ), and the average wind speed . Climate is different from weather . Weather tells us how it feels outside at a specific moment in time . 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map of africa with different colored lines&#10;&#10;Description automatically generated">
            <a:extLst>
              <a:ext uri="{FF2B5EF4-FFF2-40B4-BE49-F238E27FC236}">
                <a16:creationId xmlns:a16="http://schemas.microsoft.com/office/drawing/2014/main" id="{25D44B58-2616-7274-DE47-A25A0C1BFC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b="30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D43BC6-14CB-6CE3-3560-A6BF56112E8A}"/>
              </a:ext>
            </a:extLst>
          </p:cNvPr>
          <p:cNvSpPr txBox="1"/>
          <p:nvPr/>
        </p:nvSpPr>
        <p:spPr>
          <a:xfrm>
            <a:off x="9884958" y="6657945"/>
            <a:ext cx="230704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en.wikipedia.org/wiki/Climate_of_Afric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0417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DE3622-1E6E-5CD5-6629-15A28813B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2200"/>
              <a:t>A sunny day , a cloudy evening , or windy nights are all description of weather . People measure climate over a longer period of time . There are five main types of climates :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91B647-6F1B-73B2-D17D-0153FE0DA3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2200"/>
              <a:t>1- tropical :hot , humid , wet </a:t>
            </a:r>
          </a:p>
          <a:p>
            <a:r>
              <a:rPr lang="en-US" sz="2200"/>
              <a:t>2-dry :always very little moisture or precipitation </a:t>
            </a:r>
          </a:p>
          <a:p>
            <a:r>
              <a:rPr lang="en-US" sz="2200"/>
              <a:t>3- temperate : warm , stormy summers and mild winters .</a:t>
            </a:r>
          </a:p>
          <a:p>
            <a:r>
              <a:rPr lang="en-US" sz="2200"/>
              <a:t>4- continental :warm or cool summers and very cold winters . </a:t>
            </a:r>
          </a:p>
          <a:p>
            <a:r>
              <a:rPr lang="en-US" sz="2200"/>
              <a:t>5-polar : always extremely cold . </a:t>
            </a:r>
          </a:p>
        </p:txBody>
      </p:sp>
      <p:pic>
        <p:nvPicPr>
          <p:cNvPr id="5" name="Picture 4" descr="A map of the world&#10;&#10;Description automatically generated">
            <a:extLst>
              <a:ext uri="{FF2B5EF4-FFF2-40B4-BE49-F238E27FC236}">
                <a16:creationId xmlns:a16="http://schemas.microsoft.com/office/drawing/2014/main" id="{8A95C44A-BC2B-F636-41EA-94CB70EAA6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4151" r="16269" b="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DDB0276-7F8F-A7A7-779E-1EEC51DF5960}"/>
              </a:ext>
            </a:extLst>
          </p:cNvPr>
          <p:cNvSpPr txBox="1"/>
          <p:nvPr/>
        </p:nvSpPr>
        <p:spPr>
          <a:xfrm>
            <a:off x="9872134" y="6657945"/>
            <a:ext cx="2319866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unespacioenlared.blogspot.com/2014_01_01_archive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nc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2417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!!Rectangle">
            <a:extLst>
              <a:ext uri="{FF2B5EF4-FFF2-40B4-BE49-F238E27FC236}">
                <a16:creationId xmlns:a16="http://schemas.microsoft.com/office/drawing/2014/main" id="{7C432AFE-B3D2-4BFF-BF8F-96C27AFF1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FE86A8-630D-8C13-4035-015B1CBEEBC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4423" r="4243" b="-1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B98287-ECAA-462F-4889-F4C399DD6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941832"/>
            <a:ext cx="10506456" cy="2057400"/>
          </a:xfrm>
        </p:spPr>
        <p:txBody>
          <a:bodyPr anchor="b">
            <a:normAutofit/>
          </a:bodyPr>
          <a:lstStyle/>
          <a:p>
            <a:r>
              <a:rPr lang="en-US" sz="3900">
                <a:solidFill>
                  <a:schemeClr val="bg1"/>
                </a:solidFill>
              </a:rPr>
              <a:t>*Climate can be divided into subcategories , such as the tropical rainforests of South America or the tropical savannas of central Africa 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3241202"/>
            <a:ext cx="10506456" cy="18288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AFE3D17-E00C-A4EA-C258-74E9685ADD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502152"/>
            <a:ext cx="10506456" cy="2670048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Scientists use a </a:t>
            </a:r>
            <a:r>
              <a:rPr lang="en-US" sz="2000">
                <a:solidFill>
                  <a:schemeClr val="bg1"/>
                </a:solidFill>
                <a:highlight>
                  <a:srgbClr val="FF00FF"/>
                </a:highlight>
              </a:rPr>
              <a:t>climate map </a:t>
            </a:r>
            <a:r>
              <a:rPr lang="en-US" sz="2000">
                <a:solidFill>
                  <a:schemeClr val="bg1"/>
                </a:solidFill>
              </a:rPr>
              <a:t>to show the different types of climate zones across the world . These maps uses colors to represent different climate zones . Such maps can show one or more climate conditions , in one region or the whole world . The most common type of climate map shows temperature and precipitation 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BA7691-5F52-CE8C-C3EB-3E5FB83D5A04}"/>
              </a:ext>
            </a:extLst>
          </p:cNvPr>
          <p:cNvSpPr txBox="1"/>
          <p:nvPr/>
        </p:nvSpPr>
        <p:spPr>
          <a:xfrm>
            <a:off x="10005183" y="6657945"/>
            <a:ext cx="2186816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mandanadonoghue.blogspot.com/2020/08/normal-body-temperature-changing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9073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erson standing in front of a colorful painting&#10;&#10;Description automatically generated">
            <a:extLst>
              <a:ext uri="{FF2B5EF4-FFF2-40B4-BE49-F238E27FC236}">
                <a16:creationId xmlns:a16="http://schemas.microsoft.com/office/drawing/2014/main" id="{6A7519E7-99F1-8334-2662-EEDB57AB6F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503" r="22657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32F18E-6D74-4D72-7721-3B877DE78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1900">
                <a:solidFill>
                  <a:schemeClr val="bg1"/>
                </a:solidFill>
              </a:rPr>
              <a:t>*It is important to be able to read climate maps because they help us to compare the climates in different places . Scientists use them to observe changes over time . They also use these maps to make predicitions about future changes in the climate . Understanding how climate changes can help us find ways to reduce the harmful effects of global warming 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FA7BCB-11AE-ACFE-87C0-4E575A135943}"/>
              </a:ext>
            </a:extLst>
          </p:cNvPr>
          <p:cNvSpPr txBox="1"/>
          <p:nvPr/>
        </p:nvSpPr>
        <p:spPr>
          <a:xfrm>
            <a:off x="10005183" y="6657945"/>
            <a:ext cx="2186817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skepticalscience.com/print.php?n=379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1589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CAD3D1-2E6E-5753-DCFA-E375885AB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719297"/>
            <a:ext cx="4368602" cy="1885985"/>
          </a:xfrm>
        </p:spPr>
        <p:txBody>
          <a:bodyPr anchor="b">
            <a:noAutofit/>
          </a:bodyPr>
          <a:lstStyle/>
          <a:p>
            <a:r>
              <a:rPr lang="en-US" sz="2400" dirty="0"/>
              <a:t>*</a:t>
            </a:r>
            <a:r>
              <a:rPr lang="en-US" sz="2400" b="1" dirty="0">
                <a:highlight>
                  <a:srgbClr val="FFFF00"/>
                </a:highlight>
              </a:rPr>
              <a:t>Topographic Maps </a:t>
            </a:r>
            <a:r>
              <a:rPr lang="en-US" sz="2400" dirty="0"/>
              <a:t>: has many lines called contour lines . These lines show features such as landforms and elevation . Contour lines join points on the map that show areas of land that are at the same height above sea level .</a:t>
            </a:r>
          </a:p>
        </p:txBody>
      </p:sp>
      <p:sp>
        <p:nvSpPr>
          <p:cNvPr id="20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08C063-5945-504A-51E5-E121375E49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2200"/>
              <a:t>The closer together the lines , the stepper the slope . The farther apart the lines , the gentler the slope .Contour lines make it possible to use a two-dimensional map to show the three dimensional surface of Earth .</a:t>
            </a:r>
            <a:endParaRPr lang="en-US" sz="2200" dirty="0"/>
          </a:p>
        </p:txBody>
      </p:sp>
      <p:pic>
        <p:nvPicPr>
          <p:cNvPr id="5" name="Picture 4" descr="A map of a volcano&#10;&#10;Description automatically generated">
            <a:extLst>
              <a:ext uri="{FF2B5EF4-FFF2-40B4-BE49-F238E27FC236}">
                <a16:creationId xmlns:a16="http://schemas.microsoft.com/office/drawing/2014/main" id="{72333846-2463-288B-A1F1-8864078F87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2560" r="6696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B98255-754B-982E-FFCB-B786F1724630}"/>
              </a:ext>
            </a:extLst>
          </p:cNvPr>
          <p:cNvSpPr txBox="1"/>
          <p:nvPr/>
        </p:nvSpPr>
        <p:spPr>
          <a:xfrm>
            <a:off x="9751909" y="6657945"/>
            <a:ext cx="2440091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pressbooks.bccampus.ca/geolmanual/part/chapter-6-topographic-maps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6852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2" name="Rectangle 1051">
            <a:extLst>
              <a:ext uri="{FF2B5EF4-FFF2-40B4-BE49-F238E27FC236}">
                <a16:creationId xmlns:a16="http://schemas.microsoft.com/office/drawing/2014/main" id="{A8908DB7-C3A6-4FCB-9820-CEE02B398C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4A627C-1C9D-BAE1-723A-D6450A2F4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823"/>
            <a:ext cx="3419856" cy="5583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800" kern="1200">
                <a:latin typeface="+mj-lt"/>
                <a:ea typeface="+mj-ea"/>
                <a:cs typeface="+mj-cs"/>
              </a:rPr>
              <a:t>*Topographic maps use symbols and colors to show common features . Some symbols look like real objects , such as a tent to show where there is a campsite . Often , the symbols are simple shapes .The colors on a topographic map also give information . For instance , the contour lines are always brown , rivers and likes are always blue . Minor roads are black , and major highways are usually red .Forest areas and regions of vegetation are green .The key on the map can explain the meaning of the symbols and colors .</a:t>
            </a:r>
          </a:p>
        </p:txBody>
      </p:sp>
      <p:sp>
        <p:nvSpPr>
          <p:cNvPr id="1053" name="sketch line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267200" y="630936"/>
            <a:ext cx="18288" cy="5590381"/>
          </a:xfrm>
          <a:custGeom>
            <a:avLst/>
            <a:gdLst>
              <a:gd name="connsiteX0" fmla="*/ 0 w 18288"/>
              <a:gd name="connsiteY0" fmla="*/ 0 h 5590381"/>
              <a:gd name="connsiteX1" fmla="*/ 18288 w 18288"/>
              <a:gd name="connsiteY1" fmla="*/ 0 h 5590381"/>
              <a:gd name="connsiteX2" fmla="*/ 18288 w 18288"/>
              <a:gd name="connsiteY2" fmla="*/ 754701 h 5590381"/>
              <a:gd name="connsiteX3" fmla="*/ 18288 w 18288"/>
              <a:gd name="connsiteY3" fmla="*/ 1565307 h 5590381"/>
              <a:gd name="connsiteX4" fmla="*/ 18288 w 18288"/>
              <a:gd name="connsiteY4" fmla="*/ 2152297 h 5590381"/>
              <a:gd name="connsiteX5" fmla="*/ 18288 w 18288"/>
              <a:gd name="connsiteY5" fmla="*/ 2906998 h 5590381"/>
              <a:gd name="connsiteX6" fmla="*/ 18288 w 18288"/>
              <a:gd name="connsiteY6" fmla="*/ 3549892 h 5590381"/>
              <a:gd name="connsiteX7" fmla="*/ 18288 w 18288"/>
              <a:gd name="connsiteY7" fmla="*/ 4080978 h 5590381"/>
              <a:gd name="connsiteX8" fmla="*/ 18288 w 18288"/>
              <a:gd name="connsiteY8" fmla="*/ 4835680 h 5590381"/>
              <a:gd name="connsiteX9" fmla="*/ 18288 w 18288"/>
              <a:gd name="connsiteY9" fmla="*/ 5590381 h 5590381"/>
              <a:gd name="connsiteX10" fmla="*/ 0 w 18288"/>
              <a:gd name="connsiteY10" fmla="*/ 5590381 h 5590381"/>
              <a:gd name="connsiteX11" fmla="*/ 0 w 18288"/>
              <a:gd name="connsiteY11" fmla="*/ 4835680 h 5590381"/>
              <a:gd name="connsiteX12" fmla="*/ 0 w 18288"/>
              <a:gd name="connsiteY12" fmla="*/ 4304593 h 5590381"/>
              <a:gd name="connsiteX13" fmla="*/ 0 w 18288"/>
              <a:gd name="connsiteY13" fmla="*/ 3773507 h 5590381"/>
              <a:gd name="connsiteX14" fmla="*/ 0 w 18288"/>
              <a:gd name="connsiteY14" fmla="*/ 3186517 h 5590381"/>
              <a:gd name="connsiteX15" fmla="*/ 0 w 18288"/>
              <a:gd name="connsiteY15" fmla="*/ 2487720 h 5590381"/>
              <a:gd name="connsiteX16" fmla="*/ 0 w 18288"/>
              <a:gd name="connsiteY16" fmla="*/ 1956633 h 5590381"/>
              <a:gd name="connsiteX17" fmla="*/ 0 w 18288"/>
              <a:gd name="connsiteY17" fmla="*/ 1425547 h 5590381"/>
              <a:gd name="connsiteX18" fmla="*/ 0 w 18288"/>
              <a:gd name="connsiteY18" fmla="*/ 614942 h 5590381"/>
              <a:gd name="connsiteX19" fmla="*/ 0 w 18288"/>
              <a:gd name="connsiteY19" fmla="*/ 0 h 559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8288" h="5590381" fill="none" extrusionOk="0">
                <a:moveTo>
                  <a:pt x="0" y="0"/>
                </a:moveTo>
                <a:cubicBezTo>
                  <a:pt x="7726" y="-435"/>
                  <a:pt x="14198" y="437"/>
                  <a:pt x="18288" y="0"/>
                </a:cubicBezTo>
                <a:cubicBezTo>
                  <a:pt x="-5226" y="225076"/>
                  <a:pt x="46275" y="562283"/>
                  <a:pt x="18288" y="754701"/>
                </a:cubicBezTo>
                <a:cubicBezTo>
                  <a:pt x="-9699" y="947119"/>
                  <a:pt x="30081" y="1239251"/>
                  <a:pt x="18288" y="1565307"/>
                </a:cubicBezTo>
                <a:cubicBezTo>
                  <a:pt x="6495" y="1891363"/>
                  <a:pt x="7160" y="1999140"/>
                  <a:pt x="18288" y="2152297"/>
                </a:cubicBezTo>
                <a:cubicBezTo>
                  <a:pt x="29417" y="2305454"/>
                  <a:pt x="28705" y="2598333"/>
                  <a:pt x="18288" y="2906998"/>
                </a:cubicBezTo>
                <a:cubicBezTo>
                  <a:pt x="7871" y="3215663"/>
                  <a:pt x="35263" y="3327412"/>
                  <a:pt x="18288" y="3549892"/>
                </a:cubicBezTo>
                <a:cubicBezTo>
                  <a:pt x="1313" y="3772372"/>
                  <a:pt x="38561" y="3843836"/>
                  <a:pt x="18288" y="4080978"/>
                </a:cubicBezTo>
                <a:cubicBezTo>
                  <a:pt x="-1985" y="4318120"/>
                  <a:pt x="-3806" y="4511166"/>
                  <a:pt x="18288" y="4835680"/>
                </a:cubicBezTo>
                <a:cubicBezTo>
                  <a:pt x="40382" y="5160194"/>
                  <a:pt x="-13070" y="5401748"/>
                  <a:pt x="18288" y="5590381"/>
                </a:cubicBezTo>
                <a:cubicBezTo>
                  <a:pt x="12010" y="5589863"/>
                  <a:pt x="6799" y="5589982"/>
                  <a:pt x="0" y="5590381"/>
                </a:cubicBezTo>
                <a:cubicBezTo>
                  <a:pt x="-6480" y="5250523"/>
                  <a:pt x="-32148" y="5052531"/>
                  <a:pt x="0" y="4835680"/>
                </a:cubicBezTo>
                <a:cubicBezTo>
                  <a:pt x="32148" y="4618829"/>
                  <a:pt x="5352" y="4496374"/>
                  <a:pt x="0" y="4304593"/>
                </a:cubicBezTo>
                <a:cubicBezTo>
                  <a:pt x="-5352" y="4112812"/>
                  <a:pt x="9645" y="3919423"/>
                  <a:pt x="0" y="3773507"/>
                </a:cubicBezTo>
                <a:cubicBezTo>
                  <a:pt x="-9645" y="3627591"/>
                  <a:pt x="-10654" y="3330687"/>
                  <a:pt x="0" y="3186517"/>
                </a:cubicBezTo>
                <a:cubicBezTo>
                  <a:pt x="10654" y="3042347"/>
                  <a:pt x="18181" y="2635923"/>
                  <a:pt x="0" y="2487720"/>
                </a:cubicBezTo>
                <a:cubicBezTo>
                  <a:pt x="-18181" y="2339517"/>
                  <a:pt x="-7947" y="2113537"/>
                  <a:pt x="0" y="1956633"/>
                </a:cubicBezTo>
                <a:cubicBezTo>
                  <a:pt x="7947" y="1799729"/>
                  <a:pt x="-15145" y="1657735"/>
                  <a:pt x="0" y="1425547"/>
                </a:cubicBezTo>
                <a:cubicBezTo>
                  <a:pt x="15145" y="1193359"/>
                  <a:pt x="-23832" y="948054"/>
                  <a:pt x="0" y="614942"/>
                </a:cubicBezTo>
                <a:cubicBezTo>
                  <a:pt x="23832" y="281831"/>
                  <a:pt x="2816" y="129878"/>
                  <a:pt x="0" y="0"/>
                </a:cubicBezTo>
                <a:close/>
              </a:path>
              <a:path w="18288" h="5590381" stroke="0" extrusionOk="0">
                <a:moveTo>
                  <a:pt x="0" y="0"/>
                </a:moveTo>
                <a:cubicBezTo>
                  <a:pt x="5871" y="848"/>
                  <a:pt x="11713" y="-200"/>
                  <a:pt x="18288" y="0"/>
                </a:cubicBezTo>
                <a:cubicBezTo>
                  <a:pt x="41141" y="165299"/>
                  <a:pt x="3613" y="427555"/>
                  <a:pt x="18288" y="698798"/>
                </a:cubicBezTo>
                <a:cubicBezTo>
                  <a:pt x="32963" y="970041"/>
                  <a:pt x="19680" y="1226199"/>
                  <a:pt x="18288" y="1397595"/>
                </a:cubicBezTo>
                <a:cubicBezTo>
                  <a:pt x="16896" y="1568991"/>
                  <a:pt x="38798" y="1794517"/>
                  <a:pt x="18288" y="2152297"/>
                </a:cubicBezTo>
                <a:cubicBezTo>
                  <a:pt x="-2222" y="2510077"/>
                  <a:pt x="40846" y="2594424"/>
                  <a:pt x="18288" y="2739287"/>
                </a:cubicBezTo>
                <a:cubicBezTo>
                  <a:pt x="-4270" y="2884150"/>
                  <a:pt x="27117" y="3129706"/>
                  <a:pt x="18288" y="3493988"/>
                </a:cubicBezTo>
                <a:cubicBezTo>
                  <a:pt x="9459" y="3858270"/>
                  <a:pt x="54201" y="4041447"/>
                  <a:pt x="18288" y="4304593"/>
                </a:cubicBezTo>
                <a:cubicBezTo>
                  <a:pt x="-17625" y="4567740"/>
                  <a:pt x="49627" y="5149125"/>
                  <a:pt x="18288" y="5590381"/>
                </a:cubicBezTo>
                <a:cubicBezTo>
                  <a:pt x="10860" y="5590744"/>
                  <a:pt x="7568" y="5590157"/>
                  <a:pt x="0" y="5590381"/>
                </a:cubicBezTo>
                <a:cubicBezTo>
                  <a:pt x="36767" y="5266821"/>
                  <a:pt x="-16223" y="5116146"/>
                  <a:pt x="0" y="4835680"/>
                </a:cubicBezTo>
                <a:cubicBezTo>
                  <a:pt x="16223" y="4555214"/>
                  <a:pt x="-16316" y="4356490"/>
                  <a:pt x="0" y="4136882"/>
                </a:cubicBezTo>
                <a:cubicBezTo>
                  <a:pt x="16316" y="3917274"/>
                  <a:pt x="8005" y="3773465"/>
                  <a:pt x="0" y="3549892"/>
                </a:cubicBezTo>
                <a:cubicBezTo>
                  <a:pt x="-8005" y="3326319"/>
                  <a:pt x="27623" y="3052456"/>
                  <a:pt x="0" y="2851094"/>
                </a:cubicBezTo>
                <a:cubicBezTo>
                  <a:pt x="-27623" y="2649732"/>
                  <a:pt x="5614" y="2455815"/>
                  <a:pt x="0" y="2264104"/>
                </a:cubicBezTo>
                <a:cubicBezTo>
                  <a:pt x="-5614" y="2072393"/>
                  <a:pt x="22598" y="1990723"/>
                  <a:pt x="0" y="1733018"/>
                </a:cubicBezTo>
                <a:cubicBezTo>
                  <a:pt x="-22598" y="1475313"/>
                  <a:pt x="-6965" y="1369123"/>
                  <a:pt x="0" y="1090124"/>
                </a:cubicBezTo>
                <a:cubicBezTo>
                  <a:pt x="6965" y="811125"/>
                  <a:pt x="-19273" y="5070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311409761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ca topographic map, elevation, terrain">
            <a:extLst>
              <a:ext uri="{FF2B5EF4-FFF2-40B4-BE49-F238E27FC236}">
                <a16:creationId xmlns:a16="http://schemas.microsoft.com/office/drawing/2014/main" id="{CF9A6993-64D1-8022-19C2-3A2130DF0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54296" y="630936"/>
            <a:ext cx="5218176" cy="3913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06591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02BA38-4C87-0499-022D-A840AC267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 fontScale="90000"/>
          </a:bodyPr>
          <a:lstStyle/>
          <a:p>
            <a:r>
              <a:rPr lang="en-US" sz="2700" dirty="0"/>
              <a:t>*Even though topographic maps are </a:t>
            </a:r>
            <a:r>
              <a:rPr lang="en-US" sz="2400" dirty="0"/>
              <a:t>physical maps , they contain information about human-made features such as roads and highways .</a:t>
            </a:r>
            <a:br>
              <a:rPr lang="en-US" sz="2400" dirty="0"/>
            </a:br>
            <a:r>
              <a:rPr lang="en-US" sz="2400" dirty="0"/>
              <a:t>What do people use topographic maps for ?</a:t>
            </a:r>
          </a:p>
        </p:txBody>
      </p:sp>
      <p:sp>
        <p:nvSpPr>
          <p:cNvPr id="205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03B0B-95FB-F583-F5DC-7D1DCB42EA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2200"/>
              <a:t>People often use them in activities like rock climbing or hiking . Airplane pilots use them for navigating safely near mountains . Governments use topographic maps while drawing borders .</a:t>
            </a:r>
          </a:p>
          <a:p>
            <a:pPr marL="0" indent="0">
              <a:buNone/>
            </a:pPr>
            <a:r>
              <a:rPr lang="en-US" sz="2200"/>
              <a:t>                             </a:t>
            </a:r>
          </a:p>
        </p:txBody>
      </p:sp>
      <p:pic>
        <p:nvPicPr>
          <p:cNvPr id="2050" name="Picture 2" descr="-2- Topographic Mapping | Mike LeBlanc">
            <a:extLst>
              <a:ext uri="{FF2B5EF4-FFF2-40B4-BE49-F238E27FC236}">
                <a16:creationId xmlns:a16="http://schemas.microsoft.com/office/drawing/2014/main" id="{A4011986-586D-537B-C9A8-95E18B113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0" r="17090"/>
          <a:stretch/>
        </p:blipFill>
        <p:spPr bwMode="auto">
          <a:xfrm>
            <a:off x="5311703" y="10"/>
            <a:ext cx="6877250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38816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D3587A-9D2A-24E5-DA6F-8D5C93956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792449"/>
            <a:ext cx="4368602" cy="1637188"/>
          </a:xfrm>
        </p:spPr>
        <p:txBody>
          <a:bodyPr anchor="b">
            <a:noAutofit/>
          </a:bodyPr>
          <a:lstStyle/>
          <a:p>
            <a:r>
              <a:rPr lang="en-US" sz="2800" dirty="0"/>
              <a:t>They also use them when planning towns and cities . Organizations and companies use them for mining and agriculture and to help conserve the environment .</a:t>
            </a:r>
          </a:p>
        </p:txBody>
      </p:sp>
      <p:sp>
        <p:nvSpPr>
          <p:cNvPr id="308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3FAAF5-D356-1004-D0A4-8EAA0183A2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dirty="0"/>
              <a:t>They are even helpful for predicting weather . The natural features of a place , such as mountains , valleys , and lakes , often affect weather patterns .</a:t>
            </a:r>
          </a:p>
        </p:txBody>
      </p:sp>
      <p:pic>
        <p:nvPicPr>
          <p:cNvPr id="3074" name="Picture 2" descr="How to Read a Topographic Map: a Beginner's Guide">
            <a:extLst>
              <a:ext uri="{FF2B5EF4-FFF2-40B4-BE49-F238E27FC236}">
                <a16:creationId xmlns:a16="http://schemas.microsoft.com/office/drawing/2014/main" id="{3C042EA6-105A-290F-F2B2-71C15B3DF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69" r="554" b="-2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72186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8289F-6B8E-6CBF-8A3A-04707C519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8200"/>
            <a:ext cx="10515600" cy="852488"/>
          </a:xfrm>
        </p:spPr>
        <p:txBody>
          <a:bodyPr>
            <a:normAutofit fontScale="90000"/>
          </a:bodyPr>
          <a:lstStyle/>
          <a:p>
            <a:r>
              <a:rPr lang="en-US" dirty="0"/>
              <a:t>*Maps have been used for thousand of years to represent our world .</a:t>
            </a:r>
            <a:br>
              <a:rPr lang="en-US" dirty="0"/>
            </a:br>
            <a:r>
              <a:rPr lang="en-US" dirty="0"/>
              <a:t>*They help people find their way across oceans and countries 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C305F4-B661-8C77-BEEE-314B62B221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62200"/>
            <a:ext cx="10515600" cy="3814763"/>
          </a:xfrm>
        </p:spPr>
        <p:txBody>
          <a:bodyPr>
            <a:normAutofit/>
          </a:bodyPr>
          <a:lstStyle/>
          <a:p>
            <a:r>
              <a:rPr lang="en-US" sz="3600" dirty="0"/>
              <a:t>*Some maps are drawn on paper , while others are digital . </a:t>
            </a:r>
          </a:p>
        </p:txBody>
      </p:sp>
      <p:pic>
        <p:nvPicPr>
          <p:cNvPr id="5" name="Picture 4" descr="A map of a land with trees and a compass&#10;&#10;Description automatically generated">
            <a:extLst>
              <a:ext uri="{FF2B5EF4-FFF2-40B4-BE49-F238E27FC236}">
                <a16:creationId xmlns:a16="http://schemas.microsoft.com/office/drawing/2014/main" id="{34E9E536-0920-2F2D-8D10-C1A6C7DAF0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23899" y="3629025"/>
            <a:ext cx="5229225" cy="2547938"/>
          </a:xfrm>
          <a:prstGeom prst="rect">
            <a:avLst/>
          </a:prstGeom>
        </p:spPr>
      </p:pic>
      <p:pic>
        <p:nvPicPr>
          <p:cNvPr id="7" name="Picture 6" descr="A map of the united states&#10;&#10;Description automatically generated">
            <a:extLst>
              <a:ext uri="{FF2B5EF4-FFF2-40B4-BE49-F238E27FC236}">
                <a16:creationId xmlns:a16="http://schemas.microsoft.com/office/drawing/2014/main" id="{96F09546-139D-5757-69ED-019984A0FE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943724" y="3319463"/>
            <a:ext cx="4791075" cy="2857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844C59B-5202-5A84-91F6-71977F4B9564}"/>
              </a:ext>
            </a:extLst>
          </p:cNvPr>
          <p:cNvSpPr txBox="1"/>
          <p:nvPr/>
        </p:nvSpPr>
        <p:spPr>
          <a:xfrm>
            <a:off x="6943724" y="6176963"/>
            <a:ext cx="47910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5" tooltip="https://www.mapchart.net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6" tooltip="https://creativecommons.org/licenses/by-sa/3.0/"/>
              </a:rPr>
              <a:t>CC BY-SA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5224956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6718C-4204-71D6-06DA-201410F20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*</a:t>
            </a:r>
            <a:r>
              <a:rPr lang="en-US" b="1" dirty="0">
                <a:solidFill>
                  <a:srgbClr val="00B050"/>
                </a:solidFill>
              </a:rPr>
              <a:t>Historical and Historic Maps : 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another example of a thematic map is a historical map that shows a historical era , event , or place from the past . 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478E06-5636-AB9D-E58C-3C61C8D38B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3600" dirty="0"/>
              <a:t>A historical map is different from a historic map ,a historic map is a map that was made in the past .</a:t>
            </a:r>
          </a:p>
          <a:p>
            <a:r>
              <a:rPr lang="en-US" sz="3600" dirty="0"/>
              <a:t>Historic maps are primary sources . They were created by people living in the earlier times . Such maps provide valuable information about how people studied geography and traveled the world in those days . Some of these early maps look different from the maps made today .One example is the earliest Map of the world ,or the Imago </a:t>
            </a:r>
            <a:r>
              <a:rPr lang="en-US" sz="3600" dirty="0" err="1"/>
              <a:t>Mundai</a:t>
            </a:r>
            <a:r>
              <a:rPr lang="en-US" sz="3600" dirty="0"/>
              <a:t> . It was created around 600 BCE and is carved into a clay tablet .</a:t>
            </a:r>
          </a:p>
        </p:txBody>
      </p:sp>
    </p:spTree>
    <p:extLst>
      <p:ext uri="{BB962C8B-B14F-4D97-AF65-F5344CB8AC3E}">
        <p14:creationId xmlns:p14="http://schemas.microsoft.com/office/powerpoint/2010/main" val="16140659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Historical maps: Thomas Annan's Glasgow - National Library of Scotland.">
            <a:extLst>
              <a:ext uri="{FF2B5EF4-FFF2-40B4-BE49-F238E27FC236}">
                <a16:creationId xmlns:a16="http://schemas.microsoft.com/office/drawing/2014/main" id="{6244238F-CF6D-7DE3-8631-E75518483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8" b="1612"/>
          <a:stretch/>
        </p:blipFill>
        <p:spPr bwMode="auto">
          <a:xfrm>
            <a:off x="2749294" y="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5" name="Rectangle 410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5561AB-2512-640C-D20E-C5CCA5947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2400" dirty="0"/>
              <a:t>*Historical maps were not made at the time they show .Shading and labels are added to modern world map to make a historical map </a:t>
            </a:r>
            <a:r>
              <a:rPr lang="en-US" sz="2200" dirty="0"/>
              <a:t>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EA733C-4CA0-E241-41BE-A3DA77B32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r>
              <a:rPr lang="en-US" dirty="0"/>
              <a:t>A historical map shows information about something that was true in the past . An example is the modern map above . It shows the size of the Roman Empire when it was at its strongest . </a:t>
            </a:r>
          </a:p>
        </p:txBody>
      </p:sp>
    </p:spTree>
    <p:extLst>
      <p:ext uri="{BB962C8B-B14F-4D97-AF65-F5344CB8AC3E}">
        <p14:creationId xmlns:p14="http://schemas.microsoft.com/office/powerpoint/2010/main" val="28444929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7" name="Rectangle 5126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10894E-A66B-F0F9-B5BC-59CF875B0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Autofit/>
          </a:bodyPr>
          <a:lstStyle/>
          <a:p>
            <a:r>
              <a:rPr lang="en-US" sz="2800" dirty="0"/>
              <a:t>Map Technology : includes tools used to make and understand maps , from old inventions like compasses to modern digital software .</a:t>
            </a:r>
          </a:p>
        </p:txBody>
      </p:sp>
      <p:sp>
        <p:nvSpPr>
          <p:cNvPr id="5129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6D03F3-C5A2-EB76-12D3-66CF2C881B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2400" dirty="0"/>
              <a:t>Cartography : is the science or art of making maps . </a:t>
            </a:r>
          </a:p>
          <a:p>
            <a:r>
              <a:rPr lang="en-US" sz="2400" dirty="0"/>
              <a:t>It has changed over time as technology has advanced .An early tool for navigation was the astrolabe . </a:t>
            </a:r>
          </a:p>
          <a:p>
            <a:r>
              <a:rPr lang="en-US" sz="2400" dirty="0"/>
              <a:t>Astrolabe : is a physical model of physical or celestial features , such as stars and planets . </a:t>
            </a:r>
          </a:p>
        </p:txBody>
      </p:sp>
      <p:pic>
        <p:nvPicPr>
          <p:cNvPr id="5122" name="Picture 2" descr="Modern Astrolabe (Medium size)">
            <a:extLst>
              <a:ext uri="{FF2B5EF4-FFF2-40B4-BE49-F238E27FC236}">
                <a16:creationId xmlns:a16="http://schemas.microsoft.com/office/drawing/2014/main" id="{6F0258BE-05EA-0491-660F-914F3399C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3" r="2" b="13206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49143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376281-B54B-0F02-A19B-3EF0EE408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0" y="762001"/>
            <a:ext cx="5334197" cy="1708242"/>
          </a:xfrm>
        </p:spPr>
        <p:txBody>
          <a:bodyPr anchor="ctr">
            <a:normAutofit/>
          </a:bodyPr>
          <a:lstStyle/>
          <a:p>
            <a:r>
              <a:rPr lang="en-US" sz="2800" dirty="0"/>
              <a:t>*Another advancement was the invention of the compass around the eleventh century CE 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9AC925-7C45-E30F-8075-D99AB96DD6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0" y="2470244"/>
            <a:ext cx="5334197" cy="3769835"/>
          </a:xfrm>
        </p:spPr>
        <p:txBody>
          <a:bodyPr anchor="ctr">
            <a:normAutofit/>
          </a:bodyPr>
          <a:lstStyle/>
          <a:p>
            <a:r>
              <a:rPr lang="en-US" dirty="0"/>
              <a:t>The telescope , invented in 1608 ,improved the science of cartography even more . People called surveyors used different tools to collect information as they traveled around . They brought back this information to cartographers for map creation 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2A934D-143A-56F7-0C00-5EB69C49DBA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6511" r="1652" b="-1"/>
          <a:stretch/>
        </p:blipFill>
        <p:spPr>
          <a:xfrm>
            <a:off x="6857797" y="-10886"/>
            <a:ext cx="5334204" cy="6868886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90068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1" name="Rectangle 615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894FE7-8D87-5012-008A-7EA093FA7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379585"/>
            <a:ext cx="4368602" cy="1225697"/>
          </a:xfrm>
        </p:spPr>
        <p:txBody>
          <a:bodyPr anchor="b">
            <a:normAutofit fontScale="90000"/>
          </a:bodyPr>
          <a:lstStyle/>
          <a:p>
            <a:r>
              <a:rPr lang="en-US" sz="2200" dirty="0"/>
              <a:t>*</a:t>
            </a:r>
            <a:r>
              <a:rPr lang="en-US" sz="2800" dirty="0"/>
              <a:t>Today, maps are made with aerial (from the sky )and satellite (from space )photos . Cartographers make modern maps using data from technology such as Light Detection and Ranging (LiDAR) images .</a:t>
            </a:r>
          </a:p>
        </p:txBody>
      </p:sp>
      <p:sp>
        <p:nvSpPr>
          <p:cNvPr id="615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FDE1AB-80FB-6231-9A07-3BFAC4186F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dirty="0"/>
              <a:t>These are photographs taken from an aircraft using special lasers that map the topography of an area . </a:t>
            </a:r>
          </a:p>
          <a:p>
            <a:r>
              <a:rPr lang="en-US" dirty="0"/>
              <a:t>The lasers send beams of light to the ground .</a:t>
            </a:r>
          </a:p>
        </p:txBody>
      </p:sp>
      <p:pic>
        <p:nvPicPr>
          <p:cNvPr id="6146" name="Picture 2" descr="Satellite Imagery and Aerial Photography">
            <a:extLst>
              <a:ext uri="{FF2B5EF4-FFF2-40B4-BE49-F238E27FC236}">
                <a16:creationId xmlns:a16="http://schemas.microsoft.com/office/drawing/2014/main" id="{A0759437-54BD-018C-5E07-F9B5C64D9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4" r="14703" b="-1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40512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75" name="Rectangle 717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Roman Roads in Derbyshire">
            <a:extLst>
              <a:ext uri="{FF2B5EF4-FFF2-40B4-BE49-F238E27FC236}">
                <a16:creationId xmlns:a16="http://schemas.microsoft.com/office/drawing/2014/main" id="{0B89E8AF-33A3-7411-852B-8F2E59B5B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8" r="4603"/>
          <a:stretch/>
        </p:blipFill>
        <p:spPr bwMode="auto">
          <a:xfrm>
            <a:off x="2522356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7" name="Rectangle 717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22A0EF-6341-B55D-532D-432ABFCE3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2500"/>
              <a:t>*When the beams are reflected ,their travel time is used to figure out the distance between the laser and the ground 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B3AC94-43BB-7F89-B8EC-F42F09C1BF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r>
              <a:rPr lang="en-US" sz="2000"/>
              <a:t>(LiDAR) maps are extremely accurate . </a:t>
            </a:r>
          </a:p>
          <a:p>
            <a:r>
              <a:rPr lang="en-US" sz="2000"/>
              <a:t>Another new way of making maps is with a Geographic information system (GIS) .GIS technology can gather , analyze , and show geographic information in a digital format .</a:t>
            </a:r>
          </a:p>
        </p:txBody>
      </p:sp>
    </p:spTree>
    <p:extLst>
      <p:ext uri="{BB962C8B-B14F-4D97-AF65-F5344CB8AC3E}">
        <p14:creationId xmlns:p14="http://schemas.microsoft.com/office/powerpoint/2010/main" val="30495596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F7BC5F-53BD-4C7F-C4FB-7815FE297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5174" y="2219325"/>
            <a:ext cx="8048625" cy="3957638"/>
          </a:xfrm>
        </p:spPr>
        <p:txBody>
          <a:bodyPr>
            <a:normAutofit/>
          </a:bodyPr>
          <a:lstStyle/>
          <a:p>
            <a:r>
              <a:rPr lang="en-US" sz="7200" dirty="0"/>
              <a:t>The End </a:t>
            </a:r>
          </a:p>
        </p:txBody>
      </p:sp>
    </p:spTree>
    <p:extLst>
      <p:ext uri="{BB962C8B-B14F-4D97-AF65-F5344CB8AC3E}">
        <p14:creationId xmlns:p14="http://schemas.microsoft.com/office/powerpoint/2010/main" val="21124183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7EA01-46BE-1059-7FD3-7C91A4FF6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*Whatever the format , maps have some features in common . For example , most maps have a key and a compass rose 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69D2B1-5620-B53F-3E13-D22BAC241E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*Maps also have differences based on their type and purpose . The information included on a map shows its type .</a:t>
            </a:r>
          </a:p>
        </p:txBody>
      </p:sp>
      <p:pic>
        <p:nvPicPr>
          <p:cNvPr id="5" name="Picture 4" descr="A map of the world&#10;&#10;Description automatically generated">
            <a:extLst>
              <a:ext uri="{FF2B5EF4-FFF2-40B4-BE49-F238E27FC236}">
                <a16:creationId xmlns:a16="http://schemas.microsoft.com/office/drawing/2014/main" id="{56EC44F6-FE2B-DA6B-AF04-63013F9005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62000" y="3429000"/>
            <a:ext cx="5495925" cy="304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52229B-2855-BFB7-8225-8DCE2EE7AF06}"/>
              </a:ext>
            </a:extLst>
          </p:cNvPr>
          <p:cNvSpPr txBox="1"/>
          <p:nvPr/>
        </p:nvSpPr>
        <p:spPr>
          <a:xfrm>
            <a:off x="762000" y="6477000"/>
            <a:ext cx="54959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slcc.pressbooks.pub/physicalgeography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nc-sa/3.0/"/>
              </a:rPr>
              <a:t>CC BY-SA-NC</a:t>
            </a:r>
            <a:endParaRPr lang="en-US" sz="900"/>
          </a:p>
        </p:txBody>
      </p:sp>
      <p:pic>
        <p:nvPicPr>
          <p:cNvPr id="8" name="Picture 7" descr="A map of the world&#10;&#10;Description automatically generated">
            <a:extLst>
              <a:ext uri="{FF2B5EF4-FFF2-40B4-BE49-F238E27FC236}">
                <a16:creationId xmlns:a16="http://schemas.microsoft.com/office/drawing/2014/main" id="{2F1A73DA-4945-BE21-523E-0EF39BE356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800850" y="2986838"/>
            <a:ext cx="5026539" cy="34901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FF70ACD-F4A3-73C5-3E16-EF4ADCD28A5D}"/>
              </a:ext>
            </a:extLst>
          </p:cNvPr>
          <p:cNvSpPr txBox="1"/>
          <p:nvPr/>
        </p:nvSpPr>
        <p:spPr>
          <a:xfrm>
            <a:off x="6800850" y="6477000"/>
            <a:ext cx="50265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6" tooltip="https://en.populationdata.net/maps/world-average-temperatures-january-october-2017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7" tooltip="https://creativecommons.org/licenses/by-nc/3.0/"/>
              </a:rPr>
              <a:t>CC BY-NC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2377360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AC9F4-FE34-FAB6-0DFA-8C435B27B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*There are three types of maps : Political , physical , and thematic 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ABC365-E544-37EB-3C04-8DDE78A866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*</a:t>
            </a:r>
            <a:r>
              <a:rPr lang="en-US" sz="3600" dirty="0">
                <a:solidFill>
                  <a:srgbClr val="FF0000"/>
                </a:solidFill>
                <a:highlight>
                  <a:srgbClr val="FFFF00"/>
                </a:highlight>
              </a:rPr>
              <a:t>Political maps </a:t>
            </a:r>
            <a:r>
              <a:rPr lang="en-US" sz="3600" dirty="0"/>
              <a:t>: include country names , borders , and the capital cities of each country . Political maps of smaller areas can show states and towns </a:t>
            </a:r>
          </a:p>
        </p:txBody>
      </p:sp>
      <p:pic>
        <p:nvPicPr>
          <p:cNvPr id="5" name="Picture 4" descr="A map of south america with different colored states&#10;&#10;Description automatically generated">
            <a:extLst>
              <a:ext uri="{FF2B5EF4-FFF2-40B4-BE49-F238E27FC236}">
                <a16:creationId xmlns:a16="http://schemas.microsoft.com/office/drawing/2014/main" id="{C6C50712-6F26-3AC2-9806-6BDCD555D6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140171" y="3524435"/>
            <a:ext cx="3675355" cy="31779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8DB498-8A2B-F0FB-F5A0-9E83E0B1C7DB}"/>
              </a:ext>
            </a:extLst>
          </p:cNvPr>
          <p:cNvSpPr txBox="1"/>
          <p:nvPr/>
        </p:nvSpPr>
        <p:spPr>
          <a:xfrm>
            <a:off x="9213447" y="6311900"/>
            <a:ext cx="2743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www.familysearch.org/wiki/en/South_America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sa/3.0/"/>
              </a:rPr>
              <a:t>CC BY-SA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0663376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6E61B563-A4B2-5783-81AF-A2A053D747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5352229"/>
            <a:ext cx="12192000" cy="1519356"/>
            <a:chOff x="0" y="-29768"/>
            <a:chExt cx="12202174" cy="151935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0633BBC-8C60-7DC4-F0CC-CE32251096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5341412" y="-5371175"/>
              <a:ext cx="1519350" cy="12202174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CC98078-F2A2-725C-ED61-320B63B695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289101" y="-1429602"/>
              <a:ext cx="1507122" cy="4319024"/>
            </a:xfrm>
            <a:prstGeom prst="rect">
              <a:avLst/>
            </a:prstGeom>
            <a:gradFill>
              <a:gsLst>
                <a:gs pos="5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1CD4C03-24F0-57A9-530E-8F2ABABDC5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880884" y="-2910652"/>
              <a:ext cx="1519356" cy="7281123"/>
            </a:xfrm>
            <a:prstGeom prst="rect">
              <a:avLst/>
            </a:prstGeom>
            <a:gradFill>
              <a:gsLst>
                <a:gs pos="2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75000"/>
                    <a:alpha val="70000"/>
                  </a:schemeClr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D38E0C0-02E9-B81E-4715-DAD1EC667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09902"/>
            <a:ext cx="6924026" cy="9139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200">
                <a:solidFill>
                  <a:srgbClr val="FFFFFF"/>
                </a:solidFill>
              </a:rPr>
              <a:t>*Physical maps : show natural features on the surface of Earth , such as mountains , oceans ,and rivers .</a:t>
            </a:r>
          </a:p>
        </p:txBody>
      </p:sp>
      <p:pic>
        <p:nvPicPr>
          <p:cNvPr id="5" name="Content Placeholder 4" descr="A map of the world&#10;&#10;Description automatically generated">
            <a:extLst>
              <a:ext uri="{FF2B5EF4-FFF2-40B4-BE49-F238E27FC236}">
                <a16:creationId xmlns:a16="http://schemas.microsoft.com/office/drawing/2014/main" id="{2E7EEBB5-4D32-DAA6-2574-10A8F09E59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4654" b="7547"/>
          <a:stretch/>
        </p:blipFill>
        <p:spPr>
          <a:xfrm>
            <a:off x="1" y="10"/>
            <a:ext cx="12191998" cy="53522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35D4AC2-9432-90D3-83AE-D1789CBACB24}"/>
              </a:ext>
            </a:extLst>
          </p:cNvPr>
          <p:cNvSpPr txBox="1"/>
          <p:nvPr/>
        </p:nvSpPr>
        <p:spPr>
          <a:xfrm>
            <a:off x="9751908" y="5152173"/>
            <a:ext cx="2440091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slcc.pressbooks.pub/physicalgeography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024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Slide Background Fill">
            <a:extLst>
              <a:ext uri="{FF2B5EF4-FFF2-40B4-BE49-F238E27FC236}">
                <a16:creationId xmlns:a16="http://schemas.microsoft.com/office/drawing/2014/main" id="{913AE63C-D5B4-45D1-ACFC-648CFFCF9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01C064A-E6E4-44D2-B345-2BB7514A7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88952" cy="6858000"/>
            <a:chOff x="651279" y="598259"/>
            <a:chExt cx="10889442" cy="5680742"/>
          </a:xfrm>
        </p:grpSpPr>
        <p:sp>
          <p:nvSpPr>
            <p:cNvPr id="16" name="Color">
              <a:extLst>
                <a:ext uri="{FF2B5EF4-FFF2-40B4-BE49-F238E27FC236}">
                  <a16:creationId xmlns:a16="http://schemas.microsoft.com/office/drawing/2014/main" id="{DB12EA1C-AD22-49E2-9660-D9CDC6B61C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Color">
              <a:extLst>
                <a:ext uri="{FF2B5EF4-FFF2-40B4-BE49-F238E27FC236}">
                  <a16:creationId xmlns:a16="http://schemas.microsoft.com/office/drawing/2014/main" id="{67CE115B-4A96-4B14-8520-5C5FC624E5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9" name="Color">
            <a:extLst>
              <a:ext uri="{FF2B5EF4-FFF2-40B4-BE49-F238E27FC236}">
                <a16:creationId xmlns:a16="http://schemas.microsoft.com/office/drawing/2014/main" id="{D1945E2A-ABF1-415C-B37A-BD0A5C1990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2804" y="598259"/>
            <a:ext cx="10889442" cy="5680742"/>
          </a:xfrm>
          <a:prstGeom prst="rect">
            <a:avLst/>
          </a:prstGeom>
          <a:solidFill>
            <a:srgbClr val="E46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Content Placeholder 4" descr="A map of the united states with oil consumption&#10;&#10;Description automatically generated">
            <a:extLst>
              <a:ext uri="{FF2B5EF4-FFF2-40B4-BE49-F238E27FC236}">
                <a16:creationId xmlns:a16="http://schemas.microsoft.com/office/drawing/2014/main" id="{54A1B543-1BD4-D6ED-A4E2-01A407EA21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5642" r="1208"/>
          <a:stretch/>
        </p:blipFill>
        <p:spPr>
          <a:xfrm>
            <a:off x="4747306" y="653615"/>
            <a:ext cx="6701945" cy="5540004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BCCEE623-F22A-4681-990C-036558C13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88952" cy="6858000"/>
            <a:chOff x="0" y="0"/>
            <a:chExt cx="12188952" cy="6858000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39928A56-DDFB-4B12-BB34-20833166BD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B3765F0-85F4-4EB3-93DA-59F421CD49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8E03A00-A562-4753-8BA0-93F8B05DE9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5F5D032-1BA8-410D-B68E-0DD5975821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BA3FCDE-79E0-49F5-A381-232AB935DD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E27297F-31E8-46C6-8569-1FD12C6533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374C063-2A46-4D9F-A085-0FB2F194CC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B032F03-99DB-2FA0-6168-C72C96273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385" y="841249"/>
            <a:ext cx="3761709" cy="3018870"/>
          </a:xfrm>
        </p:spPr>
        <p:txBody>
          <a:bodyPr anchor="b">
            <a:normAutofit/>
          </a:bodyPr>
          <a:lstStyle/>
          <a:p>
            <a:r>
              <a:rPr lang="en-US" sz="2300">
                <a:solidFill>
                  <a:schemeClr val="tx2"/>
                </a:solidFill>
              </a:rPr>
              <a:t>*</a:t>
            </a:r>
            <a:r>
              <a:rPr lang="en-US" sz="2300">
                <a:solidFill>
                  <a:schemeClr val="tx2"/>
                </a:solidFill>
                <a:highlight>
                  <a:srgbClr val="FFFF00"/>
                </a:highlight>
              </a:rPr>
              <a:t>Thematic maps </a:t>
            </a:r>
            <a:r>
              <a:rPr lang="en-US" sz="2300">
                <a:solidFill>
                  <a:schemeClr val="tx2"/>
                </a:solidFill>
              </a:rPr>
              <a:t>:present information about a particular subject or theme . For example : there are maps that show time zones , climate , population , or economic activity . Some maps show countries that have won the world cup!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911D52-5BD5-DC7F-8441-B94F976F2611}"/>
              </a:ext>
            </a:extLst>
          </p:cNvPr>
          <p:cNvSpPr txBox="1"/>
          <p:nvPr/>
        </p:nvSpPr>
        <p:spPr>
          <a:xfrm>
            <a:off x="8989924" y="5993564"/>
            <a:ext cx="2459327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mappingignorance.org/2013/12/16/the-complexity-of-drawing-good-proportional-symbol-maps/figure-1-15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8025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912276-78E3-828B-6C07-601C7EE20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*Maps can present a lot of information . Knowing how to read a map can help you learn about the place you live . You can learn about its position and location within the world . </a:t>
            </a:r>
          </a:p>
        </p:txBody>
      </p:sp>
      <p:pic>
        <p:nvPicPr>
          <p:cNvPr id="5" name="Content Placeholder 4" descr="A map of the world&#10;&#10;Description automatically generated">
            <a:extLst>
              <a:ext uri="{FF2B5EF4-FFF2-40B4-BE49-F238E27FC236}">
                <a16:creationId xmlns:a16="http://schemas.microsoft.com/office/drawing/2014/main" id="{808F2057-EB13-27D4-F54A-1862EF739D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777316" y="1741136"/>
            <a:ext cx="6780700" cy="33733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B358B8-F4B5-6450-4719-B26D017A5904}"/>
              </a:ext>
            </a:extLst>
          </p:cNvPr>
          <p:cNvSpPr txBox="1"/>
          <p:nvPr/>
        </p:nvSpPr>
        <p:spPr>
          <a:xfrm>
            <a:off x="9371200" y="4914479"/>
            <a:ext cx="2186816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primarysourcepairings.com/pink-is-for-blobfish-discovering-the-worlds-perfectly-pink-animals/printable-world-map-political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7393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D25F302-27C5-414F-97F8-6EA0A6C02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830A36F8-48C2-4842-A87B-8CE8DF4E7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F451A30-466B-4996-9BA5-CD6ABCC6D5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A222FD-97E8-2130-EFB8-FACA2D150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356" y="1188637"/>
            <a:ext cx="9984615" cy="1597228"/>
          </a:xfrm>
        </p:spPr>
        <p:txBody>
          <a:bodyPr>
            <a:normAutofit/>
          </a:bodyPr>
          <a:lstStyle/>
          <a:p>
            <a:r>
              <a:rPr lang="en-US" sz="3300"/>
              <a:t>*Physical Maps : show landforms and natural features on Earth’s surface . Some examples are mountains , valleys , deserts oceans , rivers , and lakes .</a:t>
            </a:r>
          </a:p>
        </p:txBody>
      </p:sp>
      <p:pic>
        <p:nvPicPr>
          <p:cNvPr id="5" name="Picture 4" descr="A map of the world&#10;&#10;Description automatically generated">
            <a:extLst>
              <a:ext uri="{FF2B5EF4-FFF2-40B4-BE49-F238E27FC236}">
                <a16:creationId xmlns:a16="http://schemas.microsoft.com/office/drawing/2014/main" id="{2431EB51-0B52-9D6B-9722-012A301BD5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0828" r="14405" b="1"/>
          <a:stretch/>
        </p:blipFill>
        <p:spPr>
          <a:xfrm>
            <a:off x="1123357" y="3018327"/>
            <a:ext cx="3533985" cy="27281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330044-33F6-7CB6-C53E-7DBBDC864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260" y="2998278"/>
            <a:ext cx="4428236" cy="2728198"/>
          </a:xfrm>
        </p:spPr>
        <p:txBody>
          <a:bodyPr anchor="t">
            <a:normAutofit/>
          </a:bodyPr>
          <a:lstStyle/>
          <a:p>
            <a:r>
              <a:rPr lang="en-US" sz="2000"/>
              <a:t>*Physical maps can use color to show elevation , or the height above sea level (the average level of Earth’s water bodies ). A physical map is used because it shows the features and shape of a place . A physical map shares many features with other maps .</a:t>
            </a:r>
          </a:p>
        </p:txBody>
      </p:sp>
    </p:spTree>
    <p:extLst>
      <p:ext uri="{BB962C8B-B14F-4D97-AF65-F5344CB8AC3E}">
        <p14:creationId xmlns:p14="http://schemas.microsoft.com/office/powerpoint/2010/main" val="11510275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map of the north america&#10;&#10;Description automatically generated">
            <a:extLst>
              <a:ext uri="{FF2B5EF4-FFF2-40B4-BE49-F238E27FC236}">
                <a16:creationId xmlns:a16="http://schemas.microsoft.com/office/drawing/2014/main" id="{02A1EC76-2F09-4767-5346-E8844A6416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2980" t="9091" r="7437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5000">
                <a:schemeClr val="tx1">
                  <a:alpha val="78000"/>
                </a:schemeClr>
              </a:gs>
              <a:gs pos="19000">
                <a:schemeClr val="tx1">
                  <a:alpha val="38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43B712-FE7E-DBB8-4C27-7FAA7D96B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en-US" sz="1500">
                <a:solidFill>
                  <a:schemeClr val="bg1"/>
                </a:solidFill>
              </a:rPr>
              <a:t>*Lines of latitude and longitude are imaginary lines on maps and globes to help mark exact locations . Lines of longitude are horizontal , while lines of latitude are vertical 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722483-0368-6B57-4192-5EFF501F8F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r>
              <a:rPr lang="en-US" sz="1700">
                <a:solidFill>
                  <a:schemeClr val="bg1"/>
                </a:solidFill>
              </a:rPr>
              <a:t>*A map scale tells how the distance on the map relates to the actual distance in the real world . </a:t>
            </a:r>
          </a:p>
          <a:p>
            <a:r>
              <a:rPr lang="en-US" sz="1700">
                <a:solidFill>
                  <a:schemeClr val="bg1"/>
                </a:solidFill>
              </a:rPr>
              <a:t>* Like many maps , a physical map uses colors and shades to help convey , or give , information 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E3FA59-4BC6-0A3F-EDB8-C1E9E3B4167E}"/>
              </a:ext>
            </a:extLst>
          </p:cNvPr>
          <p:cNvSpPr txBox="1"/>
          <p:nvPr/>
        </p:nvSpPr>
        <p:spPr>
          <a:xfrm>
            <a:off x="9751909" y="6657945"/>
            <a:ext cx="2440091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mrcsclassblog.blogspot.com/2019/10/united-states-physical-geography-plan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4016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</TotalTime>
  <Words>1735</Words>
  <Application>Microsoft Office PowerPoint</Application>
  <PresentationFormat>Widescreen</PresentationFormat>
  <Paragraphs>72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Office Theme</vt:lpstr>
      <vt:lpstr>Types of Maps </vt:lpstr>
      <vt:lpstr>*Maps have been used for thousand of years to represent our world . *They help people find their way across oceans and countries . </vt:lpstr>
      <vt:lpstr>*Whatever the format , maps have some features in common . For example , most maps have a key and a compass rose . </vt:lpstr>
      <vt:lpstr>*There are three types of maps : Political , physical , and thematic :</vt:lpstr>
      <vt:lpstr>*Physical maps : show natural features on the surface of Earth , such as mountains , oceans ,and rivers .</vt:lpstr>
      <vt:lpstr>*Thematic maps :present information about a particular subject or theme . For example : there are maps that show time zones , climate , population , or economic activity . Some maps show countries that have won the world cup!</vt:lpstr>
      <vt:lpstr>*Maps can present a lot of information . Knowing how to read a map can help you learn about the place you live . You can learn about its position and location within the world . </vt:lpstr>
      <vt:lpstr>*Physical Maps : show landforms and natural features on Earth’s surface . Some examples are mountains , valleys , deserts oceans , rivers , and lakes .</vt:lpstr>
      <vt:lpstr>*Lines of latitude and longitude are imaginary lines on maps and globes to help mark exact locations . Lines of longitude are horizontal , while lines of latitude are vertical .</vt:lpstr>
      <vt:lpstr>*Hydrographic Maps : measures the physical features in water bodies like oceans , seas , lakes , and rivers , and in costal areas . Machines measure water levels , tides , currents , and water temperature to make hydrographic maps . </vt:lpstr>
      <vt:lpstr>*There are many ways to use hydrographic maps . Scientists use them to predict weather patterns and to make charts for sailors to use . </vt:lpstr>
      <vt:lpstr>Climate maps : is the general weather pattern in an area over a long period of time . It includes temperature , precipitation (how much rain or snow falls ), humidity (how much moisture is in the air ), and the average wind speed . Climate is different from weather . Weather tells us how it feels outside at a specific moment in time . </vt:lpstr>
      <vt:lpstr>A sunny day , a cloudy evening , or windy nights are all description of weather . People measure climate over a longer period of time . There are five main types of climates :</vt:lpstr>
      <vt:lpstr>*Climate can be divided into subcategories , such as the tropical rainforests of South America or the tropical savannas of central Africa .</vt:lpstr>
      <vt:lpstr>*It is important to be able to read climate maps because they help us to compare the climates in different places . Scientists use them to observe changes over time . They also use these maps to make predicitions about future changes in the climate . Understanding how climate changes can help us find ways to reduce the harmful effects of global warming .</vt:lpstr>
      <vt:lpstr>*Topographic Maps : has many lines called contour lines . These lines show features such as landforms and elevation . Contour lines join points on the map that show areas of land that are at the same height above sea level .</vt:lpstr>
      <vt:lpstr>*Topographic maps use symbols and colors to show common features . Some symbols look like real objects , such as a tent to show where there is a campsite . Often , the symbols are simple shapes .The colors on a topographic map also give information . For instance , the contour lines are always brown , rivers and likes are always blue . Minor roads are black , and major highways are usually red .Forest areas and regions of vegetation are green .The key on the map can explain the meaning of the symbols and colors .</vt:lpstr>
      <vt:lpstr>*Even though topographic maps are physical maps , they contain information about human-made features such as roads and highways . What do people use topographic maps for ?</vt:lpstr>
      <vt:lpstr>They also use them when planning towns and cities . Organizations and companies use them for mining and agriculture and to help conserve the environment .</vt:lpstr>
      <vt:lpstr>*Historical and Historic Maps : another example of a thematic map is a historical map that shows a historical era , event , or place from the past . </vt:lpstr>
      <vt:lpstr>*Historical maps were not made at the time they show .Shading and labels are added to modern world map to make a historical map .</vt:lpstr>
      <vt:lpstr>Map Technology : includes tools used to make and understand maps , from old inventions like compasses to modern digital software .</vt:lpstr>
      <vt:lpstr>*Another advancement was the invention of the compass around the eleventh century CE . </vt:lpstr>
      <vt:lpstr>*Today, maps are made with aerial (from the sky )and satellite (from space )photos . Cartographers make modern maps using data from technology such as Light Detection and Ranging (LiDAR) images .</vt:lpstr>
      <vt:lpstr>*When the beams are reflected ,their travel time is used to figure out the distance between the laser and the ground .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Types of Maps</dc:title>
  <dc:creator>N800</dc:creator>
  <cp:lastModifiedBy>N800</cp:lastModifiedBy>
  <cp:revision>10</cp:revision>
  <dcterms:created xsi:type="dcterms:W3CDTF">2024-09-02T19:47:33Z</dcterms:created>
  <dcterms:modified xsi:type="dcterms:W3CDTF">2024-09-13T21:33:42Z</dcterms:modified>
</cp:coreProperties>
</file>