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4" Type="http://schemas.openxmlformats.org/officeDocument/2006/relationships/image" Target="../media/image17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4" Type="http://schemas.openxmlformats.org/officeDocument/2006/relationships/image" Target="../media/image1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00F048-A442-4345-B121-A59122B25DBC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CC18BB62-1256-449D-800B-51839E30ED6E}">
      <dgm:prSet/>
      <dgm:spPr/>
      <dgm:t>
        <a:bodyPr/>
        <a:lstStyle/>
        <a:p>
          <a:r>
            <a:rPr lang="en-US"/>
            <a:t>Towns near cities –Residents live in smaller clustered settlements and travel to a nearby city for work . </a:t>
          </a:r>
        </a:p>
      </dgm:t>
    </dgm:pt>
    <dgm:pt modelId="{7C444395-8847-4148-B730-0561587DDCE1}" type="parTrans" cxnId="{66803F56-86C0-45B7-A478-673BE4342A5D}">
      <dgm:prSet/>
      <dgm:spPr/>
      <dgm:t>
        <a:bodyPr/>
        <a:lstStyle/>
        <a:p>
          <a:endParaRPr lang="en-US"/>
        </a:p>
      </dgm:t>
    </dgm:pt>
    <dgm:pt modelId="{6C988E83-947F-4DD7-BE31-DF516DDBFFB7}" type="sibTrans" cxnId="{66803F56-86C0-45B7-A478-673BE4342A5D}">
      <dgm:prSet/>
      <dgm:spPr/>
      <dgm:t>
        <a:bodyPr/>
        <a:lstStyle/>
        <a:p>
          <a:endParaRPr lang="en-US"/>
        </a:p>
      </dgm:t>
    </dgm:pt>
    <dgm:pt modelId="{BAD18D60-3F89-4EAC-8725-47961A9D07B2}">
      <dgm:prSet/>
      <dgm:spPr/>
      <dgm:t>
        <a:bodyPr/>
        <a:lstStyle/>
        <a:p>
          <a:r>
            <a:rPr lang="en-US"/>
            <a:t>However , as settlements grow , challenges grow. </a:t>
          </a:r>
        </a:p>
      </dgm:t>
    </dgm:pt>
    <dgm:pt modelId="{1A575618-4578-4EAF-BF53-7E8692EE2A6A}" type="parTrans" cxnId="{D417C3DC-0684-45BE-A2E9-0A4F57858C27}">
      <dgm:prSet/>
      <dgm:spPr/>
      <dgm:t>
        <a:bodyPr/>
        <a:lstStyle/>
        <a:p>
          <a:endParaRPr lang="en-US"/>
        </a:p>
      </dgm:t>
    </dgm:pt>
    <dgm:pt modelId="{531503EF-EE95-4F30-9D97-E7201DAE9607}" type="sibTrans" cxnId="{D417C3DC-0684-45BE-A2E9-0A4F57858C27}">
      <dgm:prSet/>
      <dgm:spPr/>
      <dgm:t>
        <a:bodyPr/>
        <a:lstStyle/>
        <a:p>
          <a:endParaRPr lang="en-US"/>
        </a:p>
      </dgm:t>
    </dgm:pt>
    <dgm:pt modelId="{EC703CAE-0D89-47D5-AE92-A9288620DD36}" type="pres">
      <dgm:prSet presAssocID="{E600F048-A442-4345-B121-A59122B25DBC}" presName="root" presStyleCnt="0">
        <dgm:presLayoutVars>
          <dgm:dir/>
          <dgm:resizeHandles val="exact"/>
        </dgm:presLayoutVars>
      </dgm:prSet>
      <dgm:spPr/>
    </dgm:pt>
    <dgm:pt modelId="{C32DEC8D-E180-4D24-88EE-8EBC8132CE60}" type="pres">
      <dgm:prSet presAssocID="{CC18BB62-1256-449D-800B-51839E30ED6E}" presName="compNode" presStyleCnt="0"/>
      <dgm:spPr/>
    </dgm:pt>
    <dgm:pt modelId="{2E92B68D-0CAF-42AB-AE07-829676208172}" type="pres">
      <dgm:prSet presAssocID="{CC18BB62-1256-449D-800B-51839E30ED6E}" presName="bgRect" presStyleLbl="bgShp" presStyleIdx="0" presStyleCnt="2"/>
      <dgm:spPr/>
    </dgm:pt>
    <dgm:pt modelId="{F5CCF5A9-A666-46EC-AB9A-0AF63CDC5D0A}" type="pres">
      <dgm:prSet presAssocID="{CC18BB62-1256-449D-800B-51839E30ED6E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ity"/>
        </a:ext>
      </dgm:extLst>
    </dgm:pt>
    <dgm:pt modelId="{C9E1FDFE-34E9-4EFB-A3BC-148AA9889923}" type="pres">
      <dgm:prSet presAssocID="{CC18BB62-1256-449D-800B-51839E30ED6E}" presName="spaceRect" presStyleCnt="0"/>
      <dgm:spPr/>
    </dgm:pt>
    <dgm:pt modelId="{8C071606-EAC9-4B22-B5AF-9FBF452E060F}" type="pres">
      <dgm:prSet presAssocID="{CC18BB62-1256-449D-800B-51839E30ED6E}" presName="parTx" presStyleLbl="revTx" presStyleIdx="0" presStyleCnt="2">
        <dgm:presLayoutVars>
          <dgm:chMax val="0"/>
          <dgm:chPref val="0"/>
        </dgm:presLayoutVars>
      </dgm:prSet>
      <dgm:spPr/>
    </dgm:pt>
    <dgm:pt modelId="{EE7865BF-D98B-4294-8B26-8DED8E46A2BA}" type="pres">
      <dgm:prSet presAssocID="{6C988E83-947F-4DD7-BE31-DF516DDBFFB7}" presName="sibTrans" presStyleCnt="0"/>
      <dgm:spPr/>
    </dgm:pt>
    <dgm:pt modelId="{42AED8F3-C502-4C45-818E-12B4CF1962E6}" type="pres">
      <dgm:prSet presAssocID="{BAD18D60-3F89-4EAC-8725-47961A9D07B2}" presName="compNode" presStyleCnt="0"/>
      <dgm:spPr/>
    </dgm:pt>
    <dgm:pt modelId="{979F3E62-48DC-48E5-9764-BE75DA9E9F1B}" type="pres">
      <dgm:prSet presAssocID="{BAD18D60-3F89-4EAC-8725-47961A9D07B2}" presName="bgRect" presStyleLbl="bgShp" presStyleIdx="1" presStyleCnt="2"/>
      <dgm:spPr/>
    </dgm:pt>
    <dgm:pt modelId="{674C309A-F265-4954-A7F1-6A617F046F0E}" type="pres">
      <dgm:prSet presAssocID="{BAD18D60-3F89-4EAC-8725-47961A9D07B2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ucculent"/>
        </a:ext>
      </dgm:extLst>
    </dgm:pt>
    <dgm:pt modelId="{396B42EA-CC7E-4AC2-8C7F-8DF3EFC16499}" type="pres">
      <dgm:prSet presAssocID="{BAD18D60-3F89-4EAC-8725-47961A9D07B2}" presName="spaceRect" presStyleCnt="0"/>
      <dgm:spPr/>
    </dgm:pt>
    <dgm:pt modelId="{8B98D089-3182-4DBD-B657-D55A5AE34F17}" type="pres">
      <dgm:prSet presAssocID="{BAD18D60-3F89-4EAC-8725-47961A9D07B2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92ABA440-DC29-4841-A16C-9919EA1B6C04}" type="presOf" srcId="{E600F048-A442-4345-B121-A59122B25DBC}" destId="{EC703CAE-0D89-47D5-AE92-A9288620DD36}" srcOrd="0" destOrd="0" presId="urn:microsoft.com/office/officeart/2018/2/layout/IconVerticalSolidList"/>
    <dgm:cxn modelId="{66803F56-86C0-45B7-A478-673BE4342A5D}" srcId="{E600F048-A442-4345-B121-A59122B25DBC}" destId="{CC18BB62-1256-449D-800B-51839E30ED6E}" srcOrd="0" destOrd="0" parTransId="{7C444395-8847-4148-B730-0561587DDCE1}" sibTransId="{6C988E83-947F-4DD7-BE31-DF516DDBFFB7}"/>
    <dgm:cxn modelId="{76091679-66BC-42D9-A53F-00791CCBE7E8}" type="presOf" srcId="{BAD18D60-3F89-4EAC-8725-47961A9D07B2}" destId="{8B98D089-3182-4DBD-B657-D55A5AE34F17}" srcOrd="0" destOrd="0" presId="urn:microsoft.com/office/officeart/2018/2/layout/IconVerticalSolidList"/>
    <dgm:cxn modelId="{457250AD-797E-4F90-AA33-2DE2709530E0}" type="presOf" srcId="{CC18BB62-1256-449D-800B-51839E30ED6E}" destId="{8C071606-EAC9-4B22-B5AF-9FBF452E060F}" srcOrd="0" destOrd="0" presId="urn:microsoft.com/office/officeart/2018/2/layout/IconVerticalSolidList"/>
    <dgm:cxn modelId="{D417C3DC-0684-45BE-A2E9-0A4F57858C27}" srcId="{E600F048-A442-4345-B121-A59122B25DBC}" destId="{BAD18D60-3F89-4EAC-8725-47961A9D07B2}" srcOrd="1" destOrd="0" parTransId="{1A575618-4578-4EAF-BF53-7E8692EE2A6A}" sibTransId="{531503EF-EE95-4F30-9D97-E7201DAE9607}"/>
    <dgm:cxn modelId="{4A40EC1A-3014-4B64-9FD9-DECCA1E68CE9}" type="presParOf" srcId="{EC703CAE-0D89-47D5-AE92-A9288620DD36}" destId="{C32DEC8D-E180-4D24-88EE-8EBC8132CE60}" srcOrd="0" destOrd="0" presId="urn:microsoft.com/office/officeart/2018/2/layout/IconVerticalSolidList"/>
    <dgm:cxn modelId="{7F2E86B6-A9B6-470A-B613-F6DBD6C15623}" type="presParOf" srcId="{C32DEC8D-E180-4D24-88EE-8EBC8132CE60}" destId="{2E92B68D-0CAF-42AB-AE07-829676208172}" srcOrd="0" destOrd="0" presId="urn:microsoft.com/office/officeart/2018/2/layout/IconVerticalSolidList"/>
    <dgm:cxn modelId="{764F9482-B360-4738-AC1B-83B8F42B0F4D}" type="presParOf" srcId="{C32DEC8D-E180-4D24-88EE-8EBC8132CE60}" destId="{F5CCF5A9-A666-46EC-AB9A-0AF63CDC5D0A}" srcOrd="1" destOrd="0" presId="urn:microsoft.com/office/officeart/2018/2/layout/IconVerticalSolidList"/>
    <dgm:cxn modelId="{E4ABEC94-86A6-440A-B4A1-587D10251BAB}" type="presParOf" srcId="{C32DEC8D-E180-4D24-88EE-8EBC8132CE60}" destId="{C9E1FDFE-34E9-4EFB-A3BC-148AA9889923}" srcOrd="2" destOrd="0" presId="urn:microsoft.com/office/officeart/2018/2/layout/IconVerticalSolidList"/>
    <dgm:cxn modelId="{2820759D-C1A9-4D00-90B0-91E6084B59DE}" type="presParOf" srcId="{C32DEC8D-E180-4D24-88EE-8EBC8132CE60}" destId="{8C071606-EAC9-4B22-B5AF-9FBF452E060F}" srcOrd="3" destOrd="0" presId="urn:microsoft.com/office/officeart/2018/2/layout/IconVerticalSolidList"/>
    <dgm:cxn modelId="{F92BEBE5-1D0C-42F3-B143-101865B577C5}" type="presParOf" srcId="{EC703CAE-0D89-47D5-AE92-A9288620DD36}" destId="{EE7865BF-D98B-4294-8B26-8DED8E46A2BA}" srcOrd="1" destOrd="0" presId="urn:microsoft.com/office/officeart/2018/2/layout/IconVerticalSolidList"/>
    <dgm:cxn modelId="{0BFE46F3-EA8B-4E27-AC8A-4C4708A502F3}" type="presParOf" srcId="{EC703CAE-0D89-47D5-AE92-A9288620DD36}" destId="{42AED8F3-C502-4C45-818E-12B4CF1962E6}" srcOrd="2" destOrd="0" presId="urn:microsoft.com/office/officeart/2018/2/layout/IconVerticalSolidList"/>
    <dgm:cxn modelId="{736C415F-9CCB-4926-9B68-194FFD01133E}" type="presParOf" srcId="{42AED8F3-C502-4C45-818E-12B4CF1962E6}" destId="{979F3E62-48DC-48E5-9764-BE75DA9E9F1B}" srcOrd="0" destOrd="0" presId="urn:microsoft.com/office/officeart/2018/2/layout/IconVerticalSolidList"/>
    <dgm:cxn modelId="{1FBF2687-B9CF-402E-8453-94AE8F81820B}" type="presParOf" srcId="{42AED8F3-C502-4C45-818E-12B4CF1962E6}" destId="{674C309A-F265-4954-A7F1-6A617F046F0E}" srcOrd="1" destOrd="0" presId="urn:microsoft.com/office/officeart/2018/2/layout/IconVerticalSolidList"/>
    <dgm:cxn modelId="{C7F46804-7483-42B8-A885-8EBA7F366FC0}" type="presParOf" srcId="{42AED8F3-C502-4C45-818E-12B4CF1962E6}" destId="{396B42EA-CC7E-4AC2-8C7F-8DF3EFC16499}" srcOrd="2" destOrd="0" presId="urn:microsoft.com/office/officeart/2018/2/layout/IconVerticalSolidList"/>
    <dgm:cxn modelId="{3281B5FE-CBD1-46DD-A862-C969DDD511B6}" type="presParOf" srcId="{42AED8F3-C502-4C45-818E-12B4CF1962E6}" destId="{8B98D089-3182-4DBD-B657-D55A5AE34F1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B46ED42-57BA-4734-942A-DABB3C953560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D8DCA13B-58EB-4879-9DF5-CC446CD3F184}">
      <dgm:prSet/>
      <dgm:spPr/>
      <dgm:t>
        <a:bodyPr/>
        <a:lstStyle/>
        <a:p>
          <a:r>
            <a:rPr lang="en-US"/>
            <a:t>Clustered , dispersed , and isolated settlements exist all over the world , sometimes even with multiple settlement patterns combined into one.</a:t>
          </a:r>
        </a:p>
      </dgm:t>
    </dgm:pt>
    <dgm:pt modelId="{231E0E2E-65FC-485C-B18F-C2127DC9C4B3}" type="parTrans" cxnId="{843FD106-FB94-4C77-8B0F-1C48C1779749}">
      <dgm:prSet/>
      <dgm:spPr/>
      <dgm:t>
        <a:bodyPr/>
        <a:lstStyle/>
        <a:p>
          <a:endParaRPr lang="en-US"/>
        </a:p>
      </dgm:t>
    </dgm:pt>
    <dgm:pt modelId="{25DDB674-1A8D-4A88-A21B-18956D919DA7}" type="sibTrans" cxnId="{843FD106-FB94-4C77-8B0F-1C48C1779749}">
      <dgm:prSet/>
      <dgm:spPr/>
      <dgm:t>
        <a:bodyPr/>
        <a:lstStyle/>
        <a:p>
          <a:endParaRPr lang="en-US"/>
        </a:p>
      </dgm:t>
    </dgm:pt>
    <dgm:pt modelId="{72231B08-15DE-48F1-AF79-A6926BBC6A85}">
      <dgm:prSet/>
      <dgm:spPr/>
      <dgm:t>
        <a:bodyPr/>
        <a:lstStyle/>
        <a:p>
          <a:r>
            <a:rPr lang="en-US"/>
            <a:t>Learning about these patterns helps people better understand the variety of the world’s cultures ,jobs, and lifestyles . This provides an insight into  why communities look and work the way they do . </a:t>
          </a:r>
        </a:p>
      </dgm:t>
    </dgm:pt>
    <dgm:pt modelId="{D6B183CE-10F0-423A-8583-4B487F7A5175}" type="parTrans" cxnId="{A9F0ADD2-0F85-4422-A41B-5406A2B3B81A}">
      <dgm:prSet/>
      <dgm:spPr/>
      <dgm:t>
        <a:bodyPr/>
        <a:lstStyle/>
        <a:p>
          <a:endParaRPr lang="en-US"/>
        </a:p>
      </dgm:t>
    </dgm:pt>
    <dgm:pt modelId="{839A6040-8702-437A-8946-0FF1272DFF64}" type="sibTrans" cxnId="{A9F0ADD2-0F85-4422-A41B-5406A2B3B81A}">
      <dgm:prSet/>
      <dgm:spPr/>
      <dgm:t>
        <a:bodyPr/>
        <a:lstStyle/>
        <a:p>
          <a:endParaRPr lang="en-US"/>
        </a:p>
      </dgm:t>
    </dgm:pt>
    <dgm:pt modelId="{26CE0C88-B8E6-43E4-BAF5-04F99115F030}" type="pres">
      <dgm:prSet presAssocID="{CB46ED42-57BA-4734-942A-DABB3C95356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7C633E5-9E10-43DD-9E8B-6A25C15974CE}" type="pres">
      <dgm:prSet presAssocID="{D8DCA13B-58EB-4879-9DF5-CC446CD3F184}" presName="hierRoot1" presStyleCnt="0"/>
      <dgm:spPr/>
    </dgm:pt>
    <dgm:pt modelId="{50A9A2BB-DFE3-4189-9F60-D13BADF869DC}" type="pres">
      <dgm:prSet presAssocID="{D8DCA13B-58EB-4879-9DF5-CC446CD3F184}" presName="composite" presStyleCnt="0"/>
      <dgm:spPr/>
    </dgm:pt>
    <dgm:pt modelId="{E742A3A1-0C15-4BE6-91A2-122D6EE96C72}" type="pres">
      <dgm:prSet presAssocID="{D8DCA13B-58EB-4879-9DF5-CC446CD3F184}" presName="background" presStyleLbl="node0" presStyleIdx="0" presStyleCnt="2"/>
      <dgm:spPr/>
    </dgm:pt>
    <dgm:pt modelId="{552A2931-6498-4CA5-AA74-3F29AFF65DDA}" type="pres">
      <dgm:prSet presAssocID="{D8DCA13B-58EB-4879-9DF5-CC446CD3F184}" presName="text" presStyleLbl="fgAcc0" presStyleIdx="0" presStyleCnt="2">
        <dgm:presLayoutVars>
          <dgm:chPref val="3"/>
        </dgm:presLayoutVars>
      </dgm:prSet>
      <dgm:spPr/>
    </dgm:pt>
    <dgm:pt modelId="{923D74B8-F4CF-49CE-9A7F-4AA8B9982B21}" type="pres">
      <dgm:prSet presAssocID="{D8DCA13B-58EB-4879-9DF5-CC446CD3F184}" presName="hierChild2" presStyleCnt="0"/>
      <dgm:spPr/>
    </dgm:pt>
    <dgm:pt modelId="{7966682E-622E-4C3E-A6E7-A35879EC4FF3}" type="pres">
      <dgm:prSet presAssocID="{72231B08-15DE-48F1-AF79-A6926BBC6A85}" presName="hierRoot1" presStyleCnt="0"/>
      <dgm:spPr/>
    </dgm:pt>
    <dgm:pt modelId="{A8D7FCA2-F4D3-4798-A1D2-68037238336B}" type="pres">
      <dgm:prSet presAssocID="{72231B08-15DE-48F1-AF79-A6926BBC6A85}" presName="composite" presStyleCnt="0"/>
      <dgm:spPr/>
    </dgm:pt>
    <dgm:pt modelId="{0F38FEC8-12DD-4BDF-BA42-182663E1EAAB}" type="pres">
      <dgm:prSet presAssocID="{72231B08-15DE-48F1-AF79-A6926BBC6A85}" presName="background" presStyleLbl="node0" presStyleIdx="1" presStyleCnt="2"/>
      <dgm:spPr/>
    </dgm:pt>
    <dgm:pt modelId="{2EF51611-BD21-4EC1-A7F3-81809E6AC4DB}" type="pres">
      <dgm:prSet presAssocID="{72231B08-15DE-48F1-AF79-A6926BBC6A85}" presName="text" presStyleLbl="fgAcc0" presStyleIdx="1" presStyleCnt="2">
        <dgm:presLayoutVars>
          <dgm:chPref val="3"/>
        </dgm:presLayoutVars>
      </dgm:prSet>
      <dgm:spPr/>
    </dgm:pt>
    <dgm:pt modelId="{EA0BD482-2F1E-4ACE-B08E-44FA29062A69}" type="pres">
      <dgm:prSet presAssocID="{72231B08-15DE-48F1-AF79-A6926BBC6A85}" presName="hierChild2" presStyleCnt="0"/>
      <dgm:spPr/>
    </dgm:pt>
  </dgm:ptLst>
  <dgm:cxnLst>
    <dgm:cxn modelId="{843FD106-FB94-4C77-8B0F-1C48C1779749}" srcId="{CB46ED42-57BA-4734-942A-DABB3C953560}" destId="{D8DCA13B-58EB-4879-9DF5-CC446CD3F184}" srcOrd="0" destOrd="0" parTransId="{231E0E2E-65FC-485C-B18F-C2127DC9C4B3}" sibTransId="{25DDB674-1A8D-4A88-A21B-18956D919DA7}"/>
    <dgm:cxn modelId="{C7BEFC7A-870E-4409-A62E-25E613270E83}" type="presOf" srcId="{D8DCA13B-58EB-4879-9DF5-CC446CD3F184}" destId="{552A2931-6498-4CA5-AA74-3F29AFF65DDA}" srcOrd="0" destOrd="0" presId="urn:microsoft.com/office/officeart/2005/8/layout/hierarchy1"/>
    <dgm:cxn modelId="{112B897D-B0CA-4FBA-A2E8-619E2462265A}" type="presOf" srcId="{CB46ED42-57BA-4734-942A-DABB3C953560}" destId="{26CE0C88-B8E6-43E4-BAF5-04F99115F030}" srcOrd="0" destOrd="0" presId="urn:microsoft.com/office/officeart/2005/8/layout/hierarchy1"/>
    <dgm:cxn modelId="{0184B58B-520C-4D16-941C-3C1BB60ADABE}" type="presOf" srcId="{72231B08-15DE-48F1-AF79-A6926BBC6A85}" destId="{2EF51611-BD21-4EC1-A7F3-81809E6AC4DB}" srcOrd="0" destOrd="0" presId="urn:microsoft.com/office/officeart/2005/8/layout/hierarchy1"/>
    <dgm:cxn modelId="{A9F0ADD2-0F85-4422-A41B-5406A2B3B81A}" srcId="{CB46ED42-57BA-4734-942A-DABB3C953560}" destId="{72231B08-15DE-48F1-AF79-A6926BBC6A85}" srcOrd="1" destOrd="0" parTransId="{D6B183CE-10F0-423A-8583-4B487F7A5175}" sibTransId="{839A6040-8702-437A-8946-0FF1272DFF64}"/>
    <dgm:cxn modelId="{475D9CAC-F39F-43E9-8453-452C79F16E3B}" type="presParOf" srcId="{26CE0C88-B8E6-43E4-BAF5-04F99115F030}" destId="{B7C633E5-9E10-43DD-9E8B-6A25C15974CE}" srcOrd="0" destOrd="0" presId="urn:microsoft.com/office/officeart/2005/8/layout/hierarchy1"/>
    <dgm:cxn modelId="{D141E46F-E01B-4CFE-AE37-4E6779E7D5E7}" type="presParOf" srcId="{B7C633E5-9E10-43DD-9E8B-6A25C15974CE}" destId="{50A9A2BB-DFE3-4189-9F60-D13BADF869DC}" srcOrd="0" destOrd="0" presId="urn:microsoft.com/office/officeart/2005/8/layout/hierarchy1"/>
    <dgm:cxn modelId="{EAD0FCAD-CE78-4D25-B01A-D37486D8590C}" type="presParOf" srcId="{50A9A2BB-DFE3-4189-9F60-D13BADF869DC}" destId="{E742A3A1-0C15-4BE6-91A2-122D6EE96C72}" srcOrd="0" destOrd="0" presId="urn:microsoft.com/office/officeart/2005/8/layout/hierarchy1"/>
    <dgm:cxn modelId="{B2F71A19-9307-46F3-B95E-00F912C0D9AD}" type="presParOf" srcId="{50A9A2BB-DFE3-4189-9F60-D13BADF869DC}" destId="{552A2931-6498-4CA5-AA74-3F29AFF65DDA}" srcOrd="1" destOrd="0" presId="urn:microsoft.com/office/officeart/2005/8/layout/hierarchy1"/>
    <dgm:cxn modelId="{9E1D9538-A10A-4F89-962C-A54C8E9AD774}" type="presParOf" srcId="{B7C633E5-9E10-43DD-9E8B-6A25C15974CE}" destId="{923D74B8-F4CF-49CE-9A7F-4AA8B9982B21}" srcOrd="1" destOrd="0" presId="urn:microsoft.com/office/officeart/2005/8/layout/hierarchy1"/>
    <dgm:cxn modelId="{03E540CE-1E19-4165-A577-A91CA65A6E0F}" type="presParOf" srcId="{26CE0C88-B8E6-43E4-BAF5-04F99115F030}" destId="{7966682E-622E-4C3E-A6E7-A35879EC4FF3}" srcOrd="1" destOrd="0" presId="urn:microsoft.com/office/officeart/2005/8/layout/hierarchy1"/>
    <dgm:cxn modelId="{DA240B8F-0941-4572-ADE1-9E11B962EA29}" type="presParOf" srcId="{7966682E-622E-4C3E-A6E7-A35879EC4FF3}" destId="{A8D7FCA2-F4D3-4798-A1D2-68037238336B}" srcOrd="0" destOrd="0" presId="urn:microsoft.com/office/officeart/2005/8/layout/hierarchy1"/>
    <dgm:cxn modelId="{75310247-867F-43ED-BF13-2270B80FE32B}" type="presParOf" srcId="{A8D7FCA2-F4D3-4798-A1D2-68037238336B}" destId="{0F38FEC8-12DD-4BDF-BA42-182663E1EAAB}" srcOrd="0" destOrd="0" presId="urn:microsoft.com/office/officeart/2005/8/layout/hierarchy1"/>
    <dgm:cxn modelId="{1513AB78-E348-4A03-8BD3-3A6BAAC2A80D}" type="presParOf" srcId="{A8D7FCA2-F4D3-4798-A1D2-68037238336B}" destId="{2EF51611-BD21-4EC1-A7F3-81809E6AC4DB}" srcOrd="1" destOrd="0" presId="urn:microsoft.com/office/officeart/2005/8/layout/hierarchy1"/>
    <dgm:cxn modelId="{43B943DB-E861-4AAB-9D8A-CFCC51CE62AB}" type="presParOf" srcId="{7966682E-622E-4C3E-A6E7-A35879EC4FF3}" destId="{EA0BD482-2F1E-4ACE-B08E-44FA29062A6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92B68D-0CAF-42AB-AE07-829676208172}">
      <dsp:nvSpPr>
        <dsp:cNvPr id="0" name=""/>
        <dsp:cNvSpPr/>
      </dsp:nvSpPr>
      <dsp:spPr>
        <a:xfrm>
          <a:off x="0" y="955306"/>
          <a:ext cx="6301601" cy="176364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CCF5A9-A666-46EC-AB9A-0AF63CDC5D0A}">
      <dsp:nvSpPr>
        <dsp:cNvPr id="0" name=""/>
        <dsp:cNvSpPr/>
      </dsp:nvSpPr>
      <dsp:spPr>
        <a:xfrm>
          <a:off x="533501" y="1352126"/>
          <a:ext cx="970003" cy="97000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071606-EAC9-4B22-B5AF-9FBF452E060F}">
      <dsp:nvSpPr>
        <dsp:cNvPr id="0" name=""/>
        <dsp:cNvSpPr/>
      </dsp:nvSpPr>
      <dsp:spPr>
        <a:xfrm>
          <a:off x="2037007" y="955306"/>
          <a:ext cx="4264593" cy="17636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652" tIns="186652" rIns="186652" bIns="186652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Towns near cities –Residents live in smaller clustered settlements and travel to a nearby city for work . </a:t>
          </a:r>
        </a:p>
      </dsp:txBody>
      <dsp:txXfrm>
        <a:off x="2037007" y="955306"/>
        <a:ext cx="4264593" cy="1763642"/>
      </dsp:txXfrm>
    </dsp:sp>
    <dsp:sp modelId="{979F3E62-48DC-48E5-9764-BE75DA9E9F1B}">
      <dsp:nvSpPr>
        <dsp:cNvPr id="0" name=""/>
        <dsp:cNvSpPr/>
      </dsp:nvSpPr>
      <dsp:spPr>
        <a:xfrm>
          <a:off x="0" y="3159859"/>
          <a:ext cx="6301601" cy="176364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4C309A-F265-4954-A7F1-6A617F046F0E}">
      <dsp:nvSpPr>
        <dsp:cNvPr id="0" name=""/>
        <dsp:cNvSpPr/>
      </dsp:nvSpPr>
      <dsp:spPr>
        <a:xfrm>
          <a:off x="533501" y="3556679"/>
          <a:ext cx="970003" cy="97000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98D089-3182-4DBD-B657-D55A5AE34F17}">
      <dsp:nvSpPr>
        <dsp:cNvPr id="0" name=""/>
        <dsp:cNvSpPr/>
      </dsp:nvSpPr>
      <dsp:spPr>
        <a:xfrm>
          <a:off x="2037007" y="3159859"/>
          <a:ext cx="4264593" cy="17636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652" tIns="186652" rIns="186652" bIns="186652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However , as settlements grow , challenges grow. </a:t>
          </a:r>
        </a:p>
      </dsp:txBody>
      <dsp:txXfrm>
        <a:off x="2037007" y="3159859"/>
        <a:ext cx="4264593" cy="17636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42A3A1-0C15-4BE6-91A2-122D6EE96C72}">
      <dsp:nvSpPr>
        <dsp:cNvPr id="0" name=""/>
        <dsp:cNvSpPr/>
      </dsp:nvSpPr>
      <dsp:spPr>
        <a:xfrm>
          <a:off x="134291" y="612"/>
          <a:ext cx="4332795" cy="27513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2A2931-6498-4CA5-AA74-3F29AFF65DDA}">
      <dsp:nvSpPr>
        <dsp:cNvPr id="0" name=""/>
        <dsp:cNvSpPr/>
      </dsp:nvSpPr>
      <dsp:spPr>
        <a:xfrm>
          <a:off x="615713" y="457963"/>
          <a:ext cx="4332795" cy="27513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Clustered , dispersed , and isolated settlements exist all over the world , sometimes even with multiple settlement patterns combined into one.</a:t>
          </a:r>
        </a:p>
      </dsp:txBody>
      <dsp:txXfrm>
        <a:off x="696297" y="538547"/>
        <a:ext cx="4171627" cy="2590157"/>
      </dsp:txXfrm>
    </dsp:sp>
    <dsp:sp modelId="{0F38FEC8-12DD-4BDF-BA42-182663E1EAAB}">
      <dsp:nvSpPr>
        <dsp:cNvPr id="0" name=""/>
        <dsp:cNvSpPr/>
      </dsp:nvSpPr>
      <dsp:spPr>
        <a:xfrm>
          <a:off x="5429930" y="612"/>
          <a:ext cx="4332795" cy="27513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F51611-BD21-4EC1-A7F3-81809E6AC4DB}">
      <dsp:nvSpPr>
        <dsp:cNvPr id="0" name=""/>
        <dsp:cNvSpPr/>
      </dsp:nvSpPr>
      <dsp:spPr>
        <a:xfrm>
          <a:off x="5911352" y="457963"/>
          <a:ext cx="4332795" cy="27513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Learning about these patterns helps people better understand the variety of the world’s cultures ,jobs, and lifestyles . This provides an insight into  why communities look and work the way they do . </a:t>
          </a:r>
        </a:p>
      </dsp:txBody>
      <dsp:txXfrm>
        <a:off x="5991936" y="538547"/>
        <a:ext cx="4171627" cy="25901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ACA0B-1F35-F16E-90F6-38C15D5FA7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5780CF-CEE4-1271-97AD-AFFB7CBF1D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2B33FB-00C8-EC70-27D0-5BA97A8E9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02BD4-FAB7-4756-9870-331D03271A26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78A95-C0A7-4627-E2B1-FE048EB42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089FDD-878B-5C63-2A88-CF89CBAFD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B3716-2A86-4303-A9AA-7108820EC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335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7F516-8834-A94E-9B0D-B96FAF381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38BB02-3C09-CF58-614A-FFA9653665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E41E92-C3F6-4FE7-7A31-DE6774BAB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02BD4-FAB7-4756-9870-331D03271A26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8A1A0-7CDB-7B71-FFD2-73B110C34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DC305A-04B0-BD87-BFD7-4A296461A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B3716-2A86-4303-A9AA-7108820EC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768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3D58EE-FC30-D8C8-AA84-06CF4A43C6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37DC05-6CFE-09E5-0C25-845D98FF58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59D911-568E-571C-4CE9-9FEF50117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02BD4-FAB7-4756-9870-331D03271A26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03919D-07D8-F4C5-C47F-425FBFBAE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36D537-41EC-4903-5DDC-9E7C8480F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B3716-2A86-4303-A9AA-7108820EC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86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84F2B-D0F7-E313-9D68-D6E022B6F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4D5E65-99D2-94B0-1875-767FD2807E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FF1882-BDF4-0DC3-9E89-02575FE40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02BD4-FAB7-4756-9870-331D03271A26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EBBB80-3287-5DCB-1C2E-EBD66CBD3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9F980F-E9BD-8931-A2CC-84FF67312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B3716-2A86-4303-A9AA-7108820EC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776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2A9CF-0C71-D7F5-6EBA-D68C56962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54E69B-6332-7916-6709-341B7B28D3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E64CD6-C2C8-83F5-1DCA-11BA01333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02BD4-FAB7-4756-9870-331D03271A26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63898C-D27B-F267-8FD0-0EA759D6F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8F220-897E-B91E-9B5D-64D28DC69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B3716-2A86-4303-A9AA-7108820EC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177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A83AA-AF5C-416B-6C75-C3A3424B9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0CF13A-7878-7372-3BBC-B82763B469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A83D5F-C31E-4ACB-C80C-0B9E097034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2AB71B-EB34-65E5-5E55-FDE7D2E06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02BD4-FAB7-4756-9870-331D03271A26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ADBBF1-3C75-31E0-1395-6AFF2D904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290286-D564-C2DE-7D94-C681E4C60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B3716-2A86-4303-A9AA-7108820EC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979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4F4C8-72FC-B1C5-7906-F9B93A353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74917B-8989-3873-81B2-9F4B2A0F61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99A7E9-C79F-8F49-7EE3-EF262C231E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8FD410-474B-12F4-8262-2F508054D3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3AC20C-511B-20FD-2B46-F2EA5AF01A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07D86F-DA41-2B8E-354C-762158D7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02BD4-FAB7-4756-9870-331D03271A26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47CA14-C8F7-7F6D-536C-564A14308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A0406E-7B26-2133-D0D5-39E82C47C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B3716-2A86-4303-A9AA-7108820EC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707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AC371-702B-9D87-ABE9-5F92E8E17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D5FC70-C50F-84F0-68B1-3A2A7E91C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02BD4-FAB7-4756-9870-331D03271A26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4A9632-EB40-5970-EFC2-198995DFA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A2F68F-B1A0-1AB1-C2D4-85B6E7F75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B3716-2A86-4303-A9AA-7108820EC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741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FDC58A-1596-EA99-77CA-8936F57CC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02BD4-FAB7-4756-9870-331D03271A26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CCEBF6-0F3A-5F33-B348-6C66C0DD1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32005A-4397-D417-FA49-797281159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B3716-2A86-4303-A9AA-7108820EC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957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AD8E4-031C-FBC6-ED13-586BCFB48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B7FF12-32FE-28A0-65B4-5F8E10B8BF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C0D18B-A4AE-1A01-A13B-24B6C7AB8D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895736-4F74-8142-D3CC-9E65C2471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02BD4-FAB7-4756-9870-331D03271A26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4DBE26-D3B8-94C3-6050-2C9E63418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D3E317-2FB3-2A6A-9623-468A19CA9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B3716-2A86-4303-A9AA-7108820EC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498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32FF6-9B81-A6AD-29D5-9AF38E53B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33E68B-21C9-3146-B262-0989C74154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323F90-131C-01E7-306D-AA95A08710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83E5DD-7E67-D67D-4BD8-C76B371C2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02BD4-FAB7-4756-9870-331D03271A26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23D28D-B5BE-EFFF-D662-937961517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23462D-33E6-6B75-20B9-8A60A2EAE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B3716-2A86-4303-A9AA-7108820EC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57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64091A-7085-CF8F-2E5C-3222A6102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3FE5D6-9102-B97C-CBB2-2524CC6B53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5354CA-5E95-98A7-8A78-355F11F482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002BD4-FAB7-4756-9870-331D03271A26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C97253-9B1E-74FE-741E-E04FDC8A8E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FAFC49-5F89-FC78-71A9-6FC687EFB5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3B3716-2A86-4303-A9AA-7108820EC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793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text.wsu.edu/introtohumangeography/chapter/12-2-rural-settlement-patterns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/3.0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ko/photo/1379486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zh/photo/710513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ograph.org.uk/photo/2474716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ko/photo/1353260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imageslive.co.uk/free_stock_image/polperro-village-jpg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/3.0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610771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dfreephotos.com/other-photos/buffalo-hunt.jpg.php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greengeographer.com/courses/introhumangeog1/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text.wsu.edu/introtohumangeography/chapter/12-2-rural-settlement-patterns/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/3.0/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litshanews.org.za/2020/07/14/re-blocking-could-cause-conflict-between-the-community/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/3.0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text.wsu.edu/introtohumangeography/chapter/12-2-rural-settlement-patterns/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/3.0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somadjinn.deviantart.com/art/Keldur-Turf-Settlement-706876569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/3.0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austria-forum.org/af/Geography/Asia/China/Pictures/Guilin/Bamboo_Rafts_3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/3.0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erial view of a small town&#10;&#10;Description automatically generated">
            <a:extLst>
              <a:ext uri="{FF2B5EF4-FFF2-40B4-BE49-F238E27FC236}">
                <a16:creationId xmlns:a16="http://schemas.microsoft.com/office/drawing/2014/main" id="{0F998FAD-3AB3-B2A6-7C59-D48526763BD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509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EF9290-6B45-6F61-F559-10E939F6C8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FFFFF"/>
                </a:solidFill>
                <a:highlight>
                  <a:srgbClr val="FF0000"/>
                </a:highlight>
              </a:rPr>
              <a:t>Understanding Settlements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5FA3AF-7466-97C6-513C-7E798B9D86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54FB6B-84A6-3670-3D99-3012DEE750A3}"/>
              </a:ext>
            </a:extLst>
          </p:cNvPr>
          <p:cNvSpPr txBox="1"/>
          <p:nvPr/>
        </p:nvSpPr>
        <p:spPr>
          <a:xfrm>
            <a:off x="10005184" y="6657945"/>
            <a:ext cx="218681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opentext.wsu.edu/introtohumangeography/chapter/12-2-rural-settlement-patterns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1950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843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2CF981-97BA-F856-E7F7-557DA3037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300">
                <a:solidFill>
                  <a:srgbClr val="FFFFFF"/>
                </a:solidFill>
              </a:rPr>
              <a:t>*In around 3807 BCE , people built a wooden bridge in modern-day Somerset , England . The narrow walkway , known as “The sweet Track “ connected isolated areas that a large marsh blocked , especially in rainy weather .</a:t>
            </a: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wooden bridge over a marsh&#10;&#10;Description automatically generated">
            <a:extLst>
              <a:ext uri="{FF2B5EF4-FFF2-40B4-BE49-F238E27FC236}">
                <a16:creationId xmlns:a16="http://schemas.microsoft.com/office/drawing/2014/main" id="{3E3890D7-84AA-3BAC-1585-CB65D65988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676" r="-2" b="-2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0639113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7F77C3-B3DC-1AFB-49B1-9FBA2E3C9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-610362"/>
            <a:ext cx="4368602" cy="2892572"/>
          </a:xfrm>
        </p:spPr>
        <p:txBody>
          <a:bodyPr anchor="b">
            <a:noAutofit/>
          </a:bodyPr>
          <a:lstStyle/>
          <a:p>
            <a:r>
              <a:rPr lang="en-US" sz="2800" dirty="0"/>
              <a:t>*Dispersed Settlements : houses are spread far apart and are not close to a city or town center. Because land separates the homes , dispersed settlements have low population density .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CD8692-E8AC-CDC3-8520-307EAC829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Autofit/>
          </a:bodyPr>
          <a:lstStyle/>
          <a:p>
            <a:r>
              <a:rPr lang="en-US" sz="2400" dirty="0"/>
              <a:t>However , the homes are close enough to belong to the same community . </a:t>
            </a:r>
          </a:p>
          <a:p>
            <a:r>
              <a:rPr lang="en-US" sz="2400" dirty="0"/>
              <a:t>People in dispersed settlements might live and work on a ranch or in the forestry or lumber industry . </a:t>
            </a:r>
          </a:p>
          <a:p>
            <a:r>
              <a:rPr lang="en-US" sz="2400" dirty="0"/>
              <a:t>These industries require a lot of land .People who find jobs in them may build homes in a dispersed settlement pattern . </a:t>
            </a:r>
          </a:p>
        </p:txBody>
      </p:sp>
      <p:pic>
        <p:nvPicPr>
          <p:cNvPr id="5" name="Picture 4" descr="A landscape with a house and fields&#10;&#10;Description automatically generated">
            <a:extLst>
              <a:ext uri="{FF2B5EF4-FFF2-40B4-BE49-F238E27FC236}">
                <a16:creationId xmlns:a16="http://schemas.microsoft.com/office/drawing/2014/main" id="{F82DF116-4B59-6694-1602-94782ADF8B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7124" r="16424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206231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C9FDA-FB14-B29B-508F-1B42F3128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44969"/>
            <a:ext cx="10515600" cy="45719"/>
          </a:xfrm>
        </p:spPr>
        <p:txBody>
          <a:bodyPr>
            <a:normAutofit fontScale="90000"/>
          </a:bodyPr>
          <a:lstStyle/>
          <a:p>
            <a:r>
              <a:rPr lang="en-US" dirty="0"/>
              <a:t>*A dispersed settlement will have more services than an isolated one . However, people still live far from the services commonly found in a town or city . For example , people may have access to a public  library ,  but may have to drive for an hour or more to reach it 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07F003-996E-9A7A-F24B-492B06189B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28999"/>
            <a:ext cx="10515600" cy="2747963"/>
          </a:xfrm>
        </p:spPr>
        <p:txBody>
          <a:bodyPr/>
          <a:lstStyle/>
          <a:p>
            <a:r>
              <a:rPr lang="en-US" dirty="0"/>
              <a:t>*</a:t>
            </a:r>
            <a:r>
              <a:rPr lang="en-US" sz="3600" dirty="0"/>
              <a:t>People in dispersed communities may also have limited access to meeting places , like movie theaters , museums , or restaurants . </a:t>
            </a:r>
          </a:p>
          <a:p>
            <a:r>
              <a:rPr lang="en-US" sz="3600" dirty="0"/>
              <a:t>*This could impact social development or culture practices .</a:t>
            </a:r>
          </a:p>
        </p:txBody>
      </p:sp>
    </p:spTree>
    <p:extLst>
      <p:ext uri="{BB962C8B-B14F-4D97-AF65-F5344CB8AC3E}">
        <p14:creationId xmlns:p14="http://schemas.microsoft.com/office/powerpoint/2010/main" val="4532555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EB97A-EF45-F281-FA3D-20892382B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20126"/>
            <a:ext cx="3806729" cy="307235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5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*Living in a dispersed settlement can be a challenge for people . For some who enjoy meeting and spending time with others , living so far from your neighbors can be lonely .</a:t>
            </a:r>
          </a:p>
        </p:txBody>
      </p:sp>
      <p:pic>
        <p:nvPicPr>
          <p:cNvPr id="5" name="Content Placeholder 4" descr="A trailer on a hill next to a body of water&#10;&#10;Description automatically generated">
            <a:extLst>
              <a:ext uri="{FF2B5EF4-FFF2-40B4-BE49-F238E27FC236}">
                <a16:creationId xmlns:a16="http://schemas.microsoft.com/office/drawing/2014/main" id="{2B5BC337-64DE-42CC-8DDB-E42F859F05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556786" y="400050"/>
            <a:ext cx="6914776" cy="518608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1E4E172-1EA7-E251-8265-AD4D673154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5025" y="6737718"/>
            <a:ext cx="12207200" cy="123363"/>
            <a:chOff x="-5025" y="6737718"/>
            <a:chExt cx="12207200" cy="12336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36EE4C1-7905-4652-A645-D2C3112E2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B2D6870-BDC0-AE8B-A7F5-D570327D12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206C487-B546-006E-4FEC-24393650F35B}"/>
              </a:ext>
            </a:extLst>
          </p:cNvPr>
          <p:cNvSpPr txBox="1"/>
          <p:nvPr/>
        </p:nvSpPr>
        <p:spPr>
          <a:xfrm>
            <a:off x="9097844" y="5386076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www.geograph.org.uk/photo/24747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6499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08D23F-0843-33EB-EFDE-A34245AB0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2200" dirty="0">
                <a:highlight>
                  <a:srgbClr val="FF00FF"/>
                </a:highlight>
              </a:rPr>
              <a:t>*</a:t>
            </a:r>
            <a:r>
              <a:rPr lang="en-US" sz="2200" b="1" dirty="0">
                <a:highlight>
                  <a:srgbClr val="FF00FF"/>
                </a:highlight>
              </a:rPr>
              <a:t>Clustered Settlements </a:t>
            </a:r>
            <a:r>
              <a:rPr lang="en-US" sz="2200" b="1" dirty="0"/>
              <a:t>: Unlike isolated and dispersed settlements , clustered settlements have many buildings that are close to one another .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E23E7E-4715-D8DD-3A22-52CD45FFAE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/>
              <a:t>*The buildings center around an important area for the community , such as a market ,port , or government building . </a:t>
            </a:r>
          </a:p>
          <a:p>
            <a:r>
              <a:rPr lang="en-US" sz="2200"/>
              <a:t>*Clustered settlements promote community involvement and shared resources . </a:t>
            </a:r>
          </a:p>
        </p:txBody>
      </p:sp>
      <p:pic>
        <p:nvPicPr>
          <p:cNvPr id="5" name="Picture 4" descr="A small town with a steeple&#10;&#10;Description automatically generated">
            <a:extLst>
              <a:ext uri="{FF2B5EF4-FFF2-40B4-BE49-F238E27FC236}">
                <a16:creationId xmlns:a16="http://schemas.microsoft.com/office/drawing/2014/main" id="{F95A1BEC-7EB4-C924-95B8-C87AA56FBE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9439" r="28372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606241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8F3231-0F40-0660-3782-7B6547CB1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3000"/>
              <a:t>*These settlements in the past , people built houses close to each other for safety reasons .</a:t>
            </a:r>
          </a:p>
        </p:txBody>
      </p:sp>
      <p:sp>
        <p:nvSpPr>
          <p:cNvPr id="16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A051A-F50A-48DA-5B20-FA592AEA5E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/>
              <a:t>Today clustered settlements can have different functions that contribute to people’s job and quality of life .</a:t>
            </a:r>
          </a:p>
          <a:p>
            <a:r>
              <a:rPr lang="en-US" sz="2200"/>
              <a:t>Fishing villages –In coastal areas , clustered settlements might start as fishing villages and then grow into larger communities . </a:t>
            </a:r>
          </a:p>
        </p:txBody>
      </p:sp>
      <p:pic>
        <p:nvPicPr>
          <p:cNvPr id="5" name="Picture 4" descr="A river running through a small town&#10;&#10;Description automatically generated">
            <a:extLst>
              <a:ext uri="{FF2B5EF4-FFF2-40B4-BE49-F238E27FC236}">
                <a16:creationId xmlns:a16="http://schemas.microsoft.com/office/drawing/2014/main" id="{A1D1962F-76B1-7643-CC73-42C5BD663B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2541" r="20758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1C22FC-F0AC-535B-E179-EAE849F6FCA3}"/>
              </a:ext>
            </a:extLst>
          </p:cNvPr>
          <p:cNvSpPr txBox="1"/>
          <p:nvPr/>
        </p:nvSpPr>
        <p:spPr>
          <a:xfrm>
            <a:off x="10005184" y="6657945"/>
            <a:ext cx="218681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www.freeimageslive.co.uk/free_stock_image/polperro-village-jp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4538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C541B88-1AE9-40C3-AFD5-967787C19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F17139-31EE-46AC-B04F-DBBD852DD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89059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558FAB-27B6-B65B-48B9-50217DAD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5697"/>
            <a:ext cx="3200400" cy="4238118"/>
          </a:xfrm>
        </p:spPr>
        <p:txBody>
          <a:bodyPr>
            <a:norm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*Port cities –In these settlements, boats arrive and depart with cargo onboard . This leads to trade . Residents from other areas may travel to these settlements to shop . </a:t>
            </a:r>
          </a:p>
        </p:txBody>
      </p:sp>
      <p:grpSp>
        <p:nvGrpSpPr>
          <p:cNvPr id="13" name="Graphic 38">
            <a:extLst>
              <a:ext uri="{FF2B5EF4-FFF2-40B4-BE49-F238E27FC236}">
                <a16:creationId xmlns:a16="http://schemas.microsoft.com/office/drawing/2014/main" id="{7CF625D3-71A3-4F30-A096-8EF334E95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2912"/>
            <a:ext cx="1910252" cy="709660"/>
            <a:chOff x="2267504" y="2540250"/>
            <a:chExt cx="1990951" cy="739640"/>
          </a:xfrm>
          <a:solidFill>
            <a:schemeClr val="bg1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6754E2F-F56E-4BA3-99DD-8EBF110E34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4A69059-7C49-49C6-B071-F2A9B558E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89D16701-DA76-4F72-BB63-E2C3FFBDF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260" y="4752208"/>
            <a:ext cx="365021" cy="365021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CC28BE1-9DC6-43FE-9582-39F091098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260" y="4752208"/>
            <a:ext cx="365021" cy="365021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21" name="Graphic 4">
            <a:extLst>
              <a:ext uri="{FF2B5EF4-FFF2-40B4-BE49-F238E27FC236}">
                <a16:creationId xmlns:a16="http://schemas.microsoft.com/office/drawing/2014/main" id="{AF9AF3F3-CE0C-4125-BDD7-346487FA0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109667" y="5539935"/>
            <a:ext cx="975169" cy="975171"/>
            <a:chOff x="5829300" y="3162300"/>
            <a:chExt cx="532256" cy="532257"/>
          </a:xfrm>
          <a:solidFill>
            <a:schemeClr val="bg1"/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31DFBFA-CF4D-4940-9086-26F83E5C6B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7854033-BD20-4C77-8C5B-048F4B3BDD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C93AA74-BEB3-444F-835B-7AA6ECE61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00DF1C9-6952-4704-B8B3-95406E18E4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34783FD-297C-40D2-964B-DBAE4DE28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E621623-0357-4FD5-A1AC-4005010259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24F346E-10A0-458F-A9CA-8C0079472F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937A2F7-01A9-47F3-BED6-B61D998408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5B44DAF8-5073-441A-82E1-180385D35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2B0413D-0E36-4A90-8E6A-9EDC676A60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6059ECF-0D50-48AD-B67A-645EC29D3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394906F-6BF2-447E-9886-F12708E128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45EB96B-215A-4EBF-A594-2B08222339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74DA7836-F3B0-3EF7-089D-FDACCB10137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7855269"/>
              </p:ext>
            </p:extLst>
          </p:nvPr>
        </p:nvGraphicFramePr>
        <p:xfrm>
          <a:off x="5484139" y="477540"/>
          <a:ext cx="6301601" cy="58788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651765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F7B922-32EF-A744-FFE3-FD2429C8D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3400"/>
              <a:t>*What are the disadvantages of living in (Clustered Settlements ) ? </a:t>
            </a:r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A9D8FB-222A-6308-655C-B5A7C830E5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dirty="0"/>
              <a:t>As more people come to the area , they may experience increased traffic and pollution . </a:t>
            </a:r>
          </a:p>
          <a:p>
            <a:pPr marL="742950" indent="-742950">
              <a:buFont typeface="+mj-lt"/>
              <a:buAutoNum type="arabicPeriod"/>
            </a:pPr>
            <a:r>
              <a:rPr lang="en-US" dirty="0"/>
              <a:t>There may also be less space between homes . </a:t>
            </a:r>
          </a:p>
        </p:txBody>
      </p:sp>
      <p:pic>
        <p:nvPicPr>
          <p:cNvPr id="5" name="Picture 4" descr="Houses in a subdivision">
            <a:extLst>
              <a:ext uri="{FF2B5EF4-FFF2-40B4-BE49-F238E27FC236}">
                <a16:creationId xmlns:a16="http://schemas.microsoft.com/office/drawing/2014/main" id="{0DECFA53-0E9B-2914-C9F9-051ED6DEE4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466" r="13581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533650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6E3656-4539-C9DC-FF3A-93D5B5A36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 fontScale="90000"/>
          </a:bodyPr>
          <a:lstStyle/>
          <a:p>
            <a:r>
              <a:rPr lang="en-US" sz="2200" dirty="0"/>
              <a:t>*</a:t>
            </a:r>
            <a:r>
              <a:rPr lang="en-US" sz="2700" dirty="0"/>
              <a:t>Rural Settlements of different patterns :They come in different shapes and sizes . These areas remain rural due to their agricultural nature and lower population density </a:t>
            </a:r>
            <a:r>
              <a:rPr lang="en-US" sz="2200" dirty="0"/>
              <a:t>.</a:t>
            </a:r>
          </a:p>
        </p:txBody>
      </p:sp>
      <p:sp>
        <p:nvSpPr>
          <p:cNvPr id="1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185D7-0B80-F7CF-BEC5-29D3F2F15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dirty="0"/>
              <a:t>These settlements support more people because of environmental conditions , such as fresh water supply , fertile land , and an economy based on agriculture or fishing . </a:t>
            </a:r>
          </a:p>
        </p:txBody>
      </p:sp>
      <p:pic>
        <p:nvPicPr>
          <p:cNvPr id="5" name="Picture 4" descr="A large clay city with many towers&#10;&#10;Description automatically generated with medium confidence">
            <a:extLst>
              <a:ext uri="{FF2B5EF4-FFF2-40B4-BE49-F238E27FC236}">
                <a16:creationId xmlns:a16="http://schemas.microsoft.com/office/drawing/2014/main" id="{0C763309-D0D6-09E1-5ADA-B8DF76857F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1213" r="13340" b="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180699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1D4B98-439B-4D8C-CA6E-3691F84A0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0" y="762001"/>
            <a:ext cx="5334197" cy="1708242"/>
          </a:xfrm>
        </p:spPr>
        <p:txBody>
          <a:bodyPr anchor="ctr">
            <a:noAutofit/>
          </a:bodyPr>
          <a:lstStyle/>
          <a:p>
            <a:r>
              <a:rPr lang="en-US" sz="3200" dirty="0"/>
              <a:t>*The kingdom of Morocco in North Africa has rural settlements with different patterns .These settlements are often shaped by the landscape 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743AB3-1509-E79A-EAFB-E3C8E83CB6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0" y="2470244"/>
            <a:ext cx="5334197" cy="3769835"/>
          </a:xfrm>
        </p:spPr>
        <p:txBody>
          <a:bodyPr anchor="ctr">
            <a:normAutofit/>
          </a:bodyPr>
          <a:lstStyle/>
          <a:p>
            <a:r>
              <a:rPr lang="en-US" dirty="0" err="1"/>
              <a:t>Ardouz</a:t>
            </a:r>
            <a:r>
              <a:rPr lang="en-US" dirty="0"/>
              <a:t> is a tiny village in the High Atlas region . The isolated settlement has one gravel road , apple trees , and a small schoolhouse . It was one of many remote villages that needed aid following an earthquake in 2023 .</a:t>
            </a:r>
          </a:p>
        </p:txBody>
      </p:sp>
      <p:pic>
        <p:nvPicPr>
          <p:cNvPr id="5" name="Picture 4" descr="Bright coloured houses">
            <a:extLst>
              <a:ext uri="{FF2B5EF4-FFF2-40B4-BE49-F238E27FC236}">
                <a16:creationId xmlns:a16="http://schemas.microsoft.com/office/drawing/2014/main" id="{79028ACB-00AC-DF2F-7479-E71DDDF496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902" r="21261" b="-1"/>
          <a:stretch/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8674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B4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A3E5A3-CBED-9E7A-7A9B-CAA2E0CF1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300">
                <a:solidFill>
                  <a:srgbClr val="FFFFFF"/>
                </a:solidFill>
              </a:rPr>
              <a:t>*For thousand of years , humans have moved from place to place . They traveled to 1- Find food ,often following the animals they hunted .They gathered other types of food . Over time , they begin to settle and build permanent homes .</a:t>
            </a: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erson with a stick and buffaloes&#10;&#10;Description automatically generated">
            <a:extLst>
              <a:ext uri="{FF2B5EF4-FFF2-40B4-BE49-F238E27FC236}">
                <a16:creationId xmlns:a16="http://schemas.microsoft.com/office/drawing/2014/main" id="{E874D138-DB7B-46C9-8F99-C0AD6D0D0C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700" b="307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3615873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Houses on mountain">
            <a:extLst>
              <a:ext uri="{FF2B5EF4-FFF2-40B4-BE49-F238E27FC236}">
                <a16:creationId xmlns:a16="http://schemas.microsoft.com/office/drawing/2014/main" id="{B01CFAA4-26BE-4692-3BBA-CD03779134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237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E7857F-1132-29DF-F8D2-4BDED8B02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Autofit/>
          </a:bodyPr>
          <a:lstStyle/>
          <a:p>
            <a:r>
              <a:rPr lang="en-US" sz="2800" dirty="0"/>
              <a:t>There are many larger villages and small towns in this mountainous region . Rugged terrain and valleys separate these settlements 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2E345-13A8-FE83-5070-39C2AF99E7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US" sz="3200" dirty="0"/>
              <a:t>Though dispersed , the buildings and homes remain connected over a wide area . This keeps the overall population density low . </a:t>
            </a:r>
          </a:p>
        </p:txBody>
      </p:sp>
    </p:spTree>
    <p:extLst>
      <p:ext uri="{BB962C8B-B14F-4D97-AF65-F5344CB8AC3E}">
        <p14:creationId xmlns:p14="http://schemas.microsoft.com/office/powerpoint/2010/main" val="38941336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Photo Essay: Chefchaouen, Morocco's Blue City | Archaeoadventures Tours ...">
            <a:extLst>
              <a:ext uri="{FF2B5EF4-FFF2-40B4-BE49-F238E27FC236}">
                <a16:creationId xmlns:a16="http://schemas.microsoft.com/office/drawing/2014/main" id="{AD922D45-94CA-8EFB-6B39-2D27E56F9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" r="3025" b="-1"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5EF5DC-8A01-1BDF-8A7E-6BF953A63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 fontScale="90000"/>
          </a:bodyPr>
          <a:lstStyle/>
          <a:p>
            <a:r>
              <a:rPr lang="en-US" sz="2500" dirty="0"/>
              <a:t>*</a:t>
            </a:r>
            <a:r>
              <a:rPr lang="en-US" sz="2800" dirty="0"/>
              <a:t>The city of </a:t>
            </a:r>
            <a:r>
              <a:rPr lang="en-US" sz="2800" dirty="0" err="1"/>
              <a:t>Chefchaouen</a:t>
            </a:r>
            <a:r>
              <a:rPr lang="en-US" sz="2800" dirty="0"/>
              <a:t> in the Kingdoms Rif Mountains is an example of a rural clustered settlement 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D6DA87-B98D-AEB4-F7CD-8A6C00581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US" sz="2400" dirty="0"/>
              <a:t>It has many buildings squeezed into narrow streets centered around a plaza or square . </a:t>
            </a:r>
          </a:p>
          <a:p>
            <a:r>
              <a:rPr lang="en-US" sz="2400" dirty="0"/>
              <a:t>It has food markets selling traditional dishes and historic architecture dating back to the 15 century . </a:t>
            </a:r>
          </a:p>
        </p:txBody>
      </p:sp>
    </p:spTree>
    <p:extLst>
      <p:ext uri="{BB962C8B-B14F-4D97-AF65-F5344CB8AC3E}">
        <p14:creationId xmlns:p14="http://schemas.microsoft.com/office/powerpoint/2010/main" val="31113003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olourful cityscape">
            <a:extLst>
              <a:ext uri="{FF2B5EF4-FFF2-40B4-BE49-F238E27FC236}">
                <a16:creationId xmlns:a16="http://schemas.microsoft.com/office/drawing/2014/main" id="{48C6A509-D8B3-A481-DA7E-8CCABCED72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846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8C9F4E-222E-01E5-6190-5095AE662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>
                <a:solidFill>
                  <a:srgbClr val="FFFFFF"/>
                </a:solidFill>
              </a:rPr>
              <a:t>*Tokyo , Japan : Tokyo is the capital city of Japan .It began as a fishing village in the flat plains , near Mount Fuji . Tokyo has a complex settlement pattern 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DC31CC-42A3-09AC-B4D3-1EFE27369C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 dirty="0">
                <a:solidFill>
                  <a:srgbClr val="FFFFFF"/>
                </a:solidFill>
              </a:rPr>
              <a:t>The city changed over time due to geographic , economic , and historical events . </a:t>
            </a:r>
          </a:p>
        </p:txBody>
      </p:sp>
    </p:spTree>
    <p:extLst>
      <p:ext uri="{BB962C8B-B14F-4D97-AF65-F5344CB8AC3E}">
        <p14:creationId xmlns:p14="http://schemas.microsoft.com/office/powerpoint/2010/main" val="1569457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858F19-7B9E-9416-B05F-EB5D28A4C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550164"/>
            <a:ext cx="4368602" cy="2000254"/>
          </a:xfrm>
        </p:spPr>
        <p:txBody>
          <a:bodyPr anchor="b">
            <a:noAutofit/>
          </a:bodyPr>
          <a:lstStyle/>
          <a:p>
            <a:r>
              <a:rPr lang="en-US" sz="2400" dirty="0"/>
              <a:t>*Public transportation is vital to the people of Tokyo . Japan is famous for its train system and many residential areas grew around its stations .Trains help the large population get to and from work and school . </a:t>
            </a:r>
          </a:p>
        </p:txBody>
      </p:sp>
      <p:sp>
        <p:nvSpPr>
          <p:cNvPr id="205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A2EC33-84F0-E533-BF50-046769FBC2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dirty="0"/>
              <a:t>The Imperial Palace sits at the center of the city of Tokyo . Walls , moats , and gardens surround the palace , which is the home of Japan’s emperor .  </a:t>
            </a:r>
          </a:p>
        </p:txBody>
      </p:sp>
      <p:pic>
        <p:nvPicPr>
          <p:cNvPr id="2050" name="Picture 2" descr="Tokyo Subway: Your Essential Guide to Tokyo’s Public Transport | G&amp;T">
            <a:extLst>
              <a:ext uri="{FF2B5EF4-FFF2-40B4-BE49-F238E27FC236}">
                <a16:creationId xmlns:a16="http://schemas.microsoft.com/office/drawing/2014/main" id="{6A003594-7CE8-473D-B90F-0599E493A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9" r="20218" b="-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2274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Bird's eye view of a cityscape">
            <a:extLst>
              <a:ext uri="{FF2B5EF4-FFF2-40B4-BE49-F238E27FC236}">
                <a16:creationId xmlns:a16="http://schemas.microsoft.com/office/drawing/2014/main" id="{F4E9FB76-67B1-7CE3-6AB3-77F44A0EA6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6EF178-CCA0-5199-4215-81B907E43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>
                <a:solidFill>
                  <a:srgbClr val="FFFFFF"/>
                </a:solidFill>
              </a:rPr>
              <a:t>*The parliament and other national government offices are near the palace . In the past , many smaller urban centers surrounded Tokyo . Gradually Tokyo has many residential suburbs and industrial areas . It is a tightly packed city with one of the highest populations in the world .</a:t>
            </a:r>
          </a:p>
        </p:txBody>
      </p:sp>
    </p:spTree>
    <p:extLst>
      <p:ext uri="{BB962C8B-B14F-4D97-AF65-F5344CB8AC3E}">
        <p14:creationId xmlns:p14="http://schemas.microsoft.com/office/powerpoint/2010/main" val="23402975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Bright lights from the city">
            <a:extLst>
              <a:ext uri="{FF2B5EF4-FFF2-40B4-BE49-F238E27FC236}">
                <a16:creationId xmlns:a16="http://schemas.microsoft.com/office/drawing/2014/main" id="{C740ABFB-6AE7-8F6B-EA6A-BBD165A8B4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500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DAC101-5EA6-9124-D08B-5F85C8155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>
                <a:solidFill>
                  <a:srgbClr val="FFFFFF"/>
                </a:solidFill>
              </a:rPr>
              <a:t>*Like most settlements , Tokyo’s weather impacts its development . The region regularly has </a:t>
            </a:r>
            <a:br>
              <a:rPr lang="en-US" sz="3600">
                <a:solidFill>
                  <a:srgbClr val="FFFFFF"/>
                </a:solidFill>
              </a:rPr>
            </a:br>
            <a:r>
              <a:rPr lang="en-US" sz="3600">
                <a:solidFill>
                  <a:srgbClr val="FFFFFF"/>
                </a:solidFill>
              </a:rPr>
              <a:t>(Typhoons ), large tropical storms that bring high winds and heavy rains . Typhoons affect both the city and the country during the warmer seasons of the year . </a:t>
            </a:r>
          </a:p>
        </p:txBody>
      </p:sp>
    </p:spTree>
    <p:extLst>
      <p:ext uri="{BB962C8B-B14F-4D97-AF65-F5344CB8AC3E}">
        <p14:creationId xmlns:p14="http://schemas.microsoft.com/office/powerpoint/2010/main" val="18120086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97" name="Rectangle 3096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8FAC6B-6FE1-7988-831A-91DED7AF0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2600"/>
              <a:t>*Ittoqqortoormiit , Greenland :The remote village is pronounced (it-ockor-tormit)is situated on the east coast of Greenland . It is located between a large national park and a long , deep (body of water )that flows inland .</a:t>
            </a:r>
          </a:p>
        </p:txBody>
      </p:sp>
      <p:sp>
        <p:nvSpPr>
          <p:cNvPr id="3098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4E144-760B-7296-BA4D-FEDC61221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r>
              <a:rPr lang="en-US" sz="2200"/>
              <a:t>In 1925 , 80 native settlers from the western area of Greenland officially founded (Ittoqqortoormiit ). They traveled to the remote area on a ship . However , scientists have discovered that native people have lived in this area for many years . </a:t>
            </a:r>
          </a:p>
        </p:txBody>
      </p:sp>
      <p:pic>
        <p:nvPicPr>
          <p:cNvPr id="3074" name="Picture 2" descr="Greenland | History, Population, Map, Flag, &amp; Weather | Britannica">
            <a:extLst>
              <a:ext uri="{FF2B5EF4-FFF2-40B4-BE49-F238E27FC236}">
                <a16:creationId xmlns:a16="http://schemas.microsoft.com/office/drawing/2014/main" id="{9B0E6088-5B0B-6098-7238-DA724AC88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3" r="1" b="1"/>
          <a:stretch/>
        </p:blipFill>
        <p:spPr bwMode="auto">
          <a:xfrm>
            <a:off x="7675658" y="2093976"/>
            <a:ext cx="3941064" cy="4096512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65023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DD2E34-D986-B640-1FDD-978CBAFBE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Autofit/>
          </a:bodyPr>
          <a:lstStyle/>
          <a:p>
            <a:r>
              <a:rPr lang="en-US" sz="2400" dirty="0"/>
              <a:t>*Today , fewer than 500 people call this settlement home .Residents live in colorful wooden houses built around a small area with a general store and a post office .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DEE1C34A-1ECE-8211-7C56-05E89EE0F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Autofit/>
          </a:bodyPr>
          <a:lstStyle/>
          <a:p>
            <a:r>
              <a:rPr lang="en-US" sz="2400" dirty="0"/>
              <a:t>There are no paved roads . To reach the rest of the world , residents must travel by water or air . </a:t>
            </a:r>
          </a:p>
          <a:p>
            <a:r>
              <a:rPr lang="en-US" sz="2400" dirty="0"/>
              <a:t>Water routes only open when they thaw , which does not happen often .</a:t>
            </a:r>
          </a:p>
          <a:p>
            <a:r>
              <a:rPr lang="en-US" sz="2400" dirty="0"/>
              <a:t>People have to take a helicopter flight to reach the nearest , airport , which is 25 miles away . </a:t>
            </a:r>
          </a:p>
        </p:txBody>
      </p:sp>
      <p:pic>
        <p:nvPicPr>
          <p:cNvPr id="5" name="Picture 4" descr="Planes on an airport">
            <a:extLst>
              <a:ext uri="{FF2B5EF4-FFF2-40B4-BE49-F238E27FC236}">
                <a16:creationId xmlns:a16="http://schemas.microsoft.com/office/drawing/2014/main" id="{66C687EC-4AEB-64CF-72FB-2FBDCBC634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246" r="4794" b="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406112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6E9B3E6-E277-4D68-BA48-9CB43FFBD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8DCD24-845B-19EF-861F-A258FF4D9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10173010" cy="1554480"/>
          </a:xfrm>
        </p:spPr>
        <p:txBody>
          <a:bodyPr anchor="ctr">
            <a:normAutofit/>
          </a:bodyPr>
          <a:lstStyle/>
          <a:p>
            <a:r>
              <a:rPr lang="en-US" sz="2600"/>
              <a:t>*Conclusion : Several factors influence people’s decision about where to settle. Whether prople live close together in a small village or spread out along a major road , geography , history , and economics all affect settlement patterns .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548493A-DB1C-BF44-0810-8B3641C0D1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8017595"/>
              </p:ext>
            </p:extLst>
          </p:nvPr>
        </p:nvGraphicFramePr>
        <p:xfrm>
          <a:off x="904602" y="3017519"/>
          <a:ext cx="1037844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899471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ED32F9-F57D-473B-F057-DD8E683B9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3716" y="2725445"/>
            <a:ext cx="8140083" cy="3451518"/>
          </a:xfrm>
        </p:spPr>
        <p:txBody>
          <a:bodyPr>
            <a:normAutofit/>
          </a:bodyPr>
          <a:lstStyle/>
          <a:p>
            <a:r>
              <a:rPr lang="en-US" sz="7200" dirty="0"/>
              <a:t>The End </a:t>
            </a:r>
          </a:p>
        </p:txBody>
      </p:sp>
    </p:spTree>
    <p:extLst>
      <p:ext uri="{BB962C8B-B14F-4D97-AF65-F5344CB8AC3E}">
        <p14:creationId xmlns:p14="http://schemas.microsoft.com/office/powerpoint/2010/main" val="2357595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D6006-21E3-60B7-C99D-153483047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85421"/>
            <a:ext cx="10515600" cy="705267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B0F0"/>
                </a:solidFill>
                <a:highlight>
                  <a:srgbClr val="FF0000"/>
                </a:highlight>
              </a:rPr>
              <a:t>*Human geography </a:t>
            </a:r>
            <a:r>
              <a:rPr lang="en-US" dirty="0"/>
              <a:t>: considers why people settle in some places and not others . It includes the study of the relationship between people ,places , and the environment and how this relationship impacts where people settle .</a:t>
            </a:r>
          </a:p>
        </p:txBody>
      </p:sp>
      <p:pic>
        <p:nvPicPr>
          <p:cNvPr id="5" name="Content Placeholder 4" descr="A city with a mountain in the background&#10;&#10;Description automatically generated">
            <a:extLst>
              <a:ext uri="{FF2B5EF4-FFF2-40B4-BE49-F238E27FC236}">
                <a16:creationId xmlns:a16="http://schemas.microsoft.com/office/drawing/2014/main" id="{383B48D3-B061-6606-2824-BD57E4FF32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000250" y="2581275"/>
            <a:ext cx="8105775" cy="359568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8EBB30-F487-C5F7-14F4-BC54DDFE5F56}"/>
              </a:ext>
            </a:extLst>
          </p:cNvPr>
          <p:cNvSpPr txBox="1"/>
          <p:nvPr/>
        </p:nvSpPr>
        <p:spPr>
          <a:xfrm>
            <a:off x="2000250" y="6176963"/>
            <a:ext cx="81057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://greengeographer.com/courses/introhumangeog1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6518411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AB0633-ADE7-11A0-D461-7951E5F55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568374"/>
            <a:ext cx="11538857" cy="736551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2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*A</a:t>
            </a:r>
            <a:r>
              <a:rPr lang="en-US" sz="2000" b="1" kern="1200" dirty="0">
                <a:solidFill>
                  <a:schemeClr val="bg1"/>
                </a:solidFill>
                <a:highlight>
                  <a:srgbClr val="FF0000"/>
                </a:highlight>
                <a:latin typeface="+mj-lt"/>
                <a:ea typeface="+mj-ea"/>
                <a:cs typeface="+mj-cs"/>
              </a:rPr>
              <a:t> settlement </a:t>
            </a:r>
            <a:r>
              <a:rPr lang="en-US" sz="2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: is an area where people have built places to live .Different factors affect where group of people choose to locate their settlements . For example : These could be physical factors , such as settling by the side of a mountain to get shelter from the weather . Settling near a lake  or river supplies a source of water and food . </a:t>
            </a:r>
          </a:p>
        </p:txBody>
      </p:sp>
      <p:pic>
        <p:nvPicPr>
          <p:cNvPr id="5" name="Content Placeholder 4" descr="A group of houses on a hill&#10;&#10;Description automatically generated">
            <a:extLst>
              <a:ext uri="{FF2B5EF4-FFF2-40B4-BE49-F238E27FC236}">
                <a16:creationId xmlns:a16="http://schemas.microsoft.com/office/drawing/2014/main" id="{DF0A4A26-9571-51A6-B48D-0CB430902A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107181" y="2361027"/>
            <a:ext cx="9710937" cy="43941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62636D-DC80-3F23-A5BA-1E281CCFEBCF}"/>
              </a:ext>
            </a:extLst>
          </p:cNvPr>
          <p:cNvSpPr txBox="1"/>
          <p:nvPr/>
        </p:nvSpPr>
        <p:spPr>
          <a:xfrm>
            <a:off x="8764651" y="5869371"/>
            <a:ext cx="218681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opentext.wsu.edu/introtohumangeography/chapter/12-2-rural-settlement-patterns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262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A3950-C075-B372-A9CC-F98588866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* This lesson will explore the </a:t>
            </a:r>
            <a:r>
              <a:rPr lang="en-US" b="1" dirty="0">
                <a:solidFill>
                  <a:srgbClr val="00B0F0"/>
                </a:solidFill>
              </a:rPr>
              <a:t>different types of settlements</a:t>
            </a:r>
            <a:r>
              <a:rPr lang="en-US" dirty="0"/>
              <a:t> and the locations in which people choose to settle .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5D51C8EB-6674-BD59-D4EA-DD43ABDDB0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*</a:t>
            </a:r>
            <a:r>
              <a:rPr lang="en-US" sz="4400" dirty="0"/>
              <a:t>Features of settlements : </a:t>
            </a:r>
          </a:p>
          <a:p>
            <a:r>
              <a:rPr lang="en-US" sz="4400" dirty="0"/>
              <a:t>1- pattern : settlements have shapes called settlement patterns. Some patterns are based on natural features of their area . For example : a town built beside a river will have a long pattern that follows the river bank 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1646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231C8A-CAC6-C8D0-6E20-C443514AE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2600"/>
              <a:t>2-Size : A settlement’s size is measured in terms of its population . Population is the number of people who live in a town ,area , or country . 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AD000C-6BAE-90C0-9757-2B3093888E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/>
              <a:t>3- Density : population density is the measurement of how many people live within a certain space .Density =the number of people in a settlement /the total land area of the settlements . </a:t>
            </a:r>
          </a:p>
        </p:txBody>
      </p:sp>
      <p:pic>
        <p:nvPicPr>
          <p:cNvPr id="5" name="Picture 4" descr="A city with many garbage in the water&#10;&#10;Description automatically generated with medium confidence">
            <a:extLst>
              <a:ext uri="{FF2B5EF4-FFF2-40B4-BE49-F238E27FC236}">
                <a16:creationId xmlns:a16="http://schemas.microsoft.com/office/drawing/2014/main" id="{CAD922BD-8D91-46EA-A897-01AE5F43FE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5314" r="2826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1E7D7B-5A36-059D-F205-C2A06E044213}"/>
              </a:ext>
            </a:extLst>
          </p:cNvPr>
          <p:cNvSpPr txBox="1"/>
          <p:nvPr/>
        </p:nvSpPr>
        <p:spPr>
          <a:xfrm>
            <a:off x="9872134" y="6657945"/>
            <a:ext cx="231986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elitshanews.org.za/2020/07/14/re-blocking-could-cause-conflict-between-the-community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nc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2192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group of horses pulling a wagon&#10;&#10;Description automatically generated">
            <a:extLst>
              <a:ext uri="{FF2B5EF4-FFF2-40B4-BE49-F238E27FC236}">
                <a16:creationId xmlns:a16="http://schemas.microsoft.com/office/drawing/2014/main" id="{09DD5FE2-71A3-B525-AEBD-9568B5B81E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3461" r="8638" b="1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tx1"/>
              </a:gs>
              <a:gs pos="35000">
                <a:schemeClr val="tx1">
                  <a:alpha val="77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008042-39F6-7327-773F-26085BB32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228" y="743447"/>
            <a:ext cx="397338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100" dirty="0">
                <a:solidFill>
                  <a:schemeClr val="bg1"/>
                </a:solidFill>
              </a:rPr>
              <a:t>*</a:t>
            </a:r>
            <a:r>
              <a:rPr lang="en-US" sz="2100" b="1" dirty="0">
                <a:solidFill>
                  <a:schemeClr val="bg1"/>
                </a:solidFill>
                <a:highlight>
                  <a:srgbClr val="00FF00"/>
                </a:highlight>
              </a:rPr>
              <a:t>Isolated Settlements </a:t>
            </a:r>
            <a:r>
              <a:rPr lang="en-US" sz="2100" dirty="0">
                <a:solidFill>
                  <a:schemeClr val="bg1"/>
                </a:solidFill>
              </a:rPr>
              <a:t>: some people live in isolated settlements made up of single homes or a few buildings far from other settlements . These settlements are often farms in rural , or country , areas .Residents usually need space to raise animals or grow crops . Sometimes , mountains ,deserts , or other land features can cause barriers that isolate communities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0F7C54-9ADD-9AC6-3BE1-8C5E2E2CF702}"/>
              </a:ext>
            </a:extLst>
          </p:cNvPr>
          <p:cNvSpPr txBox="1"/>
          <p:nvPr/>
        </p:nvSpPr>
        <p:spPr>
          <a:xfrm>
            <a:off x="10005184" y="6657945"/>
            <a:ext cx="218681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opentext.wsu.edu/introtohumangeography/chapter/12-2-rural-settlement-patterns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503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mall white building with a cross on top of it&#10;&#10;Description automatically generated">
            <a:extLst>
              <a:ext uri="{FF2B5EF4-FFF2-40B4-BE49-F238E27FC236}">
                <a16:creationId xmlns:a16="http://schemas.microsoft.com/office/drawing/2014/main" id="{8A9A12DC-5608-E42C-4029-C9E8D35050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669D7E-6077-C495-AF6C-1CA0B3272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900">
                <a:solidFill>
                  <a:srgbClr val="FFFFFF"/>
                </a:solidFill>
              </a:rPr>
              <a:t>*Isolated settlements : have limited services . Residents might have to travel far to the nearest grocery store or hospital .. Living far from a town or city can affect economic opportunities , making it more difficult to find a job and reach school . Overall , fewer services can impact the quality of life for some residents . But others enjoy having their own spaces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FF23C9-5F5A-09BE-5824-14F5BC762557}"/>
              </a:ext>
            </a:extLst>
          </p:cNvPr>
          <p:cNvSpPr txBox="1"/>
          <p:nvPr/>
        </p:nvSpPr>
        <p:spPr>
          <a:xfrm>
            <a:off x="10005183" y="6657945"/>
            <a:ext cx="218681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somadjinn.deviantart.com/art/Keldur-Turf-Settlement-70687656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7070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6EA980-0F38-763C-6C47-0D0494BC7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2200"/>
              <a:t>*Throughout history ,people in isolated settlements have found ways to connect to neighboring areas or the border of the world . Here are 2 examples : 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F65538-3BC9-567F-9B9C-743A955512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/>
              <a:t>*Around 50,000-60,000 BCE , humans used simple rafts to move across the water to connect isolated communities . In Southeast Asia and other places , people still built rafts . They use long sticks to push them through the water .</a:t>
            </a:r>
          </a:p>
        </p:txBody>
      </p:sp>
      <p:pic>
        <p:nvPicPr>
          <p:cNvPr id="5" name="Picture 4" descr="A person rowing a raft on the water&#10;&#10;Description automatically generated">
            <a:extLst>
              <a:ext uri="{FF2B5EF4-FFF2-40B4-BE49-F238E27FC236}">
                <a16:creationId xmlns:a16="http://schemas.microsoft.com/office/drawing/2014/main" id="{7D31AC05-B809-169F-C47F-6FD6EDC57E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4989" r="18309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19125A-3114-9994-675E-AEC55B028D8F}"/>
              </a:ext>
            </a:extLst>
          </p:cNvPr>
          <p:cNvSpPr txBox="1"/>
          <p:nvPr/>
        </p:nvSpPr>
        <p:spPr>
          <a:xfrm>
            <a:off x="9872134" y="6657945"/>
            <a:ext cx="231986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austria-forum.org/af/Geography/Asia/China/Pictures/Guilin/Bamboo_Rafts_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nc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3318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1754</Words>
  <Application>Microsoft Office PowerPoint</Application>
  <PresentationFormat>Widescreen</PresentationFormat>
  <Paragraphs>68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 Theme</vt:lpstr>
      <vt:lpstr>Understanding Settlements</vt:lpstr>
      <vt:lpstr>*For thousand of years , humans have moved from place to place . They traveled to 1- Find food ,often following the animals they hunted .They gathered other types of food . Over time , they begin to settle and build permanent homes .</vt:lpstr>
      <vt:lpstr>*Human geography : considers why people settle in some places and not others . It includes the study of the relationship between people ,places , and the environment and how this relationship impacts where people settle .</vt:lpstr>
      <vt:lpstr>*A settlement : is an area where people have built places to live .Different factors affect where group of people choose to locate their settlements . For example : These could be physical factors , such as settling by the side of a mountain to get shelter from the weather . Settling near a lake  or river supplies a source of water and food . </vt:lpstr>
      <vt:lpstr>* This lesson will explore the different types of settlements and the locations in which people choose to settle .</vt:lpstr>
      <vt:lpstr>2-Size : A settlement’s size is measured in terms of its population . Population is the number of people who live in a town ,area , or country . </vt:lpstr>
      <vt:lpstr>*Isolated Settlements : some people live in isolated settlements made up of single homes or a few buildings far from other settlements . These settlements are often farms in rural , or country , areas .Residents usually need space to raise animals or grow crops . Sometimes , mountains ,deserts , or other land features can cause barriers that isolate communities </vt:lpstr>
      <vt:lpstr>*Isolated settlements : have limited services . Residents might have to travel far to the nearest grocery store or hospital .. Living far from a town or city can affect economic opportunities , making it more difficult to find a job and reach school . Overall , fewer services can impact the quality of life for some residents . But others enjoy having their own spaces </vt:lpstr>
      <vt:lpstr>*Throughout history ,people in isolated settlements have found ways to connect to neighboring areas or the border of the world . Here are 2 examples : </vt:lpstr>
      <vt:lpstr>*In around 3807 BCE , people built a wooden bridge in modern-day Somerset , England . The narrow walkway , known as “The sweet Track “ connected isolated areas that a large marsh blocked , especially in rainy weather .</vt:lpstr>
      <vt:lpstr>*Dispersed Settlements : houses are spread far apart and are not close to a city or town center. Because land separates the homes , dispersed settlements have low population density .</vt:lpstr>
      <vt:lpstr>*A dispersed settlement will have more services than an isolated one . However, people still live far from the services commonly found in a town or city . For example , people may have access to a public  library ,  but may have to drive for an hour or more to reach it .</vt:lpstr>
      <vt:lpstr>*Living in a dispersed settlement can be a challenge for people . For some who enjoy meeting and spending time with others , living so far from your neighbors can be lonely .</vt:lpstr>
      <vt:lpstr>*Clustered Settlements : Unlike isolated and dispersed settlements , clustered settlements have many buildings that are close to one another .</vt:lpstr>
      <vt:lpstr>*These settlements in the past , people built houses close to each other for safety reasons .</vt:lpstr>
      <vt:lpstr>*Port cities –In these settlements, boats arrive and depart with cargo onboard . This leads to trade . Residents from other areas may travel to these settlements to shop . </vt:lpstr>
      <vt:lpstr>*What are the disadvantages of living in (Clustered Settlements ) ? </vt:lpstr>
      <vt:lpstr>*Rural Settlements of different patterns :They come in different shapes and sizes . These areas remain rural due to their agricultural nature and lower population density .</vt:lpstr>
      <vt:lpstr>*The kingdom of Morocco in North Africa has rural settlements with different patterns .These settlements are often shaped by the landscape . </vt:lpstr>
      <vt:lpstr>There are many larger villages and small towns in this mountainous region . Rugged terrain and valleys separate these settlements .</vt:lpstr>
      <vt:lpstr>*The city of Chefchaouen in the Kingdoms Rif Mountains is an example of a rural clustered settlement . </vt:lpstr>
      <vt:lpstr>*Tokyo , Japan : Tokyo is the capital city of Japan .It began as a fishing village in the flat plains , near Mount Fuji . Tokyo has a complex settlement pattern .</vt:lpstr>
      <vt:lpstr>*Public transportation is vital to the people of Tokyo . Japan is famous for its train system and many residential areas grew around its stations .Trains help the large population get to and from work and school . </vt:lpstr>
      <vt:lpstr>*The parliament and other national government offices are near the palace . In the past , many smaller urban centers surrounded Tokyo . Gradually Tokyo has many residential suburbs and industrial areas . It is a tightly packed city with one of the highest populations in the world .</vt:lpstr>
      <vt:lpstr>*Like most settlements , Tokyo’s weather impacts its development . The region regularly has  (Typhoons ), large tropical storms that bring high winds and heavy rains . Typhoons affect both the city and the country during the warmer seasons of the year . </vt:lpstr>
      <vt:lpstr>*Ittoqqortoormiit , Greenland :The remote village is pronounced (it-ockor-tormit)is situated on the east coast of Greenland . It is located between a large national park and a long , deep (body of water )that flows inland .</vt:lpstr>
      <vt:lpstr>*Today , fewer than 500 people call this settlement home .Residents live in colorful wooden houses built around a small area with a general store and a post office .</vt:lpstr>
      <vt:lpstr>*Conclusion : Several factors influence people’s decision about where to settle. Whether prople live close together in a small village or spread out along a major road , geography , history , and economics all affect settlement patterns .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Understanding Settlements</dc:title>
  <dc:creator>N800</dc:creator>
  <cp:lastModifiedBy>N800</cp:lastModifiedBy>
  <cp:revision>5</cp:revision>
  <dcterms:created xsi:type="dcterms:W3CDTF">2024-09-07T10:51:25Z</dcterms:created>
  <dcterms:modified xsi:type="dcterms:W3CDTF">2024-09-20T17:00:29Z</dcterms:modified>
</cp:coreProperties>
</file>