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D8601-FA2E-DBC1-3C44-1D7D45C1AB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9ABAC5-8465-6214-9653-12024BD7D3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6BD2DE-D7AF-1205-4CB2-C21D168A74BF}"/>
              </a:ext>
            </a:extLst>
          </p:cNvPr>
          <p:cNvSpPr>
            <a:spLocks noGrp="1"/>
          </p:cNvSpPr>
          <p:nvPr>
            <p:ph type="dt" sz="half" idx="10"/>
          </p:nvPr>
        </p:nvSpPr>
        <p:spPr/>
        <p:txBody>
          <a:bodyPr/>
          <a:lstStyle/>
          <a:p>
            <a:fld id="{8871CE22-D7B0-49F0-B708-F9F3B4FA4C99}" type="datetimeFigureOut">
              <a:rPr lang="en-US" smtClean="0"/>
              <a:t>9/20/2024</a:t>
            </a:fld>
            <a:endParaRPr lang="en-US"/>
          </a:p>
        </p:txBody>
      </p:sp>
      <p:sp>
        <p:nvSpPr>
          <p:cNvPr id="5" name="Footer Placeholder 4">
            <a:extLst>
              <a:ext uri="{FF2B5EF4-FFF2-40B4-BE49-F238E27FC236}">
                <a16:creationId xmlns:a16="http://schemas.microsoft.com/office/drawing/2014/main" id="{D19BB46E-9EE0-518F-B7B4-95803E52BD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D4EDDD-1636-4D44-166E-B8B988000F3B}"/>
              </a:ext>
            </a:extLst>
          </p:cNvPr>
          <p:cNvSpPr>
            <a:spLocks noGrp="1"/>
          </p:cNvSpPr>
          <p:nvPr>
            <p:ph type="sldNum" sz="quarter" idx="12"/>
          </p:nvPr>
        </p:nvSpPr>
        <p:spPr/>
        <p:txBody>
          <a:bodyPr/>
          <a:lstStyle/>
          <a:p>
            <a:fld id="{FC53EA71-0857-4D37-89F3-AA4A48B19BDC}" type="slidenum">
              <a:rPr lang="en-US" smtClean="0"/>
              <a:t>‹#›</a:t>
            </a:fld>
            <a:endParaRPr lang="en-US"/>
          </a:p>
        </p:txBody>
      </p:sp>
    </p:spTree>
    <p:extLst>
      <p:ext uri="{BB962C8B-B14F-4D97-AF65-F5344CB8AC3E}">
        <p14:creationId xmlns:p14="http://schemas.microsoft.com/office/powerpoint/2010/main" val="428764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E1E2A-89EC-6E65-DB4F-CF12858A0D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675FD8-EC05-A2DB-38B0-4A3620FDA7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3A7EF3-55AD-387D-2F0D-50E6E99F25C8}"/>
              </a:ext>
            </a:extLst>
          </p:cNvPr>
          <p:cNvSpPr>
            <a:spLocks noGrp="1"/>
          </p:cNvSpPr>
          <p:nvPr>
            <p:ph type="dt" sz="half" idx="10"/>
          </p:nvPr>
        </p:nvSpPr>
        <p:spPr/>
        <p:txBody>
          <a:bodyPr/>
          <a:lstStyle/>
          <a:p>
            <a:fld id="{8871CE22-D7B0-49F0-B708-F9F3B4FA4C99}" type="datetimeFigureOut">
              <a:rPr lang="en-US" smtClean="0"/>
              <a:t>9/20/2024</a:t>
            </a:fld>
            <a:endParaRPr lang="en-US"/>
          </a:p>
        </p:txBody>
      </p:sp>
      <p:sp>
        <p:nvSpPr>
          <p:cNvPr id="5" name="Footer Placeholder 4">
            <a:extLst>
              <a:ext uri="{FF2B5EF4-FFF2-40B4-BE49-F238E27FC236}">
                <a16:creationId xmlns:a16="http://schemas.microsoft.com/office/drawing/2014/main" id="{10A4B88F-A527-36A1-09CE-57641203C9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042A5C-FC8F-2122-1427-BD4849FCA4AC}"/>
              </a:ext>
            </a:extLst>
          </p:cNvPr>
          <p:cNvSpPr>
            <a:spLocks noGrp="1"/>
          </p:cNvSpPr>
          <p:nvPr>
            <p:ph type="sldNum" sz="quarter" idx="12"/>
          </p:nvPr>
        </p:nvSpPr>
        <p:spPr/>
        <p:txBody>
          <a:bodyPr/>
          <a:lstStyle/>
          <a:p>
            <a:fld id="{FC53EA71-0857-4D37-89F3-AA4A48B19BDC}" type="slidenum">
              <a:rPr lang="en-US" smtClean="0"/>
              <a:t>‹#›</a:t>
            </a:fld>
            <a:endParaRPr lang="en-US"/>
          </a:p>
        </p:txBody>
      </p:sp>
    </p:spTree>
    <p:extLst>
      <p:ext uri="{BB962C8B-B14F-4D97-AF65-F5344CB8AC3E}">
        <p14:creationId xmlns:p14="http://schemas.microsoft.com/office/powerpoint/2010/main" val="3983794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0DF7A7-6728-4D39-B14C-D829BB2169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0C8697-357C-9C2A-C926-0CA33ADB4D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FBB229-DC9B-52A3-7395-E514366D5E6F}"/>
              </a:ext>
            </a:extLst>
          </p:cNvPr>
          <p:cNvSpPr>
            <a:spLocks noGrp="1"/>
          </p:cNvSpPr>
          <p:nvPr>
            <p:ph type="dt" sz="half" idx="10"/>
          </p:nvPr>
        </p:nvSpPr>
        <p:spPr/>
        <p:txBody>
          <a:bodyPr/>
          <a:lstStyle/>
          <a:p>
            <a:fld id="{8871CE22-D7B0-49F0-B708-F9F3B4FA4C99}" type="datetimeFigureOut">
              <a:rPr lang="en-US" smtClean="0"/>
              <a:t>9/20/2024</a:t>
            </a:fld>
            <a:endParaRPr lang="en-US"/>
          </a:p>
        </p:txBody>
      </p:sp>
      <p:sp>
        <p:nvSpPr>
          <p:cNvPr id="5" name="Footer Placeholder 4">
            <a:extLst>
              <a:ext uri="{FF2B5EF4-FFF2-40B4-BE49-F238E27FC236}">
                <a16:creationId xmlns:a16="http://schemas.microsoft.com/office/drawing/2014/main" id="{C2AC9820-2D92-F824-2828-583A8BA753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A5C3B-7B22-4F49-287F-4849AC6EBEC6}"/>
              </a:ext>
            </a:extLst>
          </p:cNvPr>
          <p:cNvSpPr>
            <a:spLocks noGrp="1"/>
          </p:cNvSpPr>
          <p:nvPr>
            <p:ph type="sldNum" sz="quarter" idx="12"/>
          </p:nvPr>
        </p:nvSpPr>
        <p:spPr/>
        <p:txBody>
          <a:bodyPr/>
          <a:lstStyle/>
          <a:p>
            <a:fld id="{FC53EA71-0857-4D37-89F3-AA4A48B19BDC}" type="slidenum">
              <a:rPr lang="en-US" smtClean="0"/>
              <a:t>‹#›</a:t>
            </a:fld>
            <a:endParaRPr lang="en-US"/>
          </a:p>
        </p:txBody>
      </p:sp>
    </p:spTree>
    <p:extLst>
      <p:ext uri="{BB962C8B-B14F-4D97-AF65-F5344CB8AC3E}">
        <p14:creationId xmlns:p14="http://schemas.microsoft.com/office/powerpoint/2010/main" val="3445296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655F2-3C07-BDA6-407E-810E1601CE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BC35B6-E14D-0A49-9914-2EE7295524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43589D-A51C-2835-9CBD-77B67BB2DE88}"/>
              </a:ext>
            </a:extLst>
          </p:cNvPr>
          <p:cNvSpPr>
            <a:spLocks noGrp="1"/>
          </p:cNvSpPr>
          <p:nvPr>
            <p:ph type="dt" sz="half" idx="10"/>
          </p:nvPr>
        </p:nvSpPr>
        <p:spPr/>
        <p:txBody>
          <a:bodyPr/>
          <a:lstStyle/>
          <a:p>
            <a:fld id="{8871CE22-D7B0-49F0-B708-F9F3B4FA4C99}" type="datetimeFigureOut">
              <a:rPr lang="en-US" smtClean="0"/>
              <a:t>9/20/2024</a:t>
            </a:fld>
            <a:endParaRPr lang="en-US"/>
          </a:p>
        </p:txBody>
      </p:sp>
      <p:sp>
        <p:nvSpPr>
          <p:cNvPr id="5" name="Footer Placeholder 4">
            <a:extLst>
              <a:ext uri="{FF2B5EF4-FFF2-40B4-BE49-F238E27FC236}">
                <a16:creationId xmlns:a16="http://schemas.microsoft.com/office/drawing/2014/main" id="{94653B42-748C-33CE-D903-09552EF09A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8CE359-6202-B840-7AD6-A09C8009EADC}"/>
              </a:ext>
            </a:extLst>
          </p:cNvPr>
          <p:cNvSpPr>
            <a:spLocks noGrp="1"/>
          </p:cNvSpPr>
          <p:nvPr>
            <p:ph type="sldNum" sz="quarter" idx="12"/>
          </p:nvPr>
        </p:nvSpPr>
        <p:spPr/>
        <p:txBody>
          <a:bodyPr/>
          <a:lstStyle/>
          <a:p>
            <a:fld id="{FC53EA71-0857-4D37-89F3-AA4A48B19BDC}" type="slidenum">
              <a:rPr lang="en-US" smtClean="0"/>
              <a:t>‹#›</a:t>
            </a:fld>
            <a:endParaRPr lang="en-US"/>
          </a:p>
        </p:txBody>
      </p:sp>
    </p:spTree>
    <p:extLst>
      <p:ext uri="{BB962C8B-B14F-4D97-AF65-F5344CB8AC3E}">
        <p14:creationId xmlns:p14="http://schemas.microsoft.com/office/powerpoint/2010/main" val="4259361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14E99-B551-DA84-1787-8E6E107F3C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262D9-1F16-763F-1BFF-52D05CF980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A760FB-1887-0C06-F18A-F426C11CB1C0}"/>
              </a:ext>
            </a:extLst>
          </p:cNvPr>
          <p:cNvSpPr>
            <a:spLocks noGrp="1"/>
          </p:cNvSpPr>
          <p:nvPr>
            <p:ph type="dt" sz="half" idx="10"/>
          </p:nvPr>
        </p:nvSpPr>
        <p:spPr/>
        <p:txBody>
          <a:bodyPr/>
          <a:lstStyle/>
          <a:p>
            <a:fld id="{8871CE22-D7B0-49F0-B708-F9F3B4FA4C99}" type="datetimeFigureOut">
              <a:rPr lang="en-US" smtClean="0"/>
              <a:t>9/20/2024</a:t>
            </a:fld>
            <a:endParaRPr lang="en-US"/>
          </a:p>
        </p:txBody>
      </p:sp>
      <p:sp>
        <p:nvSpPr>
          <p:cNvPr id="5" name="Footer Placeholder 4">
            <a:extLst>
              <a:ext uri="{FF2B5EF4-FFF2-40B4-BE49-F238E27FC236}">
                <a16:creationId xmlns:a16="http://schemas.microsoft.com/office/drawing/2014/main" id="{9DA5816F-8ABE-806D-83D4-618F52121F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8E9495-DB71-7692-5757-6B0730CA6A1D}"/>
              </a:ext>
            </a:extLst>
          </p:cNvPr>
          <p:cNvSpPr>
            <a:spLocks noGrp="1"/>
          </p:cNvSpPr>
          <p:nvPr>
            <p:ph type="sldNum" sz="quarter" idx="12"/>
          </p:nvPr>
        </p:nvSpPr>
        <p:spPr/>
        <p:txBody>
          <a:bodyPr/>
          <a:lstStyle/>
          <a:p>
            <a:fld id="{FC53EA71-0857-4D37-89F3-AA4A48B19BDC}" type="slidenum">
              <a:rPr lang="en-US" smtClean="0"/>
              <a:t>‹#›</a:t>
            </a:fld>
            <a:endParaRPr lang="en-US"/>
          </a:p>
        </p:txBody>
      </p:sp>
    </p:spTree>
    <p:extLst>
      <p:ext uri="{BB962C8B-B14F-4D97-AF65-F5344CB8AC3E}">
        <p14:creationId xmlns:p14="http://schemas.microsoft.com/office/powerpoint/2010/main" val="3560507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111C3-B0E8-A0F9-C747-07C5911063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33DCBF-B673-63F7-FCAD-582DA79923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5F2671-6EDE-433F-1800-3EA6C783A1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59946D-94F5-D666-F035-0E377DFB70C0}"/>
              </a:ext>
            </a:extLst>
          </p:cNvPr>
          <p:cNvSpPr>
            <a:spLocks noGrp="1"/>
          </p:cNvSpPr>
          <p:nvPr>
            <p:ph type="dt" sz="half" idx="10"/>
          </p:nvPr>
        </p:nvSpPr>
        <p:spPr/>
        <p:txBody>
          <a:bodyPr/>
          <a:lstStyle/>
          <a:p>
            <a:fld id="{8871CE22-D7B0-49F0-B708-F9F3B4FA4C99}" type="datetimeFigureOut">
              <a:rPr lang="en-US" smtClean="0"/>
              <a:t>9/20/2024</a:t>
            </a:fld>
            <a:endParaRPr lang="en-US"/>
          </a:p>
        </p:txBody>
      </p:sp>
      <p:sp>
        <p:nvSpPr>
          <p:cNvPr id="6" name="Footer Placeholder 5">
            <a:extLst>
              <a:ext uri="{FF2B5EF4-FFF2-40B4-BE49-F238E27FC236}">
                <a16:creationId xmlns:a16="http://schemas.microsoft.com/office/drawing/2014/main" id="{A3AAE5F3-1B56-7246-D102-5263D9CB77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FAED67-D273-3869-400D-632F639394B8}"/>
              </a:ext>
            </a:extLst>
          </p:cNvPr>
          <p:cNvSpPr>
            <a:spLocks noGrp="1"/>
          </p:cNvSpPr>
          <p:nvPr>
            <p:ph type="sldNum" sz="quarter" idx="12"/>
          </p:nvPr>
        </p:nvSpPr>
        <p:spPr/>
        <p:txBody>
          <a:bodyPr/>
          <a:lstStyle/>
          <a:p>
            <a:fld id="{FC53EA71-0857-4D37-89F3-AA4A48B19BDC}" type="slidenum">
              <a:rPr lang="en-US" smtClean="0"/>
              <a:t>‹#›</a:t>
            </a:fld>
            <a:endParaRPr lang="en-US"/>
          </a:p>
        </p:txBody>
      </p:sp>
    </p:spTree>
    <p:extLst>
      <p:ext uri="{BB962C8B-B14F-4D97-AF65-F5344CB8AC3E}">
        <p14:creationId xmlns:p14="http://schemas.microsoft.com/office/powerpoint/2010/main" val="2741437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822BE-35A1-14D7-E1D1-18A03AF901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FDF9E3-C15F-C676-9A26-9B80939F24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677FF5-C44D-3239-0015-6DD3AF0F2E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399D2B-D75B-4AA9-2E07-8413A220D3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752E87-8017-E299-6009-8C7065CC48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F687D3-4DFA-3C5F-EB72-65C60BF5F25D}"/>
              </a:ext>
            </a:extLst>
          </p:cNvPr>
          <p:cNvSpPr>
            <a:spLocks noGrp="1"/>
          </p:cNvSpPr>
          <p:nvPr>
            <p:ph type="dt" sz="half" idx="10"/>
          </p:nvPr>
        </p:nvSpPr>
        <p:spPr/>
        <p:txBody>
          <a:bodyPr/>
          <a:lstStyle/>
          <a:p>
            <a:fld id="{8871CE22-D7B0-49F0-B708-F9F3B4FA4C99}" type="datetimeFigureOut">
              <a:rPr lang="en-US" smtClean="0"/>
              <a:t>9/20/2024</a:t>
            </a:fld>
            <a:endParaRPr lang="en-US"/>
          </a:p>
        </p:txBody>
      </p:sp>
      <p:sp>
        <p:nvSpPr>
          <p:cNvPr id="8" name="Footer Placeholder 7">
            <a:extLst>
              <a:ext uri="{FF2B5EF4-FFF2-40B4-BE49-F238E27FC236}">
                <a16:creationId xmlns:a16="http://schemas.microsoft.com/office/drawing/2014/main" id="{C4C2234E-3A28-3147-C288-FFE83575A1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E75470-C344-4A67-F404-118720A104A3}"/>
              </a:ext>
            </a:extLst>
          </p:cNvPr>
          <p:cNvSpPr>
            <a:spLocks noGrp="1"/>
          </p:cNvSpPr>
          <p:nvPr>
            <p:ph type="sldNum" sz="quarter" idx="12"/>
          </p:nvPr>
        </p:nvSpPr>
        <p:spPr/>
        <p:txBody>
          <a:bodyPr/>
          <a:lstStyle/>
          <a:p>
            <a:fld id="{FC53EA71-0857-4D37-89F3-AA4A48B19BDC}" type="slidenum">
              <a:rPr lang="en-US" smtClean="0"/>
              <a:t>‹#›</a:t>
            </a:fld>
            <a:endParaRPr lang="en-US"/>
          </a:p>
        </p:txBody>
      </p:sp>
    </p:spTree>
    <p:extLst>
      <p:ext uri="{BB962C8B-B14F-4D97-AF65-F5344CB8AC3E}">
        <p14:creationId xmlns:p14="http://schemas.microsoft.com/office/powerpoint/2010/main" val="2355825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08D34-3BBE-29F2-48C0-65084644CA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6ED7A3-7231-C67E-90E4-4DC35845C8D2}"/>
              </a:ext>
            </a:extLst>
          </p:cNvPr>
          <p:cNvSpPr>
            <a:spLocks noGrp="1"/>
          </p:cNvSpPr>
          <p:nvPr>
            <p:ph type="dt" sz="half" idx="10"/>
          </p:nvPr>
        </p:nvSpPr>
        <p:spPr/>
        <p:txBody>
          <a:bodyPr/>
          <a:lstStyle/>
          <a:p>
            <a:fld id="{8871CE22-D7B0-49F0-B708-F9F3B4FA4C99}" type="datetimeFigureOut">
              <a:rPr lang="en-US" smtClean="0"/>
              <a:t>9/20/2024</a:t>
            </a:fld>
            <a:endParaRPr lang="en-US"/>
          </a:p>
        </p:txBody>
      </p:sp>
      <p:sp>
        <p:nvSpPr>
          <p:cNvPr id="4" name="Footer Placeholder 3">
            <a:extLst>
              <a:ext uri="{FF2B5EF4-FFF2-40B4-BE49-F238E27FC236}">
                <a16:creationId xmlns:a16="http://schemas.microsoft.com/office/drawing/2014/main" id="{F394859F-C0DF-0651-E560-AD79AA5B57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1B9620-B9E0-16EE-7F47-6D5B854CEF97}"/>
              </a:ext>
            </a:extLst>
          </p:cNvPr>
          <p:cNvSpPr>
            <a:spLocks noGrp="1"/>
          </p:cNvSpPr>
          <p:nvPr>
            <p:ph type="sldNum" sz="quarter" idx="12"/>
          </p:nvPr>
        </p:nvSpPr>
        <p:spPr/>
        <p:txBody>
          <a:bodyPr/>
          <a:lstStyle/>
          <a:p>
            <a:fld id="{FC53EA71-0857-4D37-89F3-AA4A48B19BDC}" type="slidenum">
              <a:rPr lang="en-US" smtClean="0"/>
              <a:t>‹#›</a:t>
            </a:fld>
            <a:endParaRPr lang="en-US"/>
          </a:p>
        </p:txBody>
      </p:sp>
    </p:spTree>
    <p:extLst>
      <p:ext uri="{BB962C8B-B14F-4D97-AF65-F5344CB8AC3E}">
        <p14:creationId xmlns:p14="http://schemas.microsoft.com/office/powerpoint/2010/main" val="82321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D994CD-516C-535C-5E10-A70DAA12C78B}"/>
              </a:ext>
            </a:extLst>
          </p:cNvPr>
          <p:cNvSpPr>
            <a:spLocks noGrp="1"/>
          </p:cNvSpPr>
          <p:nvPr>
            <p:ph type="dt" sz="half" idx="10"/>
          </p:nvPr>
        </p:nvSpPr>
        <p:spPr/>
        <p:txBody>
          <a:bodyPr/>
          <a:lstStyle/>
          <a:p>
            <a:fld id="{8871CE22-D7B0-49F0-B708-F9F3B4FA4C99}" type="datetimeFigureOut">
              <a:rPr lang="en-US" smtClean="0"/>
              <a:t>9/20/2024</a:t>
            </a:fld>
            <a:endParaRPr lang="en-US"/>
          </a:p>
        </p:txBody>
      </p:sp>
      <p:sp>
        <p:nvSpPr>
          <p:cNvPr id="3" name="Footer Placeholder 2">
            <a:extLst>
              <a:ext uri="{FF2B5EF4-FFF2-40B4-BE49-F238E27FC236}">
                <a16:creationId xmlns:a16="http://schemas.microsoft.com/office/drawing/2014/main" id="{41F00A0B-D7B7-1142-E0EC-ED95349CDA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0E6F87-BB25-AC86-C798-93F819E720DA}"/>
              </a:ext>
            </a:extLst>
          </p:cNvPr>
          <p:cNvSpPr>
            <a:spLocks noGrp="1"/>
          </p:cNvSpPr>
          <p:nvPr>
            <p:ph type="sldNum" sz="quarter" idx="12"/>
          </p:nvPr>
        </p:nvSpPr>
        <p:spPr/>
        <p:txBody>
          <a:bodyPr/>
          <a:lstStyle/>
          <a:p>
            <a:fld id="{FC53EA71-0857-4D37-89F3-AA4A48B19BDC}" type="slidenum">
              <a:rPr lang="en-US" smtClean="0"/>
              <a:t>‹#›</a:t>
            </a:fld>
            <a:endParaRPr lang="en-US"/>
          </a:p>
        </p:txBody>
      </p:sp>
    </p:spTree>
    <p:extLst>
      <p:ext uri="{BB962C8B-B14F-4D97-AF65-F5344CB8AC3E}">
        <p14:creationId xmlns:p14="http://schemas.microsoft.com/office/powerpoint/2010/main" val="1430694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0B2D0-EFEB-9261-C7A1-F17D5BBD1B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3BC6A8-8355-3B67-A564-3A26C2255A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326644-A2A1-EB48-7549-F17121597C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91E9E3-E72A-446E-2E05-F68ED4B3E42E}"/>
              </a:ext>
            </a:extLst>
          </p:cNvPr>
          <p:cNvSpPr>
            <a:spLocks noGrp="1"/>
          </p:cNvSpPr>
          <p:nvPr>
            <p:ph type="dt" sz="half" idx="10"/>
          </p:nvPr>
        </p:nvSpPr>
        <p:spPr/>
        <p:txBody>
          <a:bodyPr/>
          <a:lstStyle/>
          <a:p>
            <a:fld id="{8871CE22-D7B0-49F0-B708-F9F3B4FA4C99}" type="datetimeFigureOut">
              <a:rPr lang="en-US" smtClean="0"/>
              <a:t>9/20/2024</a:t>
            </a:fld>
            <a:endParaRPr lang="en-US"/>
          </a:p>
        </p:txBody>
      </p:sp>
      <p:sp>
        <p:nvSpPr>
          <p:cNvPr id="6" name="Footer Placeholder 5">
            <a:extLst>
              <a:ext uri="{FF2B5EF4-FFF2-40B4-BE49-F238E27FC236}">
                <a16:creationId xmlns:a16="http://schemas.microsoft.com/office/drawing/2014/main" id="{B6C1AFE2-3242-AEBB-F04E-7E78B4AC3A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8E8A4F-CE8B-AFCE-C9DD-3CCB02448D83}"/>
              </a:ext>
            </a:extLst>
          </p:cNvPr>
          <p:cNvSpPr>
            <a:spLocks noGrp="1"/>
          </p:cNvSpPr>
          <p:nvPr>
            <p:ph type="sldNum" sz="quarter" idx="12"/>
          </p:nvPr>
        </p:nvSpPr>
        <p:spPr/>
        <p:txBody>
          <a:bodyPr/>
          <a:lstStyle/>
          <a:p>
            <a:fld id="{FC53EA71-0857-4D37-89F3-AA4A48B19BDC}" type="slidenum">
              <a:rPr lang="en-US" smtClean="0"/>
              <a:t>‹#›</a:t>
            </a:fld>
            <a:endParaRPr lang="en-US"/>
          </a:p>
        </p:txBody>
      </p:sp>
    </p:spTree>
    <p:extLst>
      <p:ext uri="{BB962C8B-B14F-4D97-AF65-F5344CB8AC3E}">
        <p14:creationId xmlns:p14="http://schemas.microsoft.com/office/powerpoint/2010/main" val="854580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F215E-DBB2-5A09-B672-13A73B2160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E32FAD-9923-59B6-E385-5E88B5FF84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B74A4E-34EF-DD57-E5C0-C576275D40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ADF6E6-D9E9-F656-8791-69FECFF997A1}"/>
              </a:ext>
            </a:extLst>
          </p:cNvPr>
          <p:cNvSpPr>
            <a:spLocks noGrp="1"/>
          </p:cNvSpPr>
          <p:nvPr>
            <p:ph type="dt" sz="half" idx="10"/>
          </p:nvPr>
        </p:nvSpPr>
        <p:spPr/>
        <p:txBody>
          <a:bodyPr/>
          <a:lstStyle/>
          <a:p>
            <a:fld id="{8871CE22-D7B0-49F0-B708-F9F3B4FA4C99}" type="datetimeFigureOut">
              <a:rPr lang="en-US" smtClean="0"/>
              <a:t>9/20/2024</a:t>
            </a:fld>
            <a:endParaRPr lang="en-US"/>
          </a:p>
        </p:txBody>
      </p:sp>
      <p:sp>
        <p:nvSpPr>
          <p:cNvPr id="6" name="Footer Placeholder 5">
            <a:extLst>
              <a:ext uri="{FF2B5EF4-FFF2-40B4-BE49-F238E27FC236}">
                <a16:creationId xmlns:a16="http://schemas.microsoft.com/office/drawing/2014/main" id="{57244F69-2C73-B5DB-3EED-0184472880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1F54DA-9787-070D-D932-FE0EDD9CE100}"/>
              </a:ext>
            </a:extLst>
          </p:cNvPr>
          <p:cNvSpPr>
            <a:spLocks noGrp="1"/>
          </p:cNvSpPr>
          <p:nvPr>
            <p:ph type="sldNum" sz="quarter" idx="12"/>
          </p:nvPr>
        </p:nvSpPr>
        <p:spPr/>
        <p:txBody>
          <a:bodyPr/>
          <a:lstStyle/>
          <a:p>
            <a:fld id="{FC53EA71-0857-4D37-89F3-AA4A48B19BDC}" type="slidenum">
              <a:rPr lang="en-US" smtClean="0"/>
              <a:t>‹#›</a:t>
            </a:fld>
            <a:endParaRPr lang="en-US"/>
          </a:p>
        </p:txBody>
      </p:sp>
    </p:spTree>
    <p:extLst>
      <p:ext uri="{BB962C8B-B14F-4D97-AF65-F5344CB8AC3E}">
        <p14:creationId xmlns:p14="http://schemas.microsoft.com/office/powerpoint/2010/main" val="1665671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674060-A24A-3DA1-B861-E5B0D23BC8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2AF82E-F8AB-F8BA-4309-B9620CB5BD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AE05A7-497A-3F36-4725-A918B9FCA0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71CE22-D7B0-49F0-B708-F9F3B4FA4C99}" type="datetimeFigureOut">
              <a:rPr lang="en-US" smtClean="0"/>
              <a:t>9/20/2024</a:t>
            </a:fld>
            <a:endParaRPr lang="en-US"/>
          </a:p>
        </p:txBody>
      </p:sp>
      <p:sp>
        <p:nvSpPr>
          <p:cNvPr id="5" name="Footer Placeholder 4">
            <a:extLst>
              <a:ext uri="{FF2B5EF4-FFF2-40B4-BE49-F238E27FC236}">
                <a16:creationId xmlns:a16="http://schemas.microsoft.com/office/drawing/2014/main" id="{16ECCE82-A07B-A104-73F7-9590EB8324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A3D09E-8000-61BC-6EBE-AFD44E4AAF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3EA71-0857-4D37-89F3-AA4A48B19BDC}" type="slidenum">
              <a:rPr lang="en-US" smtClean="0"/>
              <a:t>‹#›</a:t>
            </a:fld>
            <a:endParaRPr lang="en-US"/>
          </a:p>
        </p:txBody>
      </p:sp>
    </p:spTree>
    <p:extLst>
      <p:ext uri="{BB962C8B-B14F-4D97-AF65-F5344CB8AC3E}">
        <p14:creationId xmlns:p14="http://schemas.microsoft.com/office/powerpoint/2010/main" val="3234178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media20.blog.hu/2015/11/10/ilyen_lenne_a_valodi_telepatia" TargetMode="External"/><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pxhere.com/en/photo/1554373"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openclipart.org/detail/253446/Wildlife-restoration-request-deer-extraction"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mysmudgingblog.blogspot.com/p/native-american-country.html" TargetMode="External"/><Relationship Id="rId2" Type="http://schemas.openxmlformats.org/officeDocument/2006/relationships/image" Target="../media/image13.gif"/><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content-delivery-service.savvasrealize.com/content-delivery-service/eps/prod-realize-reader/api/item/ccb722a9-b070-477c-861c-057b0a1a666e/1/file/9780328960293_Survey_Live_02222018_SE_NA/OPS/xhtml/glossary.xhtml#P70010141520000000000000000005A6"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map-projections.net/single-view/azimuthal-equidistant-hemi:green-stf" TargetMode="Externa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pexels.com/photo/photo-of-mountains-1586205/"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publicdomainpictures.net/en/view-image.php?image=367519&amp;picture=cardinal-directions"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commons.wikimedia.org/wiki/File:Compass_rose_simple.svg"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introductiontogist.weebly.com/geographic-coordinates.html"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creativecommons.org/licenses/by-nd/3.0/"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territoriosociales.blogspot.com/2015/09/" TargetMode="External"/><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viva.pressbooks.pub/physicalgeologylab/chapter/scale-and-slope/"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orld Map Without Names Of Continents">
            <a:extLst>
              <a:ext uri="{FF2B5EF4-FFF2-40B4-BE49-F238E27FC236}">
                <a16:creationId xmlns:a16="http://schemas.microsoft.com/office/drawing/2014/main" id="{6C9A56BB-DE82-C929-26F2-90FEF6DCB30F}"/>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l="5765" r="1345" b="-1"/>
          <a:stretch/>
        </p:blipFill>
        <p:spPr bwMode="auto">
          <a:xfrm>
            <a:off x="19" y="-159549"/>
            <a:ext cx="12979379" cy="70175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F68775-7132-C36B-1D19-A9D8AA5FB091}"/>
              </a:ext>
            </a:extLst>
          </p:cNvPr>
          <p:cNvSpPr>
            <a:spLocks noGrp="1"/>
          </p:cNvSpPr>
          <p:nvPr>
            <p:ph type="ctrTitle"/>
          </p:nvPr>
        </p:nvSpPr>
        <p:spPr>
          <a:xfrm>
            <a:off x="1524000" y="1122362"/>
            <a:ext cx="9144000" cy="2900518"/>
          </a:xfrm>
        </p:spPr>
        <p:txBody>
          <a:bodyPr>
            <a:normAutofit/>
          </a:bodyPr>
          <a:lstStyle/>
          <a:p>
            <a:r>
              <a:rPr lang="en-US" b="1">
                <a:solidFill>
                  <a:srgbClr val="FFFFFF"/>
                </a:solidFill>
                <a:effectLst/>
                <a:highlight>
                  <a:srgbClr val="FFFF00"/>
                </a:highlight>
              </a:rPr>
              <a:t>Geography Basics</a:t>
            </a:r>
            <a:endParaRPr lang="en-US" b="1">
              <a:solidFill>
                <a:srgbClr val="FFFFFF"/>
              </a:solidFill>
              <a:highlight>
                <a:srgbClr val="FFFF00"/>
              </a:highlight>
            </a:endParaRPr>
          </a:p>
        </p:txBody>
      </p:sp>
    </p:spTree>
    <p:extLst>
      <p:ext uri="{BB962C8B-B14F-4D97-AF65-F5344CB8AC3E}">
        <p14:creationId xmlns:p14="http://schemas.microsoft.com/office/powerpoint/2010/main" val="389413084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blue and yellow light waves&#10;&#10;Description automatically generated with medium confidence">
            <a:extLst>
              <a:ext uri="{FF2B5EF4-FFF2-40B4-BE49-F238E27FC236}">
                <a16:creationId xmlns:a16="http://schemas.microsoft.com/office/drawing/2014/main" id="{82B35672-FC6C-0BEF-67BE-4E2D72512CB1}"/>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778" r="1" b="1"/>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8F9D9B-74E7-7A7C-1814-F56390EAF0E9}"/>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7-Interaction : two or more things affecting each other . </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C66AEC8-4FE8-5734-A682-53F6640B956B}"/>
              </a:ext>
            </a:extLst>
          </p:cNvPr>
          <p:cNvSpPr txBox="1"/>
          <p:nvPr/>
        </p:nvSpPr>
        <p:spPr>
          <a:xfrm>
            <a:off x="9872134" y="6657945"/>
            <a:ext cx="231986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media20.blog.hu/2015/11/10/ilyen_lenne_a_valodi_telepatia">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3267009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up of a building&#10;&#10;Description automatically generated">
            <a:extLst>
              <a:ext uri="{FF2B5EF4-FFF2-40B4-BE49-F238E27FC236}">
                <a16:creationId xmlns:a16="http://schemas.microsoft.com/office/drawing/2014/main" id="{D3F1EEE7-F259-2F5D-5674-547E88EFEA52}"/>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23298" b="9091"/>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BD00C6-AAEA-1491-F36E-79993E4678F2}"/>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a:solidFill>
                  <a:schemeClr val="bg1"/>
                </a:solidFill>
              </a:rPr>
              <a:t>8-Pattern :the organized spread of features in a space .</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092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n illusion of swirling lines in black and white">
            <a:extLst>
              <a:ext uri="{FF2B5EF4-FFF2-40B4-BE49-F238E27FC236}">
                <a16:creationId xmlns:a16="http://schemas.microsoft.com/office/drawing/2014/main" id="{FEFB72B2-B719-A881-1B21-B943B30BE205}"/>
              </a:ext>
            </a:extLst>
          </p:cNvPr>
          <p:cNvPicPr>
            <a:picLocks noChangeAspect="1"/>
          </p:cNvPicPr>
          <p:nvPr/>
        </p:nvPicPr>
        <p:blipFill>
          <a:blip r:embed="rId2"/>
          <a:srcRect t="15730"/>
          <a:stretch/>
        </p:blipFill>
        <p:spPr>
          <a:xfrm>
            <a:off x="20" y="-19040"/>
            <a:ext cx="12191981" cy="6857990"/>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0AB333-AD72-BC9A-8904-497E4A768253}"/>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solidFill>
                  <a:schemeClr val="bg1"/>
                </a:solidFill>
              </a:rPr>
              <a:t>9-Distortion :loss of accuracy .</a:t>
            </a:r>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338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map of the world&#10;&#10;Description automatically generated">
            <a:extLst>
              <a:ext uri="{FF2B5EF4-FFF2-40B4-BE49-F238E27FC236}">
                <a16:creationId xmlns:a16="http://schemas.microsoft.com/office/drawing/2014/main" id="{0644B5E6-4B80-94EE-9305-B06B41F0D9FA}"/>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4988" b="15507"/>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3832DF-123A-72E0-936A-13EF749ADDA9}"/>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10-Projection :way to map Earth on a flat surface .</a:t>
            </a:r>
          </a:p>
        </p:txBody>
      </p:sp>
      <p:cxnSp>
        <p:nvCxnSpPr>
          <p:cNvPr id="16" name="Straight Connector 1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8927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55F63-90CA-79F3-F4FD-C1320B426112}"/>
              </a:ext>
            </a:extLst>
          </p:cNvPr>
          <p:cNvSpPr>
            <a:spLocks noGrp="1"/>
          </p:cNvSpPr>
          <p:nvPr>
            <p:ph type="title"/>
          </p:nvPr>
        </p:nvSpPr>
        <p:spPr>
          <a:xfrm>
            <a:off x="838200" y="1606858"/>
            <a:ext cx="10515600" cy="83830"/>
          </a:xfrm>
        </p:spPr>
        <p:txBody>
          <a:bodyPr>
            <a:normAutofit fontScale="90000"/>
          </a:bodyPr>
          <a:lstStyle/>
          <a:p>
            <a:r>
              <a:rPr lang="en-US" dirty="0"/>
              <a:t>*Describing Locations : When someone asks you what happened yesterday , you respond easily by retelling the day’s events . You don’t stop to consider that the idea of yesterday is a human invention , one of the ideas that we use to measure when events take place .</a:t>
            </a:r>
          </a:p>
        </p:txBody>
      </p:sp>
      <p:sp>
        <p:nvSpPr>
          <p:cNvPr id="3" name="Content Placeholder 2">
            <a:extLst>
              <a:ext uri="{FF2B5EF4-FFF2-40B4-BE49-F238E27FC236}">
                <a16:creationId xmlns:a16="http://schemas.microsoft.com/office/drawing/2014/main" id="{F4CE0843-B167-777A-03E7-3A2F8A547135}"/>
              </a:ext>
            </a:extLst>
          </p:cNvPr>
          <p:cNvSpPr>
            <a:spLocks noGrp="1"/>
          </p:cNvSpPr>
          <p:nvPr>
            <p:ph idx="1"/>
          </p:nvPr>
        </p:nvSpPr>
        <p:spPr>
          <a:xfrm>
            <a:off x="838200" y="3429000"/>
            <a:ext cx="10515600" cy="2747962"/>
          </a:xfrm>
        </p:spPr>
        <p:txBody>
          <a:bodyPr>
            <a:normAutofit lnSpcReduction="10000"/>
          </a:bodyPr>
          <a:lstStyle/>
          <a:p>
            <a:r>
              <a:rPr lang="en-US" sz="4000" dirty="0"/>
              <a:t>*Geographers use human inventions to discuss where things are located on Earth . One of those inventions is the concept of direction .Another is the imaginary lines geographers draw on Earth to locate objects precisely .</a:t>
            </a:r>
          </a:p>
        </p:txBody>
      </p:sp>
    </p:spTree>
    <p:extLst>
      <p:ext uri="{BB962C8B-B14F-4D97-AF65-F5344CB8AC3E}">
        <p14:creationId xmlns:p14="http://schemas.microsoft.com/office/powerpoint/2010/main" val="4163888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DE106-BE64-1945-08A1-C6FCC3C2D62B}"/>
              </a:ext>
            </a:extLst>
          </p:cNvPr>
          <p:cNvSpPr>
            <a:spLocks noGrp="1"/>
          </p:cNvSpPr>
          <p:nvPr>
            <p:ph type="title"/>
          </p:nvPr>
        </p:nvSpPr>
        <p:spPr/>
        <p:txBody>
          <a:bodyPr>
            <a:normAutofit fontScale="90000"/>
          </a:bodyPr>
          <a:lstStyle/>
          <a:p>
            <a:r>
              <a:rPr lang="en-US" dirty="0"/>
              <a:t>*Directions : In  order to study Earth , geographers need to measure it and locate points on its surface . One way to do this is with directions .</a:t>
            </a:r>
          </a:p>
        </p:txBody>
      </p:sp>
      <p:sp>
        <p:nvSpPr>
          <p:cNvPr id="3" name="Content Placeholder 2">
            <a:extLst>
              <a:ext uri="{FF2B5EF4-FFF2-40B4-BE49-F238E27FC236}">
                <a16:creationId xmlns:a16="http://schemas.microsoft.com/office/drawing/2014/main" id="{D34FA816-915E-323B-0F9D-18711E8F71A1}"/>
              </a:ext>
            </a:extLst>
          </p:cNvPr>
          <p:cNvSpPr>
            <a:spLocks noGrp="1"/>
          </p:cNvSpPr>
          <p:nvPr>
            <p:ph idx="1"/>
          </p:nvPr>
        </p:nvSpPr>
        <p:spPr>
          <a:xfrm>
            <a:off x="838200" y="1944209"/>
            <a:ext cx="10515600" cy="4232753"/>
          </a:xfrm>
        </p:spPr>
        <p:txBody>
          <a:bodyPr/>
          <a:lstStyle/>
          <a:p>
            <a:r>
              <a:rPr lang="en-US" dirty="0"/>
              <a:t>*</a:t>
            </a:r>
            <a:r>
              <a:rPr lang="en-US" sz="4000" dirty="0"/>
              <a:t>Geographers use both</a:t>
            </a:r>
            <a:r>
              <a:rPr lang="en-US" sz="4000" b="1" dirty="0">
                <a:solidFill>
                  <a:srgbClr val="FF0000"/>
                </a:solidFill>
              </a:rPr>
              <a:t> cardinal </a:t>
            </a:r>
            <a:r>
              <a:rPr lang="en-US" sz="4000" dirty="0"/>
              <a:t>and </a:t>
            </a:r>
            <a:r>
              <a:rPr lang="en-US" sz="4000" b="1" dirty="0">
                <a:solidFill>
                  <a:srgbClr val="7030A0"/>
                </a:solidFill>
              </a:rPr>
              <a:t>intermediate directions </a:t>
            </a:r>
            <a:r>
              <a:rPr lang="en-US" sz="4000" dirty="0"/>
              <a:t>. The </a:t>
            </a:r>
            <a:r>
              <a:rPr lang="en-US" sz="4000" b="1" dirty="0">
                <a:solidFill>
                  <a:srgbClr val="FF0000"/>
                </a:solidFill>
              </a:rPr>
              <a:t>cardinal directions </a:t>
            </a:r>
            <a:r>
              <a:rPr lang="en-US" sz="4000" dirty="0"/>
              <a:t>are north , east , south , and west .</a:t>
            </a:r>
          </a:p>
          <a:p>
            <a:r>
              <a:rPr lang="en-US" sz="4000" dirty="0"/>
              <a:t>*</a:t>
            </a:r>
            <a:r>
              <a:rPr lang="en-US" sz="4000" b="1" dirty="0">
                <a:solidFill>
                  <a:srgbClr val="7030A0"/>
                </a:solidFill>
              </a:rPr>
              <a:t>Intermediate directions </a:t>
            </a:r>
            <a:r>
              <a:rPr lang="en-US" sz="4000" dirty="0"/>
              <a:t>lie between the cardinal direction .For example , northwest is halfway between north and west .</a:t>
            </a:r>
            <a:endParaRPr lang="en-US" dirty="0"/>
          </a:p>
        </p:txBody>
      </p:sp>
    </p:spTree>
    <p:extLst>
      <p:ext uri="{BB962C8B-B14F-4D97-AF65-F5344CB8AC3E}">
        <p14:creationId xmlns:p14="http://schemas.microsoft.com/office/powerpoint/2010/main" val="576246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A5607-F4B2-1FA7-FE80-F2C2AD44E691}"/>
              </a:ext>
            </a:extLst>
          </p:cNvPr>
          <p:cNvSpPr>
            <a:spLocks noGrp="1"/>
          </p:cNvSpPr>
          <p:nvPr>
            <p:ph type="title"/>
          </p:nvPr>
        </p:nvSpPr>
        <p:spPr>
          <a:xfrm>
            <a:off x="838200" y="816746"/>
            <a:ext cx="10515600" cy="873942"/>
          </a:xfrm>
        </p:spPr>
        <p:txBody>
          <a:bodyPr>
            <a:normAutofit fontScale="90000"/>
          </a:bodyPr>
          <a:lstStyle/>
          <a:p>
            <a:r>
              <a:rPr lang="en-US" dirty="0"/>
              <a:t>*</a:t>
            </a:r>
            <a:r>
              <a:rPr lang="en-US" b="1" dirty="0">
                <a:solidFill>
                  <a:schemeClr val="accent6">
                    <a:lumMod val="50000"/>
                  </a:schemeClr>
                </a:solidFill>
                <a:highlight>
                  <a:srgbClr val="FF0000"/>
                </a:highlight>
              </a:rPr>
              <a:t>Latitude line </a:t>
            </a:r>
            <a:r>
              <a:rPr lang="en-US" dirty="0"/>
              <a:t>: Earth is an almost perfect sphere , or round-shaped body . Geographers have drawn imaginary lines around Earth to help locate places on its surface . </a:t>
            </a:r>
          </a:p>
        </p:txBody>
      </p:sp>
      <p:sp>
        <p:nvSpPr>
          <p:cNvPr id="3" name="Content Placeholder 2">
            <a:extLst>
              <a:ext uri="{FF2B5EF4-FFF2-40B4-BE49-F238E27FC236}">
                <a16:creationId xmlns:a16="http://schemas.microsoft.com/office/drawing/2014/main" id="{FE35FD09-5AB2-2570-D9A2-62F3DB378578}"/>
              </a:ext>
            </a:extLst>
          </p:cNvPr>
          <p:cNvSpPr>
            <a:spLocks noGrp="1"/>
          </p:cNvSpPr>
          <p:nvPr>
            <p:ph idx="1"/>
          </p:nvPr>
        </p:nvSpPr>
        <p:spPr>
          <a:xfrm>
            <a:off x="838200" y="2379215"/>
            <a:ext cx="10515600" cy="3797747"/>
          </a:xfrm>
        </p:spPr>
        <p:txBody>
          <a:bodyPr>
            <a:normAutofit/>
          </a:bodyPr>
          <a:lstStyle/>
          <a:p>
            <a:r>
              <a:rPr lang="en-US" sz="4000" dirty="0"/>
              <a:t>One of these is the Equator , a line drawn around Earth halfway between the North and South Poles . The Earth marks zero degrees (0) of latitude . </a:t>
            </a:r>
          </a:p>
          <a:p>
            <a:r>
              <a:rPr lang="en-US" sz="4000" dirty="0"/>
              <a:t>Latitude is the position north or south the Equator .It is measured in degrees . </a:t>
            </a:r>
          </a:p>
        </p:txBody>
      </p:sp>
    </p:spTree>
    <p:extLst>
      <p:ext uri="{BB962C8B-B14F-4D97-AF65-F5344CB8AC3E}">
        <p14:creationId xmlns:p14="http://schemas.microsoft.com/office/powerpoint/2010/main" val="430926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A90AB-0E4C-604F-49AB-824414B5B3C1}"/>
              </a:ext>
            </a:extLst>
          </p:cNvPr>
          <p:cNvSpPr>
            <a:spLocks noGrp="1"/>
          </p:cNvSpPr>
          <p:nvPr>
            <p:ph type="title"/>
          </p:nvPr>
        </p:nvSpPr>
        <p:spPr/>
        <p:txBody>
          <a:bodyPr>
            <a:normAutofit fontScale="90000"/>
          </a:bodyPr>
          <a:lstStyle/>
          <a:p>
            <a:r>
              <a:rPr lang="en-US" dirty="0"/>
              <a:t>*Degrees are units that measure angles . Lines of latitude are divided into 180 degrees , 90 north of the Equator and 90 south of it . </a:t>
            </a:r>
          </a:p>
        </p:txBody>
      </p:sp>
      <p:sp>
        <p:nvSpPr>
          <p:cNvPr id="3" name="Content Placeholder 2">
            <a:extLst>
              <a:ext uri="{FF2B5EF4-FFF2-40B4-BE49-F238E27FC236}">
                <a16:creationId xmlns:a16="http://schemas.microsoft.com/office/drawing/2014/main" id="{F29C0B94-43EC-F50A-1A3F-28E7449967C7}"/>
              </a:ext>
            </a:extLst>
          </p:cNvPr>
          <p:cNvSpPr>
            <a:spLocks noGrp="1"/>
          </p:cNvSpPr>
          <p:nvPr>
            <p:ph idx="1"/>
          </p:nvPr>
        </p:nvSpPr>
        <p:spPr/>
        <p:txBody>
          <a:bodyPr>
            <a:normAutofit/>
          </a:bodyPr>
          <a:lstStyle/>
          <a:p>
            <a:r>
              <a:rPr lang="en-US" sz="4000" dirty="0"/>
              <a:t>Each degree can be further divided into (60) minutes ,and each minute can be divided into (60)seconds . </a:t>
            </a:r>
          </a:p>
          <a:p>
            <a:r>
              <a:rPr lang="en-US" sz="4000" dirty="0"/>
              <a:t>*Lines of latitude form east-west circles around the globe . Lines of latitude are also called parallels , because they are parallel to one another . That means they never cross . </a:t>
            </a:r>
          </a:p>
        </p:txBody>
      </p:sp>
    </p:spTree>
    <p:extLst>
      <p:ext uri="{BB962C8B-B14F-4D97-AF65-F5344CB8AC3E}">
        <p14:creationId xmlns:p14="http://schemas.microsoft.com/office/powerpoint/2010/main" val="3834017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67069F-3F13-77A8-AE81-DAB6BB9FA20D}"/>
              </a:ext>
            </a:extLst>
          </p:cNvPr>
          <p:cNvSpPr>
            <a:spLocks noGrp="1"/>
          </p:cNvSpPr>
          <p:nvPr>
            <p:ph type="title"/>
          </p:nvPr>
        </p:nvSpPr>
        <p:spPr>
          <a:xfrm>
            <a:off x="640080" y="325369"/>
            <a:ext cx="4368602" cy="1956841"/>
          </a:xfrm>
        </p:spPr>
        <p:txBody>
          <a:bodyPr anchor="b">
            <a:normAutofit/>
          </a:bodyPr>
          <a:lstStyle/>
          <a:p>
            <a:r>
              <a:rPr lang="en-US" sz="2600"/>
              <a:t>*The Equator divides Earth in half . Each half of Earth is called a hemisphere . The half of Earth is called a hemisphere . </a:t>
            </a:r>
          </a:p>
        </p:txBody>
      </p:sp>
      <p:sp>
        <p:nvSpPr>
          <p:cNvPr id="2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903FE70-E4F1-A1D5-C18C-5FDD5BCD9F1A}"/>
              </a:ext>
            </a:extLst>
          </p:cNvPr>
          <p:cNvSpPr>
            <a:spLocks noGrp="1"/>
          </p:cNvSpPr>
          <p:nvPr>
            <p:ph idx="1"/>
          </p:nvPr>
        </p:nvSpPr>
        <p:spPr>
          <a:xfrm>
            <a:off x="640080" y="2872899"/>
            <a:ext cx="4243589" cy="3320668"/>
          </a:xfrm>
        </p:spPr>
        <p:txBody>
          <a:bodyPr>
            <a:normAutofit/>
          </a:bodyPr>
          <a:lstStyle/>
          <a:p>
            <a:r>
              <a:rPr lang="en-US" sz="2200"/>
              <a:t>The half of Earth north of the Equator is known as the Northern Hemisphere . </a:t>
            </a:r>
          </a:p>
          <a:p>
            <a:r>
              <a:rPr lang="en-US" sz="2200"/>
              <a:t>The half of Earth south of the Equator is the Southern Hemisphere . </a:t>
            </a:r>
          </a:p>
        </p:txBody>
      </p:sp>
      <p:pic>
        <p:nvPicPr>
          <p:cNvPr id="5" name="Picture 4" descr="A map of the world&#10;&#10;Description automatically generated">
            <a:extLst>
              <a:ext uri="{FF2B5EF4-FFF2-40B4-BE49-F238E27FC236}">
                <a16:creationId xmlns:a16="http://schemas.microsoft.com/office/drawing/2014/main" id="{24AF4418-7EC9-E90F-FEA0-74CF1972B07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1514" r="17026"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791FD587-B52E-B075-2AB2-0119587C853D}"/>
              </a:ext>
            </a:extLst>
          </p:cNvPr>
          <p:cNvSpPr txBox="1"/>
          <p:nvPr/>
        </p:nvSpPr>
        <p:spPr>
          <a:xfrm>
            <a:off x="10005184" y="6657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mysmudgingblog.blogspot.com/p/native-american-country.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937492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B912F-291C-704A-8219-8DB3833F488B}"/>
              </a:ext>
            </a:extLst>
          </p:cNvPr>
          <p:cNvSpPr>
            <a:spLocks noGrp="1"/>
          </p:cNvSpPr>
          <p:nvPr>
            <p:ph type="title"/>
          </p:nvPr>
        </p:nvSpPr>
        <p:spPr/>
        <p:txBody>
          <a:bodyPr>
            <a:normAutofit fontScale="90000"/>
          </a:bodyPr>
          <a:lstStyle/>
          <a:p>
            <a:r>
              <a:rPr lang="en-US" dirty="0"/>
              <a:t>*</a:t>
            </a:r>
            <a:r>
              <a:rPr lang="en-US" b="1" dirty="0">
                <a:solidFill>
                  <a:srgbClr val="00B050"/>
                </a:solidFill>
                <a:highlight>
                  <a:srgbClr val="FFFF00"/>
                </a:highlight>
              </a:rPr>
              <a:t>Longitude </a:t>
            </a:r>
            <a:r>
              <a:rPr lang="en-US" dirty="0"/>
              <a:t>: Geographers have also drawn imaginary north-south lines that run between the North Pole and the South Pole on Earth’s surface .</a:t>
            </a:r>
          </a:p>
        </p:txBody>
      </p:sp>
      <p:sp>
        <p:nvSpPr>
          <p:cNvPr id="3" name="Content Placeholder 2">
            <a:extLst>
              <a:ext uri="{FF2B5EF4-FFF2-40B4-BE49-F238E27FC236}">
                <a16:creationId xmlns:a16="http://schemas.microsoft.com/office/drawing/2014/main" id="{60D4C2BE-25F7-74D6-25DC-FD56C8D939C9}"/>
              </a:ext>
            </a:extLst>
          </p:cNvPr>
          <p:cNvSpPr>
            <a:spLocks noGrp="1"/>
          </p:cNvSpPr>
          <p:nvPr>
            <p:ph idx="1"/>
          </p:nvPr>
        </p:nvSpPr>
        <p:spPr/>
        <p:txBody>
          <a:bodyPr>
            <a:normAutofit/>
          </a:bodyPr>
          <a:lstStyle/>
          <a:p>
            <a:r>
              <a:rPr lang="en-US" sz="4000" dirty="0"/>
              <a:t>One of these lines is the Prime Meridian , which passes through Greenwich , England . </a:t>
            </a:r>
          </a:p>
          <a:p>
            <a:r>
              <a:rPr lang="en-US" sz="4000" dirty="0">
                <a:solidFill>
                  <a:srgbClr val="00B050"/>
                </a:solidFill>
                <a:highlight>
                  <a:srgbClr val="FFFF00"/>
                </a:highlight>
              </a:rPr>
              <a:t>The prime Meridian </a:t>
            </a:r>
            <a:r>
              <a:rPr lang="en-US" sz="4000" dirty="0"/>
              <a:t>and the other north-south lines measure longitude , or the position in degrees east or west of the Prime Meridian . Lines of longitude are also called meridians .</a:t>
            </a:r>
          </a:p>
        </p:txBody>
      </p:sp>
    </p:spTree>
    <p:extLst>
      <p:ext uri="{BB962C8B-B14F-4D97-AF65-F5344CB8AC3E}">
        <p14:creationId xmlns:p14="http://schemas.microsoft.com/office/powerpoint/2010/main" val="231154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58490-0B86-1479-1AA5-D9A3399529D9}"/>
              </a:ext>
            </a:extLst>
          </p:cNvPr>
          <p:cNvSpPr>
            <a:spLocks noGrp="1"/>
          </p:cNvSpPr>
          <p:nvPr>
            <p:ph type="title"/>
          </p:nvPr>
        </p:nvSpPr>
        <p:spPr>
          <a:xfrm>
            <a:off x="838200" y="3107184"/>
            <a:ext cx="10515600" cy="772358"/>
          </a:xfrm>
        </p:spPr>
        <p:txBody>
          <a:bodyPr>
            <a:normAutofit fontScale="90000"/>
          </a:bodyPr>
          <a:lstStyle/>
          <a:p>
            <a:pPr fontAlgn="base"/>
            <a:br>
              <a:rPr lang="en-US" b="1" dirty="0">
                <a:effectLst/>
              </a:rPr>
            </a:br>
            <a:br>
              <a:rPr lang="en-US" b="1" dirty="0">
                <a:effectLst/>
              </a:rPr>
            </a:br>
            <a:r>
              <a:rPr lang="en-US" b="1" i="0" u="sng" dirty="0">
                <a:solidFill>
                  <a:srgbClr val="333333"/>
                </a:solidFill>
                <a:effectLst/>
                <a:latin typeface="inherit"/>
                <a:hlinkClick r:id="rId2"/>
              </a:rPr>
              <a:t>Geography</a:t>
            </a:r>
            <a:r>
              <a:rPr lang="en-US" b="1" i="0" dirty="0">
                <a:solidFill>
                  <a:srgbClr val="333333"/>
                </a:solidFill>
                <a:effectLst/>
                <a:latin typeface="AvenirLTW01"/>
              </a:rPr>
              <a:t> is the study of the human and nonhuman features of Earth, our home planet. Geographers try to answer two basic questions: Where are things located? Why are they there? To answer these questions, geographers study oceans, plant life, landforms, countries, and cities. Geographers also study how Earth and its people affect each other.</a:t>
            </a:r>
            <a:br>
              <a:rPr lang="en-US" b="1" i="0" dirty="0">
                <a:solidFill>
                  <a:srgbClr val="333333"/>
                </a:solidFill>
                <a:effectLst/>
                <a:latin typeface="AvenirLTW01"/>
              </a:rPr>
            </a:br>
            <a:endParaRPr lang="en-US" dirty="0"/>
          </a:p>
        </p:txBody>
      </p:sp>
    </p:spTree>
    <p:extLst>
      <p:ext uri="{BB962C8B-B14F-4D97-AF65-F5344CB8AC3E}">
        <p14:creationId xmlns:p14="http://schemas.microsoft.com/office/powerpoint/2010/main" val="1274107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A277EC-C23D-5E14-239A-3E58A17421D2}"/>
              </a:ext>
            </a:extLst>
          </p:cNvPr>
          <p:cNvSpPr>
            <a:spLocks noGrp="1"/>
          </p:cNvSpPr>
          <p:nvPr>
            <p:ph type="title"/>
          </p:nvPr>
        </p:nvSpPr>
        <p:spPr>
          <a:xfrm>
            <a:off x="640080" y="325369"/>
            <a:ext cx="4368602" cy="1956841"/>
          </a:xfrm>
        </p:spPr>
        <p:txBody>
          <a:bodyPr anchor="b">
            <a:normAutofit/>
          </a:bodyPr>
          <a:lstStyle/>
          <a:p>
            <a:r>
              <a:rPr lang="en-US" sz="3400"/>
              <a:t>*The half of Earth east of the Prime Meridian is known as the </a:t>
            </a:r>
            <a:r>
              <a:rPr lang="en-US" sz="3400" b="1">
                <a:highlight>
                  <a:srgbClr val="FFFF00"/>
                </a:highlight>
              </a:rPr>
              <a:t>Eastern Hemisphere </a:t>
            </a:r>
            <a:r>
              <a:rPr lang="en-US" sz="3400"/>
              <a:t>. </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6AF9F7E-3C3E-A074-D545-D133EA10C523}"/>
              </a:ext>
            </a:extLst>
          </p:cNvPr>
          <p:cNvSpPr>
            <a:spLocks noGrp="1"/>
          </p:cNvSpPr>
          <p:nvPr>
            <p:ph idx="1"/>
          </p:nvPr>
        </p:nvSpPr>
        <p:spPr>
          <a:xfrm>
            <a:off x="640080" y="2872899"/>
            <a:ext cx="4243589" cy="3320668"/>
          </a:xfrm>
        </p:spPr>
        <p:txBody>
          <a:bodyPr>
            <a:normAutofit/>
          </a:bodyPr>
          <a:lstStyle/>
          <a:p>
            <a:r>
              <a:rPr lang="en-US" sz="2200"/>
              <a:t>*The half of Earth west of the Prime Meridian is the </a:t>
            </a:r>
            <a:r>
              <a:rPr lang="en-US" sz="2200">
                <a:highlight>
                  <a:srgbClr val="FFFF00"/>
                </a:highlight>
              </a:rPr>
              <a:t>western Hemisphere </a:t>
            </a:r>
            <a:r>
              <a:rPr lang="en-US" sz="2200"/>
              <a:t>. There are 360 degrees of longitude , which are divided into (0)to (180)east and(0)to (180)west . </a:t>
            </a:r>
          </a:p>
        </p:txBody>
      </p:sp>
      <p:pic>
        <p:nvPicPr>
          <p:cNvPr id="5" name="Picture 4" descr="A green and white globe&#10;&#10;Description automatically generated">
            <a:extLst>
              <a:ext uri="{FF2B5EF4-FFF2-40B4-BE49-F238E27FC236}">
                <a16:creationId xmlns:a16="http://schemas.microsoft.com/office/drawing/2014/main" id="{A0638673-5398-9582-5B3E-127E2D0AF3F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4386" r="15462"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A443D090-05B9-8CE2-E61C-EC199350FD1F}"/>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map-projections.net/single-view/azimuthal-equidistant-hemi:green-stf">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255105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0C662-F073-AD5F-FC7F-01CF07B17799}"/>
              </a:ext>
            </a:extLst>
          </p:cNvPr>
          <p:cNvSpPr>
            <a:spLocks noGrp="1"/>
          </p:cNvSpPr>
          <p:nvPr>
            <p:ph type="title"/>
          </p:nvPr>
        </p:nvSpPr>
        <p:spPr/>
        <p:txBody>
          <a:bodyPr/>
          <a:lstStyle/>
          <a:p>
            <a:r>
              <a:rPr lang="en-US" dirty="0"/>
              <a:t>*</a:t>
            </a:r>
            <a:r>
              <a:rPr lang="en-US" b="1" dirty="0">
                <a:solidFill>
                  <a:srgbClr val="002060"/>
                </a:solidFill>
                <a:highlight>
                  <a:srgbClr val="FFFF00"/>
                </a:highlight>
              </a:rPr>
              <a:t>Global Grid </a:t>
            </a:r>
            <a:r>
              <a:rPr lang="en-US" dirty="0"/>
              <a:t>: Latitude and longitude form a global grid . </a:t>
            </a:r>
          </a:p>
        </p:txBody>
      </p:sp>
      <p:sp>
        <p:nvSpPr>
          <p:cNvPr id="3" name="Content Placeholder 2">
            <a:extLst>
              <a:ext uri="{FF2B5EF4-FFF2-40B4-BE49-F238E27FC236}">
                <a16:creationId xmlns:a16="http://schemas.microsoft.com/office/drawing/2014/main" id="{107E5E7E-02A2-18FE-04DE-58CD33C8BBC4}"/>
              </a:ext>
            </a:extLst>
          </p:cNvPr>
          <p:cNvSpPr>
            <a:spLocks noGrp="1"/>
          </p:cNvSpPr>
          <p:nvPr>
            <p:ph idx="1"/>
          </p:nvPr>
        </p:nvSpPr>
        <p:spPr/>
        <p:txBody>
          <a:bodyPr>
            <a:normAutofit/>
          </a:bodyPr>
          <a:lstStyle/>
          <a:p>
            <a:r>
              <a:rPr lang="en-US" sz="4000" dirty="0"/>
              <a:t>You can describe the location of any point on Earth’s surface using degrees of longitude and latitude . For example , Greenwich ,England , is located at 0 longitude and about 51degrees  north latitude . </a:t>
            </a:r>
          </a:p>
        </p:txBody>
      </p:sp>
    </p:spTree>
    <p:extLst>
      <p:ext uri="{BB962C8B-B14F-4D97-AF65-F5344CB8AC3E}">
        <p14:creationId xmlns:p14="http://schemas.microsoft.com/office/powerpoint/2010/main" val="933681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FB348-BDAD-4E2E-4786-64AACD40AE2D}"/>
              </a:ext>
            </a:extLst>
          </p:cNvPr>
          <p:cNvSpPr>
            <a:spLocks noGrp="1"/>
          </p:cNvSpPr>
          <p:nvPr>
            <p:ph type="title"/>
          </p:nvPr>
        </p:nvSpPr>
        <p:spPr/>
        <p:txBody>
          <a:bodyPr/>
          <a:lstStyle/>
          <a:p>
            <a:r>
              <a:rPr lang="en-US" dirty="0"/>
              <a:t>*</a:t>
            </a:r>
            <a:r>
              <a:rPr lang="en-US" b="1" dirty="0">
                <a:solidFill>
                  <a:srgbClr val="FF0000"/>
                </a:solidFill>
                <a:highlight>
                  <a:srgbClr val="FFFF00"/>
                </a:highlight>
              </a:rPr>
              <a:t>Summarize </a:t>
            </a:r>
            <a:r>
              <a:rPr lang="en-US" dirty="0"/>
              <a:t>:</a:t>
            </a:r>
          </a:p>
        </p:txBody>
      </p:sp>
      <p:sp>
        <p:nvSpPr>
          <p:cNvPr id="3" name="Content Placeholder 2">
            <a:extLst>
              <a:ext uri="{FF2B5EF4-FFF2-40B4-BE49-F238E27FC236}">
                <a16:creationId xmlns:a16="http://schemas.microsoft.com/office/drawing/2014/main" id="{34DA3BE6-75DF-14D4-52F4-0605464ECAB3}"/>
              </a:ext>
            </a:extLst>
          </p:cNvPr>
          <p:cNvSpPr>
            <a:spLocks noGrp="1"/>
          </p:cNvSpPr>
          <p:nvPr>
            <p:ph idx="1"/>
          </p:nvPr>
        </p:nvSpPr>
        <p:spPr/>
        <p:txBody>
          <a:bodyPr>
            <a:normAutofit/>
          </a:bodyPr>
          <a:lstStyle/>
          <a:p>
            <a:r>
              <a:rPr lang="en-US" sz="4000" dirty="0"/>
              <a:t>Why are latitude and longitude useful to geographers ?</a:t>
            </a:r>
          </a:p>
        </p:txBody>
      </p:sp>
    </p:spTree>
    <p:extLst>
      <p:ext uri="{BB962C8B-B14F-4D97-AF65-F5344CB8AC3E}">
        <p14:creationId xmlns:p14="http://schemas.microsoft.com/office/powerpoint/2010/main" val="371791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6307BC-FF48-59ED-57FF-7D5A548208E6}"/>
              </a:ext>
            </a:extLst>
          </p:cNvPr>
          <p:cNvSpPr>
            <a:spLocks noGrp="1"/>
          </p:cNvSpPr>
          <p:nvPr>
            <p:ph idx="1"/>
          </p:nvPr>
        </p:nvSpPr>
        <p:spPr>
          <a:xfrm>
            <a:off x="3737498" y="2237173"/>
            <a:ext cx="7616301" cy="3939790"/>
          </a:xfrm>
        </p:spPr>
        <p:txBody>
          <a:bodyPr>
            <a:normAutofit/>
          </a:bodyPr>
          <a:lstStyle/>
          <a:p>
            <a:r>
              <a:rPr lang="en-US" sz="7200" dirty="0"/>
              <a:t>The End </a:t>
            </a:r>
          </a:p>
        </p:txBody>
      </p:sp>
    </p:spTree>
    <p:extLst>
      <p:ext uri="{BB962C8B-B14F-4D97-AF65-F5344CB8AC3E}">
        <p14:creationId xmlns:p14="http://schemas.microsoft.com/office/powerpoint/2010/main" val="2727088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FAB35-F32C-6A2E-9BC7-1AEB0168087A}"/>
              </a:ext>
            </a:extLst>
          </p:cNvPr>
          <p:cNvSpPr>
            <a:spLocks noGrp="1"/>
          </p:cNvSpPr>
          <p:nvPr>
            <p:ph type="title"/>
          </p:nvPr>
        </p:nvSpPr>
        <p:spPr/>
        <p:txBody>
          <a:bodyPr>
            <a:normAutofit fontScale="90000"/>
          </a:bodyPr>
          <a:lstStyle/>
          <a:p>
            <a:r>
              <a:rPr lang="en-US" dirty="0"/>
              <a:t>*What does it suggest about the ways geographic features can shape life on earth ?or how does physical features affect a human’s life ? </a:t>
            </a:r>
          </a:p>
        </p:txBody>
      </p:sp>
      <p:pic>
        <p:nvPicPr>
          <p:cNvPr id="5" name="Content Placeholder 4" descr="Huangshan range with clouds&#10;&#10;Description automatically generated with medium confidence">
            <a:extLst>
              <a:ext uri="{FF2B5EF4-FFF2-40B4-BE49-F238E27FC236}">
                <a16:creationId xmlns:a16="http://schemas.microsoft.com/office/drawing/2014/main" id="{81A41776-C74D-7594-FE4F-B438B604078E}"/>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427730" y="2141537"/>
            <a:ext cx="6527007" cy="4351338"/>
          </a:xfrm>
        </p:spPr>
      </p:pic>
    </p:spTree>
    <p:extLst>
      <p:ext uri="{BB962C8B-B14F-4D97-AF65-F5344CB8AC3E}">
        <p14:creationId xmlns:p14="http://schemas.microsoft.com/office/powerpoint/2010/main" val="3936052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and holding ball">
            <a:extLst>
              <a:ext uri="{FF2B5EF4-FFF2-40B4-BE49-F238E27FC236}">
                <a16:creationId xmlns:a16="http://schemas.microsoft.com/office/drawing/2014/main" id="{9499E080-5499-02D6-7666-EA8F975CAE33}"/>
              </a:ext>
            </a:extLst>
          </p:cNvPr>
          <p:cNvPicPr>
            <a:picLocks noChangeAspect="1"/>
          </p:cNvPicPr>
          <p:nvPr/>
        </p:nvPicPr>
        <p:blipFill>
          <a:blip r:embed="rId2"/>
          <a:srcRect l="15944"/>
          <a:stretch/>
        </p:blipFill>
        <p:spPr>
          <a:xfrm>
            <a:off x="20" y="10"/>
            <a:ext cx="8668492" cy="6857990"/>
          </a:xfrm>
          <a:prstGeom prst="rect">
            <a:avLst/>
          </a:prstGeom>
        </p:spPr>
      </p:pic>
      <p:sp>
        <p:nvSpPr>
          <p:cNvPr id="11" name="Rectangle 10">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A3A3A69-8522-727C-9501-D23D4A2FBC95}"/>
              </a:ext>
            </a:extLst>
          </p:cNvPr>
          <p:cNvSpPr>
            <a:spLocks noGrp="1"/>
          </p:cNvSpPr>
          <p:nvPr>
            <p:ph type="title"/>
          </p:nvPr>
        </p:nvSpPr>
        <p:spPr>
          <a:xfrm>
            <a:off x="7848600" y="1122363"/>
            <a:ext cx="4023360" cy="3204134"/>
          </a:xfrm>
        </p:spPr>
        <p:txBody>
          <a:bodyPr vert="horz" lIns="91440" tIns="45720" rIns="91440" bIns="45720" rtlCol="0" anchor="b">
            <a:normAutofit/>
          </a:bodyPr>
          <a:lstStyle/>
          <a:p>
            <a:r>
              <a:rPr lang="en-US" sz="2600"/>
              <a:t>Geography doesn’t just determine whether humans can live in a certain area or not , it also determines people’s lifestyles , as they adapt to the available food and climate patterns .</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816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92C9A14-FE30-DFFA-339F-C41CA70F3FEF}"/>
              </a:ext>
            </a:extLst>
          </p:cNvPr>
          <p:cNvSpPr>
            <a:spLocks noGrp="1"/>
          </p:cNvSpPr>
          <p:nvPr>
            <p:ph type="title"/>
          </p:nvPr>
        </p:nvSpPr>
        <p:spPr>
          <a:xfrm>
            <a:off x="660042" y="891652"/>
            <a:ext cx="4412021" cy="3030724"/>
          </a:xfrm>
        </p:spPr>
        <p:txBody>
          <a:bodyPr vert="horz" lIns="91440" tIns="45720" rIns="91440" bIns="45720" rtlCol="0" anchor="b">
            <a:normAutofit/>
          </a:bodyPr>
          <a:lstStyle/>
          <a:p>
            <a:pPr algn="r"/>
            <a:r>
              <a:rPr lang="en-US" sz="4000" kern="1200">
                <a:solidFill>
                  <a:srgbClr val="FFFFFF"/>
                </a:solidFill>
                <a:latin typeface="+mj-lt"/>
                <a:ea typeface="+mj-ea"/>
                <a:cs typeface="+mj-cs"/>
              </a:rPr>
              <a:t>1-Geography : study of the human and nonhuman features of Earth .</a:t>
            </a:r>
          </a:p>
        </p:txBody>
      </p:sp>
      <p:sp>
        <p:nvSpPr>
          <p:cNvPr id="3" name="Content Placeholder 2">
            <a:extLst>
              <a:ext uri="{FF2B5EF4-FFF2-40B4-BE49-F238E27FC236}">
                <a16:creationId xmlns:a16="http://schemas.microsoft.com/office/drawing/2014/main" id="{127DAE27-76EC-AD17-C066-30FFC0C339F9}"/>
              </a:ext>
            </a:extLst>
          </p:cNvPr>
          <p:cNvSpPr>
            <a:spLocks noGrp="1"/>
          </p:cNvSpPr>
          <p:nvPr>
            <p:ph idx="1"/>
          </p:nvPr>
        </p:nvSpPr>
        <p:spPr>
          <a:xfrm>
            <a:off x="945791" y="4745317"/>
            <a:ext cx="4126272" cy="1375145"/>
          </a:xfrm>
        </p:spPr>
        <p:txBody>
          <a:bodyPr vert="horz" lIns="91440" tIns="45720" rIns="91440" bIns="45720" rtlCol="0">
            <a:normAutofit/>
          </a:bodyPr>
          <a:lstStyle/>
          <a:p>
            <a:pPr marL="0" indent="0" algn="r">
              <a:buNone/>
            </a:pPr>
            <a:r>
              <a:rPr lang="en-US" sz="2400" kern="1200">
                <a:solidFill>
                  <a:srgbClr val="FFFFFF"/>
                </a:solidFill>
                <a:latin typeface="+mn-lt"/>
                <a:ea typeface="+mn-ea"/>
                <a:cs typeface="+mn-cs"/>
              </a:rPr>
              <a:t>2- Cardinal direction : North , East , South ,and west .</a:t>
            </a:r>
          </a:p>
        </p:txBody>
      </p:sp>
      <p:pic>
        <p:nvPicPr>
          <p:cNvPr id="8" name="Picture 7" descr="A black and white compass&#10;&#10;Description automatically generated">
            <a:extLst>
              <a:ext uri="{FF2B5EF4-FFF2-40B4-BE49-F238E27FC236}">
                <a16:creationId xmlns:a16="http://schemas.microsoft.com/office/drawing/2014/main" id="{8FD38AC1-4F67-C9A0-5682-F88B6BEA680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96000" y="602615"/>
            <a:ext cx="5608320" cy="5608320"/>
          </a:xfrm>
          <a:prstGeom prst="rect">
            <a:avLst/>
          </a:prstGeom>
        </p:spPr>
      </p:pic>
    </p:spTree>
    <p:extLst>
      <p:ext uri="{BB962C8B-B14F-4D97-AF65-F5344CB8AC3E}">
        <p14:creationId xmlns:p14="http://schemas.microsoft.com/office/powerpoint/2010/main" val="2520389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C032C-69E4-79DF-E3FA-25D92BE8FE38}"/>
              </a:ext>
            </a:extLst>
          </p:cNvPr>
          <p:cNvSpPr>
            <a:spLocks noGrp="1"/>
          </p:cNvSpPr>
          <p:nvPr>
            <p:ph type="title"/>
          </p:nvPr>
        </p:nvSpPr>
        <p:spPr/>
        <p:txBody>
          <a:bodyPr>
            <a:normAutofit fontScale="90000"/>
          </a:bodyPr>
          <a:lstStyle/>
          <a:p>
            <a:r>
              <a:rPr lang="en-US" dirty="0"/>
              <a:t>3-Intermediate direction : a compass direction that lies between the cardinal directions , such as northeast .</a:t>
            </a:r>
          </a:p>
        </p:txBody>
      </p:sp>
      <p:pic>
        <p:nvPicPr>
          <p:cNvPr id="5" name="Content Placeholder 4" descr="A blue and white star&#10;&#10;Description automatically generated">
            <a:extLst>
              <a:ext uri="{FF2B5EF4-FFF2-40B4-BE49-F238E27FC236}">
                <a16:creationId xmlns:a16="http://schemas.microsoft.com/office/drawing/2014/main" id="{DA599A6A-44DE-FCAA-9A31-D25549EA01D9}"/>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920331" y="1825625"/>
            <a:ext cx="6509544" cy="4351338"/>
          </a:xfrm>
        </p:spPr>
      </p:pic>
      <p:sp>
        <p:nvSpPr>
          <p:cNvPr id="6" name="TextBox 5">
            <a:extLst>
              <a:ext uri="{FF2B5EF4-FFF2-40B4-BE49-F238E27FC236}">
                <a16:creationId xmlns:a16="http://schemas.microsoft.com/office/drawing/2014/main" id="{D8116C2A-9FB1-B1A4-A3A7-A683628BFD9E}"/>
              </a:ext>
            </a:extLst>
          </p:cNvPr>
          <p:cNvSpPr txBox="1"/>
          <p:nvPr/>
        </p:nvSpPr>
        <p:spPr>
          <a:xfrm>
            <a:off x="3920331" y="6176963"/>
            <a:ext cx="6509544" cy="230832"/>
          </a:xfrm>
          <a:prstGeom prst="rect">
            <a:avLst/>
          </a:prstGeom>
          <a:noFill/>
        </p:spPr>
        <p:txBody>
          <a:bodyPr wrap="square" rtlCol="0">
            <a:spAutoFit/>
          </a:bodyPr>
          <a:lstStyle/>
          <a:p>
            <a:r>
              <a:rPr lang="en-US" sz="900">
                <a:hlinkClick r:id="rId3" tooltip="https://commons.wikimedia.org/wiki/File:Compass_rose_simple.svg"/>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120455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1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696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FB3E6A-A23F-2EF2-AE45-BF0B308E2A46}"/>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2700" kern="1200" dirty="0">
                <a:solidFill>
                  <a:srgbClr val="FFFFFF"/>
                </a:solidFill>
                <a:latin typeface="+mj-lt"/>
                <a:ea typeface="+mj-ea"/>
                <a:cs typeface="+mj-cs"/>
              </a:rPr>
              <a:t>4-Latitude line : the position north or south the Equator measured in degrees . (horizontal line ).</a:t>
            </a:r>
          </a:p>
        </p:txBody>
      </p:sp>
      <p:pic>
        <p:nvPicPr>
          <p:cNvPr id="5" name="Content Placeholder 4" descr="A diagram of the earth and the latitude&#10;&#10;Description automatically generated">
            <a:extLst>
              <a:ext uri="{FF2B5EF4-FFF2-40B4-BE49-F238E27FC236}">
                <a16:creationId xmlns:a16="http://schemas.microsoft.com/office/drawing/2014/main" id="{2DAE2ED4-212A-74A0-1504-0CD7CE31308C}"/>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207933" y="1032354"/>
            <a:ext cx="7347537" cy="4794267"/>
          </a:xfrm>
          <a:prstGeom prst="rect">
            <a:avLst/>
          </a:prstGeom>
        </p:spPr>
      </p:pic>
      <p:sp>
        <p:nvSpPr>
          <p:cNvPr id="6" name="TextBox 5">
            <a:extLst>
              <a:ext uri="{FF2B5EF4-FFF2-40B4-BE49-F238E27FC236}">
                <a16:creationId xmlns:a16="http://schemas.microsoft.com/office/drawing/2014/main" id="{532F453C-D530-8808-B431-ECAE8F6DB990}"/>
              </a:ext>
            </a:extLst>
          </p:cNvPr>
          <p:cNvSpPr txBox="1"/>
          <p:nvPr/>
        </p:nvSpPr>
        <p:spPr>
          <a:xfrm>
            <a:off x="9229192" y="5626566"/>
            <a:ext cx="232627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introductiontogist.weebly.com/geographic-coordinates.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d/3.0/">
                  <a:extLst>
                    <a:ext uri="{A12FA001-AC4F-418D-AE19-62706E023703}">
                      <ahyp:hlinkClr xmlns:ahyp="http://schemas.microsoft.com/office/drawing/2018/hyperlinkcolor" val="tx"/>
                    </a:ext>
                  </a:extLst>
                </a:hlinkClick>
              </a:rPr>
              <a:t>CC BY-ND</a:t>
            </a:r>
            <a:endParaRPr lang="en-US" sz="700">
              <a:solidFill>
                <a:srgbClr val="FFFFFF"/>
              </a:solidFill>
            </a:endParaRPr>
          </a:p>
        </p:txBody>
      </p:sp>
    </p:spTree>
    <p:extLst>
      <p:ext uri="{BB962C8B-B14F-4D97-AF65-F5344CB8AC3E}">
        <p14:creationId xmlns:p14="http://schemas.microsoft.com/office/powerpoint/2010/main" val="3536881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A9657C-71B0-6CF5-0421-F76AB1BC92EA}"/>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800" dirty="0">
                <a:solidFill>
                  <a:srgbClr val="FFFFFF"/>
                </a:solidFill>
              </a:rPr>
              <a:t>5-</a:t>
            </a:r>
            <a:r>
              <a:rPr lang="en-US" sz="2800" kern="1200" dirty="0">
                <a:solidFill>
                  <a:srgbClr val="FFFFFF"/>
                </a:solidFill>
                <a:latin typeface="+mj-lt"/>
                <a:ea typeface="+mj-ea"/>
                <a:cs typeface="+mj-cs"/>
              </a:rPr>
              <a:t>Longitude line : the position in degrees east or west of the Prime Meridian .</a:t>
            </a:r>
            <a:br>
              <a:rPr lang="en-US" sz="2800" kern="1200" dirty="0">
                <a:solidFill>
                  <a:srgbClr val="FFFFFF"/>
                </a:solidFill>
                <a:latin typeface="+mj-lt"/>
                <a:ea typeface="+mj-ea"/>
                <a:cs typeface="+mj-cs"/>
              </a:rPr>
            </a:br>
            <a:r>
              <a:rPr lang="en-US" sz="2800" kern="1200" dirty="0">
                <a:solidFill>
                  <a:srgbClr val="FFFFFF"/>
                </a:solidFill>
                <a:latin typeface="+mj-lt"/>
                <a:ea typeface="+mj-ea"/>
                <a:cs typeface="+mj-cs"/>
              </a:rPr>
              <a:t>(vertical line ).</a:t>
            </a:r>
          </a:p>
        </p:txBody>
      </p:sp>
      <p:pic>
        <p:nvPicPr>
          <p:cNvPr id="5" name="Content Placeholder 4" descr="A diagram of the earth's continents&#10;&#10;Description automatically generated">
            <a:extLst>
              <a:ext uri="{FF2B5EF4-FFF2-40B4-BE49-F238E27FC236}">
                <a16:creationId xmlns:a16="http://schemas.microsoft.com/office/drawing/2014/main" id="{E581B427-17E5-68F2-6CD7-9D4B7FCF6A5F}"/>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777316" y="1495336"/>
            <a:ext cx="6780700" cy="3864999"/>
          </a:xfrm>
          <a:prstGeom prst="rect">
            <a:avLst/>
          </a:prstGeom>
        </p:spPr>
      </p:pic>
      <p:sp>
        <p:nvSpPr>
          <p:cNvPr id="6" name="TextBox 5">
            <a:extLst>
              <a:ext uri="{FF2B5EF4-FFF2-40B4-BE49-F238E27FC236}">
                <a16:creationId xmlns:a16="http://schemas.microsoft.com/office/drawing/2014/main" id="{E08F5461-D4C0-5E54-AEFC-4927E058D30D}"/>
              </a:ext>
            </a:extLst>
          </p:cNvPr>
          <p:cNvSpPr txBox="1"/>
          <p:nvPr/>
        </p:nvSpPr>
        <p:spPr>
          <a:xfrm>
            <a:off x="9250974" y="5160280"/>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territoriosociales.blogspot.com/2015/09/">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551565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607644-6B89-6F51-7908-1E4D9136F9D8}"/>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dirty="0">
                <a:solidFill>
                  <a:schemeClr val="bg1"/>
                </a:solidFill>
              </a:rPr>
              <a:t>6-</a:t>
            </a:r>
            <a:r>
              <a:rPr lang="en-US" sz="3200" kern="1200" dirty="0">
                <a:solidFill>
                  <a:schemeClr val="bg1"/>
                </a:solidFill>
                <a:latin typeface="+mj-lt"/>
                <a:ea typeface="+mj-ea"/>
                <a:cs typeface="+mj-cs"/>
              </a:rPr>
              <a:t>Scale :relative size .</a:t>
            </a:r>
          </a:p>
        </p:txBody>
      </p:sp>
      <p:pic>
        <p:nvPicPr>
          <p:cNvPr id="5" name="Content Placeholder 4" descr="A close-up of a scale&#10;&#10;Description automatically generated">
            <a:extLst>
              <a:ext uri="{FF2B5EF4-FFF2-40B4-BE49-F238E27FC236}">
                <a16:creationId xmlns:a16="http://schemas.microsoft.com/office/drawing/2014/main" id="{9EF5D26D-6F99-DAA7-C3B7-4B8D766ECCD7}"/>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3467" y="2713663"/>
            <a:ext cx="10905066" cy="2317326"/>
          </a:xfrm>
          <a:prstGeom prst="rect">
            <a:avLst/>
          </a:prstGeom>
        </p:spPr>
      </p:pic>
      <p:sp>
        <p:nvSpPr>
          <p:cNvPr id="6" name="TextBox 5">
            <a:extLst>
              <a:ext uri="{FF2B5EF4-FFF2-40B4-BE49-F238E27FC236}">
                <a16:creationId xmlns:a16="http://schemas.microsoft.com/office/drawing/2014/main" id="{9CB13280-3AAE-4FA3-D9EA-4179BE58E2BA}"/>
              </a:ext>
            </a:extLst>
          </p:cNvPr>
          <p:cNvSpPr txBox="1"/>
          <p:nvPr/>
        </p:nvSpPr>
        <p:spPr>
          <a:xfrm>
            <a:off x="9241491" y="4830934"/>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viva.pressbooks.pub/physicalgeologylab/chapter/scale-and-slop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3383096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TotalTime>
  <Words>893</Words>
  <Application>Microsoft Office PowerPoint</Application>
  <PresentationFormat>Widescreen</PresentationFormat>
  <Paragraphs>45</Paragraphs>
  <Slides>23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AvenirLTW01</vt:lpstr>
      <vt:lpstr>Calibri</vt:lpstr>
      <vt:lpstr>Calibri Light</vt:lpstr>
      <vt:lpstr>inherit</vt:lpstr>
      <vt:lpstr>Office Theme</vt:lpstr>
      <vt:lpstr>Geography Basics</vt:lpstr>
      <vt:lpstr>  Geography is the study of the human and nonhuman features of Earth, our home planet. Geographers try to answer two basic questions: Where are things located? Why are they there? To answer these questions, geographers study oceans, plant life, landforms, countries, and cities. Geographers also study how Earth and its people affect each other. </vt:lpstr>
      <vt:lpstr>*What does it suggest about the ways geographic features can shape life on earth ?or how does physical features affect a human’s life ? </vt:lpstr>
      <vt:lpstr>Geography doesn’t just determine whether humans can live in a certain area or not , it also determines people’s lifestyles , as they adapt to the available food and climate patterns .</vt:lpstr>
      <vt:lpstr>1-Geography : study of the human and nonhuman features of Earth .</vt:lpstr>
      <vt:lpstr>3-Intermediate direction : a compass direction that lies between the cardinal directions , such as northeast .</vt:lpstr>
      <vt:lpstr>4-Latitude line : the position north or south the Equator measured in degrees . (horizontal line ).</vt:lpstr>
      <vt:lpstr>5-Longitude line : the position in degrees east or west of the Prime Meridian . (vertical line ).</vt:lpstr>
      <vt:lpstr>6-Scale :relative size .</vt:lpstr>
      <vt:lpstr>7-Interaction : two or more things affecting each other . </vt:lpstr>
      <vt:lpstr>8-Pattern :the organized spread of features in a space .</vt:lpstr>
      <vt:lpstr>9-Distortion :loss of accuracy .</vt:lpstr>
      <vt:lpstr>10-Projection :way to map Earth on a flat surface .</vt:lpstr>
      <vt:lpstr>*Describing Locations : When someone asks you what happened yesterday , you respond easily by retelling the day’s events . You don’t stop to consider that the idea of yesterday is a human invention , one of the ideas that we use to measure when events take place .</vt:lpstr>
      <vt:lpstr>*Directions : In  order to study Earth , geographers need to measure it and locate points on its surface . One way to do this is with directions .</vt:lpstr>
      <vt:lpstr>*Latitude line : Earth is an almost perfect sphere , or round-shaped body . Geographers have drawn imaginary lines around Earth to help locate places on its surface . </vt:lpstr>
      <vt:lpstr>*Degrees are units that measure angles . Lines of latitude are divided into 180 degrees , 90 north of the Equator and 90 south of it . </vt:lpstr>
      <vt:lpstr>*The Equator divides Earth in half . Each half of Earth is called a hemisphere . The half of Earth is called a hemisphere . </vt:lpstr>
      <vt:lpstr>*Longitude : Geographers have also drawn imaginary north-south lines that run between the North Pole and the South Pole on Earth’s surface .</vt:lpstr>
      <vt:lpstr>*The half of Earth east of the Prime Meridian is known as the Eastern Hemisphere . </vt:lpstr>
      <vt:lpstr>*Global Grid : Latitude and longitude form a global grid . </vt:lpstr>
      <vt:lpstr>*Summarize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 Basics</dc:title>
  <dc:creator>N800</dc:creator>
  <cp:lastModifiedBy>N800</cp:lastModifiedBy>
  <cp:revision>6</cp:revision>
  <dcterms:created xsi:type="dcterms:W3CDTF">2024-09-15T16:27:46Z</dcterms:created>
  <dcterms:modified xsi:type="dcterms:W3CDTF">2024-09-20T15:20:55Z</dcterms:modified>
</cp:coreProperties>
</file>