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Overloc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NFCSnyl0qKNYy2XldAqRzQDG5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verlock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verlock-italic.fntdata"/><Relationship Id="rId14" Type="http://schemas.openxmlformats.org/officeDocument/2006/relationships/font" Target="fonts/Overlock-bold.fntdata"/><Relationship Id="rId17" Type="http://customschemas.google.com/relationships/presentationmetadata" Target="metadata"/><Relationship Id="rId16" Type="http://schemas.openxmlformats.org/officeDocument/2006/relationships/font" Target="fonts/Overlock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" type="subTitle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" name="Google Shape;15;p1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8" name="Google Shape;18;p10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10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3872485" y="-562356"/>
            <a:ext cx="4023360" cy="97200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 rot="5400000">
            <a:off x="7334251" y="2152650"/>
            <a:ext cx="54102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" type="body"/>
          </p:nvPr>
        </p:nvSpPr>
        <p:spPr>
          <a:xfrm rot="5400000">
            <a:off x="2076451" y="-323850"/>
            <a:ext cx="5410200" cy="7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6" name="Google Shape;86;p20"/>
          <p:cNvCxnSpPr/>
          <p:nvPr/>
        </p:nvCxnSpPr>
        <p:spPr>
          <a:xfrm rot="10800000">
            <a:off x="10058400" y="59263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12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2" type="body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" type="body"/>
          </p:nvPr>
        </p:nvSpPr>
        <p:spPr>
          <a:xfrm>
            <a:off x="102412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4"/>
          <p:cNvSpPr txBox="1"/>
          <p:nvPr>
            <p:ph idx="2" type="body"/>
          </p:nvPr>
        </p:nvSpPr>
        <p:spPr>
          <a:xfrm>
            <a:off x="102412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3" type="body"/>
          </p:nvPr>
        </p:nvSpPr>
        <p:spPr>
          <a:xfrm>
            <a:off x="599088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4"/>
          <p:cNvSpPr txBox="1"/>
          <p:nvPr>
            <p:ph idx="4" type="body"/>
          </p:nvPr>
        </p:nvSpPr>
        <p:spPr>
          <a:xfrm>
            <a:off x="599088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 txBox="1"/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000"/>
              <a:buFont typeface="Twentieth Century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" type="body"/>
          </p:nvPr>
        </p:nvSpPr>
        <p:spPr>
          <a:xfrm>
            <a:off x="5715000" y="822960"/>
            <a:ext cx="5678424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Char char="?"/>
              <a:defRPr sz="2000"/>
            </a:lvl2pPr>
            <a:lvl3pPr indent="-3302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?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?"/>
              <a:defRPr sz="1600"/>
            </a:lvl9pPr>
          </a:lstStyle>
          <a:p/>
        </p:txBody>
      </p:sp>
      <p:sp>
        <p:nvSpPr>
          <p:cNvPr id="62" name="Google Shape;62;p17"/>
          <p:cNvSpPr txBox="1"/>
          <p:nvPr>
            <p:ph idx="2" type="body"/>
          </p:nvPr>
        </p:nvSpPr>
        <p:spPr>
          <a:xfrm>
            <a:off x="1024128" y="2257506"/>
            <a:ext cx="438912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7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/>
          <p:nvPr>
            <p:ph idx="2" type="pic"/>
          </p:nvPr>
        </p:nvSpPr>
        <p:spPr>
          <a:xfrm>
            <a:off x="0" y="-1"/>
            <a:ext cx="12188952" cy="4572000"/>
          </a:xfrm>
          <a:prstGeom prst="rect">
            <a:avLst/>
          </a:prstGeom>
          <a:solidFill>
            <a:srgbClr val="C1DF87"/>
          </a:solidFill>
          <a:ln>
            <a:noFill/>
          </a:ln>
        </p:spPr>
      </p:sp>
      <p:sp>
        <p:nvSpPr>
          <p:cNvPr id="69" name="Google Shape;69;p18"/>
          <p:cNvSpPr txBox="1"/>
          <p:nvPr>
            <p:ph idx="1" type="body"/>
          </p:nvPr>
        </p:nvSpPr>
        <p:spPr>
          <a:xfrm>
            <a:off x="8610600" y="4960138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8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3" name="Google Shape;73;p18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i="0" sz="5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Twentieth Century"/>
              <a:buChar char=" "/>
              <a:defRPr b="0" i="0" sz="2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🢝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9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en-US"/>
              <a:t>LOOK BOTH WAYS</a:t>
            </a:r>
            <a:endParaRPr/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8610599" y="4960137"/>
            <a:ext cx="3382617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-US" sz="4800">
                <a:solidFill>
                  <a:srgbClr val="FF0000"/>
                </a:solidFill>
              </a:rPr>
              <a:t>Preview Vocabulary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1024128" y="253911"/>
            <a:ext cx="5046166" cy="156387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6516324" y="405940"/>
            <a:ext cx="5675676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left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right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guard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crosswalk</a:t>
            </a:r>
            <a:endParaRPr b="0" i="0" sz="80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left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right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past form of “leave”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sleep at the left side of the bed.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left my bag in the class.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86900" y="2700747"/>
            <a:ext cx="2356233" cy="249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0362" y="487362"/>
            <a:ext cx="1506538" cy="2902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right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left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correct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sit at the right side of the mat.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You are right!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10474" y="678635"/>
            <a:ext cx="1787525" cy="2696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7999" y="3590924"/>
            <a:ext cx="2389188" cy="204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guard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991519" y="1902705"/>
            <a:ext cx="10851614" cy="3724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person who keeps watch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The guard in the mall helps me.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20187" y="897620"/>
            <a:ext cx="2208213" cy="386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7" name="Google Shape;127;p6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marked part of the road where people can safely cross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Cars stopped before the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85137" y="2755085"/>
            <a:ext cx="3603293" cy="2642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/>
          <p:nvPr>
            <p:ph type="title"/>
          </p:nvPr>
        </p:nvSpPr>
        <p:spPr>
          <a:xfrm>
            <a:off x="1024128" y="253911"/>
            <a:ext cx="4484306" cy="143167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55037" y="132725"/>
            <a:ext cx="6265214" cy="6587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892368" y="1525835"/>
            <a:ext cx="10653309" cy="4830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1. I must circle the (left, </a:t>
            </a:r>
            <a:r>
              <a:rPr lang="en-US" sz="2400" u="sng">
                <a:highlight>
                  <a:srgbClr val="FFFF00"/>
                </a:highlight>
              </a:rPr>
              <a:t>right</a:t>
            </a:r>
            <a:r>
              <a:rPr lang="en-US" sz="2400"/>
              <a:t>) answers in the exam.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2. You (</a:t>
            </a:r>
            <a:r>
              <a:rPr lang="en-US" sz="2400">
                <a:highlight>
                  <a:srgbClr val="FFFFFF"/>
                </a:highlight>
              </a:rPr>
              <a:t>crosswalk</a:t>
            </a:r>
            <a:r>
              <a:rPr lang="en-US" sz="2400"/>
              <a:t>, </a:t>
            </a:r>
            <a:r>
              <a:rPr lang="en-US" sz="2400">
                <a:highlight>
                  <a:srgbClr val="FFFF00"/>
                </a:highlight>
              </a:rPr>
              <a:t>left</a:t>
            </a:r>
            <a:r>
              <a:rPr lang="en-US" sz="2400"/>
              <a:t>) this book yesterday when you went home.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3. A (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, crosswalk) is standing near gate.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4. I write using my (guard,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) hand.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5. The opposite of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 is (left, guard).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6. That guy who is wearing brown uniform is the (left, 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) of this mall.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7. The boys are sitting on the right side of the playground, while girls sit on the (</a:t>
            </a:r>
            <a:r>
              <a:rPr lang="en-US" sz="2400">
                <a:highlight>
                  <a:srgbClr val="FFFF00"/>
                </a:highlight>
              </a:rPr>
              <a:t>left,</a:t>
            </a:r>
            <a:r>
              <a:rPr lang="en-US" sz="2400"/>
              <a:t> crosswalk) side. 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8. (</a:t>
            </a:r>
            <a:r>
              <a:rPr lang="en-US" sz="2400">
                <a:highlight>
                  <a:schemeClr val="lt1"/>
                </a:highlight>
              </a:rPr>
              <a:t>Guard</a:t>
            </a:r>
            <a:r>
              <a:rPr lang="en-US" sz="2400"/>
              <a:t>, </a:t>
            </a:r>
            <a:r>
              <a:rPr lang="en-US" sz="2400">
                <a:highlight>
                  <a:srgbClr val="FFFF00"/>
                </a:highlight>
              </a:rPr>
              <a:t>Crosswalk</a:t>
            </a:r>
            <a:r>
              <a:rPr lang="en-US" sz="2400"/>
              <a:t>) are made in the road to keep us safe. 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892368" y="672029"/>
            <a:ext cx="3999122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Let’s practice!</a:t>
            </a:r>
            <a:endParaRPr b="1" i="0" sz="3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ntegral">
  <a:themeElements>
    <a:clrScheme name="Integral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2021-10-08T17:30:01Z</dcterms:created>
  <dc:creator>Cams Serrano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