
<file path=[Content_Types].xml><?xml version="1.0" encoding="utf-8"?>
<Types xmlns="http://schemas.openxmlformats.org/package/2006/content-types">
  <Default Extension="0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614F48-945C-493D-8576-63FA40E57DC3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9C12539-4FDD-4C4B-A2EA-B53A60EBB63B}">
      <dgm:prSet/>
      <dgm:spPr/>
      <dgm:t>
        <a:bodyPr/>
        <a:lstStyle/>
        <a:p>
          <a:r>
            <a:rPr lang="en-US"/>
            <a:t>A  -  rainforest </a:t>
          </a:r>
        </a:p>
      </dgm:t>
    </dgm:pt>
    <dgm:pt modelId="{CB755D6C-85B0-49E6-81B9-20CE76BAE2AA}" type="parTrans" cxnId="{5459DF6D-B37A-46AB-9E0F-833292DD193A}">
      <dgm:prSet/>
      <dgm:spPr/>
      <dgm:t>
        <a:bodyPr/>
        <a:lstStyle/>
        <a:p>
          <a:endParaRPr lang="en-US"/>
        </a:p>
      </dgm:t>
    </dgm:pt>
    <dgm:pt modelId="{D280F1EF-2D98-432A-8DEE-FCEC3E9F98CD}" type="sibTrans" cxnId="{5459DF6D-B37A-46AB-9E0F-833292DD193A}">
      <dgm:prSet/>
      <dgm:spPr/>
      <dgm:t>
        <a:bodyPr/>
        <a:lstStyle/>
        <a:p>
          <a:endParaRPr lang="en-US"/>
        </a:p>
      </dgm:t>
    </dgm:pt>
    <dgm:pt modelId="{A08ADBD9-5771-4A11-B0A3-55CB79333B2B}">
      <dgm:prSet/>
      <dgm:spPr/>
      <dgm:t>
        <a:bodyPr/>
        <a:lstStyle/>
        <a:p>
          <a:r>
            <a:rPr lang="en-US"/>
            <a:t>B  -   grassland </a:t>
          </a:r>
        </a:p>
      </dgm:t>
    </dgm:pt>
    <dgm:pt modelId="{2B61A77E-C267-49DF-85E3-DAFB97F30FC5}" type="parTrans" cxnId="{F791839C-1235-4340-9325-356900AF4777}">
      <dgm:prSet/>
      <dgm:spPr/>
      <dgm:t>
        <a:bodyPr/>
        <a:lstStyle/>
        <a:p>
          <a:endParaRPr lang="en-US"/>
        </a:p>
      </dgm:t>
    </dgm:pt>
    <dgm:pt modelId="{6BCC1DBF-2B04-4E82-BFE5-4E157DDC4550}" type="sibTrans" cxnId="{F791839C-1235-4340-9325-356900AF4777}">
      <dgm:prSet/>
      <dgm:spPr/>
      <dgm:t>
        <a:bodyPr/>
        <a:lstStyle/>
        <a:p>
          <a:endParaRPr lang="en-US"/>
        </a:p>
      </dgm:t>
    </dgm:pt>
    <dgm:pt modelId="{8DF525E1-3843-44A8-9BB3-6D1129CEF648}">
      <dgm:prSet/>
      <dgm:spPr/>
      <dgm:t>
        <a:bodyPr/>
        <a:lstStyle/>
        <a:p>
          <a:r>
            <a:rPr lang="en-US"/>
            <a:t>C  -   desert </a:t>
          </a:r>
        </a:p>
      </dgm:t>
    </dgm:pt>
    <dgm:pt modelId="{AA27378E-745F-48E4-A694-D20D27DE8C4E}" type="parTrans" cxnId="{6A8A0194-B5AB-4E61-ACBC-F9B6131A54CD}">
      <dgm:prSet/>
      <dgm:spPr/>
      <dgm:t>
        <a:bodyPr/>
        <a:lstStyle/>
        <a:p>
          <a:endParaRPr lang="en-US"/>
        </a:p>
      </dgm:t>
    </dgm:pt>
    <dgm:pt modelId="{C08450C1-DF69-4E30-B0C7-92CAC8B1E14D}" type="sibTrans" cxnId="{6A8A0194-B5AB-4E61-ACBC-F9B6131A54CD}">
      <dgm:prSet/>
      <dgm:spPr/>
      <dgm:t>
        <a:bodyPr/>
        <a:lstStyle/>
        <a:p>
          <a:endParaRPr lang="en-US"/>
        </a:p>
      </dgm:t>
    </dgm:pt>
    <dgm:pt modelId="{9729F2B3-6F13-4B13-82E4-5434C74C849A}" type="pres">
      <dgm:prSet presAssocID="{B2614F48-945C-493D-8576-63FA40E57DC3}" presName="Name0" presStyleCnt="0">
        <dgm:presLayoutVars>
          <dgm:dir/>
          <dgm:animLvl val="lvl"/>
          <dgm:resizeHandles val="exact"/>
        </dgm:presLayoutVars>
      </dgm:prSet>
      <dgm:spPr/>
    </dgm:pt>
    <dgm:pt modelId="{AF788F66-A505-4C78-9922-4BDF6C3A8D7B}" type="pres">
      <dgm:prSet presAssocID="{A9C12539-4FDD-4C4B-A2EA-B53A60EBB63B}" presName="linNode" presStyleCnt="0"/>
      <dgm:spPr/>
    </dgm:pt>
    <dgm:pt modelId="{8D6CFB2A-3CF0-478C-8F60-56228177D1D6}" type="pres">
      <dgm:prSet presAssocID="{A9C12539-4FDD-4C4B-A2EA-B53A60EBB63B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B470653-34AB-4C52-A51B-873174840608}" type="pres">
      <dgm:prSet presAssocID="{D280F1EF-2D98-432A-8DEE-FCEC3E9F98CD}" presName="sp" presStyleCnt="0"/>
      <dgm:spPr/>
    </dgm:pt>
    <dgm:pt modelId="{4A68D681-650A-4041-AEAD-6284D7B3966C}" type="pres">
      <dgm:prSet presAssocID="{A08ADBD9-5771-4A11-B0A3-55CB79333B2B}" presName="linNode" presStyleCnt="0"/>
      <dgm:spPr/>
    </dgm:pt>
    <dgm:pt modelId="{33F9F29B-567B-46AC-BF3C-1EAB661A344D}" type="pres">
      <dgm:prSet presAssocID="{A08ADBD9-5771-4A11-B0A3-55CB79333B2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597EA80-27B5-4370-9A1D-EAD137B2C2B4}" type="pres">
      <dgm:prSet presAssocID="{6BCC1DBF-2B04-4E82-BFE5-4E157DDC4550}" presName="sp" presStyleCnt="0"/>
      <dgm:spPr/>
    </dgm:pt>
    <dgm:pt modelId="{CC1F89A6-B85A-4637-A9D5-CFFB1FB424E9}" type="pres">
      <dgm:prSet presAssocID="{8DF525E1-3843-44A8-9BB3-6D1129CEF648}" presName="linNode" presStyleCnt="0"/>
      <dgm:spPr/>
    </dgm:pt>
    <dgm:pt modelId="{C945A849-F1D5-4450-8D00-56F0610F0D22}" type="pres">
      <dgm:prSet presAssocID="{8DF525E1-3843-44A8-9BB3-6D1129CEF648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713C7E3E-5C79-45F1-A446-FFE10AA3A9DA}" type="presOf" srcId="{8DF525E1-3843-44A8-9BB3-6D1129CEF648}" destId="{C945A849-F1D5-4450-8D00-56F0610F0D22}" srcOrd="0" destOrd="0" presId="urn:microsoft.com/office/officeart/2005/8/layout/vList5"/>
    <dgm:cxn modelId="{5459DF6D-B37A-46AB-9E0F-833292DD193A}" srcId="{B2614F48-945C-493D-8576-63FA40E57DC3}" destId="{A9C12539-4FDD-4C4B-A2EA-B53A60EBB63B}" srcOrd="0" destOrd="0" parTransId="{CB755D6C-85B0-49E6-81B9-20CE76BAE2AA}" sibTransId="{D280F1EF-2D98-432A-8DEE-FCEC3E9F98CD}"/>
    <dgm:cxn modelId="{6A8A0194-B5AB-4E61-ACBC-F9B6131A54CD}" srcId="{B2614F48-945C-493D-8576-63FA40E57DC3}" destId="{8DF525E1-3843-44A8-9BB3-6D1129CEF648}" srcOrd="2" destOrd="0" parTransId="{AA27378E-745F-48E4-A694-D20D27DE8C4E}" sibTransId="{C08450C1-DF69-4E30-B0C7-92CAC8B1E14D}"/>
    <dgm:cxn modelId="{F791839C-1235-4340-9325-356900AF4777}" srcId="{B2614F48-945C-493D-8576-63FA40E57DC3}" destId="{A08ADBD9-5771-4A11-B0A3-55CB79333B2B}" srcOrd="1" destOrd="0" parTransId="{2B61A77E-C267-49DF-85E3-DAFB97F30FC5}" sibTransId="{6BCC1DBF-2B04-4E82-BFE5-4E157DDC4550}"/>
    <dgm:cxn modelId="{1C8577B1-D20D-4337-9CD1-1A6C66BEEB05}" type="presOf" srcId="{B2614F48-945C-493D-8576-63FA40E57DC3}" destId="{9729F2B3-6F13-4B13-82E4-5434C74C849A}" srcOrd="0" destOrd="0" presId="urn:microsoft.com/office/officeart/2005/8/layout/vList5"/>
    <dgm:cxn modelId="{F65EFDC4-D342-4203-BF33-56EC1EA277B2}" type="presOf" srcId="{A9C12539-4FDD-4C4B-A2EA-B53A60EBB63B}" destId="{8D6CFB2A-3CF0-478C-8F60-56228177D1D6}" srcOrd="0" destOrd="0" presId="urn:microsoft.com/office/officeart/2005/8/layout/vList5"/>
    <dgm:cxn modelId="{689777F6-D901-42D1-B9DE-71C6CE8315EE}" type="presOf" srcId="{A08ADBD9-5771-4A11-B0A3-55CB79333B2B}" destId="{33F9F29B-567B-46AC-BF3C-1EAB661A344D}" srcOrd="0" destOrd="0" presId="urn:microsoft.com/office/officeart/2005/8/layout/vList5"/>
    <dgm:cxn modelId="{A8DC8039-94E5-4B91-889A-ECD15CF842EC}" type="presParOf" srcId="{9729F2B3-6F13-4B13-82E4-5434C74C849A}" destId="{AF788F66-A505-4C78-9922-4BDF6C3A8D7B}" srcOrd="0" destOrd="0" presId="urn:microsoft.com/office/officeart/2005/8/layout/vList5"/>
    <dgm:cxn modelId="{217CF0F0-0AB6-4A09-AA61-03D33CCE8897}" type="presParOf" srcId="{AF788F66-A505-4C78-9922-4BDF6C3A8D7B}" destId="{8D6CFB2A-3CF0-478C-8F60-56228177D1D6}" srcOrd="0" destOrd="0" presId="urn:microsoft.com/office/officeart/2005/8/layout/vList5"/>
    <dgm:cxn modelId="{0B8D4E5C-0A2F-45BD-9D5B-14FF6C05948A}" type="presParOf" srcId="{9729F2B3-6F13-4B13-82E4-5434C74C849A}" destId="{FB470653-34AB-4C52-A51B-873174840608}" srcOrd="1" destOrd="0" presId="urn:microsoft.com/office/officeart/2005/8/layout/vList5"/>
    <dgm:cxn modelId="{CCC86DF5-63B2-43C7-9EBB-B09C9B0FF2A6}" type="presParOf" srcId="{9729F2B3-6F13-4B13-82E4-5434C74C849A}" destId="{4A68D681-650A-4041-AEAD-6284D7B3966C}" srcOrd="2" destOrd="0" presId="urn:microsoft.com/office/officeart/2005/8/layout/vList5"/>
    <dgm:cxn modelId="{AC5362B1-FD36-4131-B1EF-379E7B78C76E}" type="presParOf" srcId="{4A68D681-650A-4041-AEAD-6284D7B3966C}" destId="{33F9F29B-567B-46AC-BF3C-1EAB661A344D}" srcOrd="0" destOrd="0" presId="urn:microsoft.com/office/officeart/2005/8/layout/vList5"/>
    <dgm:cxn modelId="{BBF1750A-98C0-4F51-8DF1-C1060E125004}" type="presParOf" srcId="{9729F2B3-6F13-4B13-82E4-5434C74C849A}" destId="{E597EA80-27B5-4370-9A1D-EAD137B2C2B4}" srcOrd="3" destOrd="0" presId="urn:microsoft.com/office/officeart/2005/8/layout/vList5"/>
    <dgm:cxn modelId="{8F705324-A8FC-4666-8591-EEDBD005045B}" type="presParOf" srcId="{9729F2B3-6F13-4B13-82E4-5434C74C849A}" destId="{CC1F89A6-B85A-4637-A9D5-CFFB1FB424E9}" srcOrd="4" destOrd="0" presId="urn:microsoft.com/office/officeart/2005/8/layout/vList5"/>
    <dgm:cxn modelId="{F3EC02C3-9689-4A40-9F10-E60B96F13BE5}" type="presParOf" srcId="{CC1F89A6-B85A-4637-A9D5-CFFB1FB424E9}" destId="{C945A849-F1D5-4450-8D00-56F0610F0D2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A38453-6B81-48AB-8807-1F95DC19B8B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3F3566D-A196-4EA9-9ADE-338074F156BB}">
      <dgm:prSet/>
      <dgm:spPr/>
      <dgm:t>
        <a:bodyPr/>
        <a:lstStyle/>
        <a:p>
          <a:r>
            <a:rPr lang="en-US"/>
            <a:t>They each support different types of animals .</a:t>
          </a:r>
        </a:p>
      </dgm:t>
    </dgm:pt>
    <dgm:pt modelId="{C286A8F1-1A38-4B5A-B14A-2315D0152759}" type="parTrans" cxnId="{5DAD0D93-3083-4F8B-B771-9DCD86F209E5}">
      <dgm:prSet/>
      <dgm:spPr/>
      <dgm:t>
        <a:bodyPr/>
        <a:lstStyle/>
        <a:p>
          <a:endParaRPr lang="en-US"/>
        </a:p>
      </dgm:t>
    </dgm:pt>
    <dgm:pt modelId="{AAB664DC-D84A-4924-B960-A02A34FCADA7}" type="sibTrans" cxnId="{5DAD0D93-3083-4F8B-B771-9DCD86F209E5}">
      <dgm:prSet/>
      <dgm:spPr/>
      <dgm:t>
        <a:bodyPr/>
        <a:lstStyle/>
        <a:p>
          <a:endParaRPr lang="en-US"/>
        </a:p>
      </dgm:t>
    </dgm:pt>
    <dgm:pt modelId="{F7B45B2C-8069-4927-A56A-BBC7647F04F4}">
      <dgm:prSet/>
      <dgm:spPr/>
      <dgm:t>
        <a:bodyPr/>
        <a:lstStyle/>
        <a:p>
          <a:r>
            <a:rPr lang="en-US"/>
            <a:t>Unfortunately , human behavior can negatively affect vegetation regions . For example: clearing forests for farming and burning fossil fuels causes changes to climate . </a:t>
          </a:r>
        </a:p>
      </dgm:t>
    </dgm:pt>
    <dgm:pt modelId="{87FA9D5F-1922-4B37-A0DC-2E8A593B7977}" type="parTrans" cxnId="{00E978F4-7BF3-4829-9618-C5463D263DBF}">
      <dgm:prSet/>
      <dgm:spPr/>
      <dgm:t>
        <a:bodyPr/>
        <a:lstStyle/>
        <a:p>
          <a:endParaRPr lang="en-US"/>
        </a:p>
      </dgm:t>
    </dgm:pt>
    <dgm:pt modelId="{CF53D6CE-1948-4136-8CB6-B798C3C36E45}" type="sibTrans" cxnId="{00E978F4-7BF3-4829-9618-C5463D263DBF}">
      <dgm:prSet/>
      <dgm:spPr/>
      <dgm:t>
        <a:bodyPr/>
        <a:lstStyle/>
        <a:p>
          <a:endParaRPr lang="en-US"/>
        </a:p>
      </dgm:t>
    </dgm:pt>
    <dgm:pt modelId="{070E745B-EA29-411F-B827-D9E43047041B}">
      <dgm:prSet/>
      <dgm:spPr/>
      <dgm:t>
        <a:bodyPr/>
        <a:lstStyle/>
        <a:p>
          <a:r>
            <a:rPr lang="en-US"/>
            <a:t>Reducing greenhouse gases , improving water management , and practicing sustainable land use .</a:t>
          </a:r>
        </a:p>
      </dgm:t>
    </dgm:pt>
    <dgm:pt modelId="{A5963C0C-28BB-418C-88D0-65CD42AA54A8}" type="parTrans" cxnId="{22CCD0E8-98E2-45DF-B2F9-D4A05BE719B6}">
      <dgm:prSet/>
      <dgm:spPr/>
      <dgm:t>
        <a:bodyPr/>
        <a:lstStyle/>
        <a:p>
          <a:endParaRPr lang="en-US"/>
        </a:p>
      </dgm:t>
    </dgm:pt>
    <dgm:pt modelId="{2E28C306-A4C5-4EEB-B282-F84A5E0715B3}" type="sibTrans" cxnId="{22CCD0E8-98E2-45DF-B2F9-D4A05BE719B6}">
      <dgm:prSet/>
      <dgm:spPr/>
      <dgm:t>
        <a:bodyPr/>
        <a:lstStyle/>
        <a:p>
          <a:endParaRPr lang="en-US"/>
        </a:p>
      </dgm:t>
    </dgm:pt>
    <dgm:pt modelId="{36261F6B-018C-4C9F-9776-4A37AD99878A}" type="pres">
      <dgm:prSet presAssocID="{22A38453-6B81-48AB-8807-1F95DC19B8BF}" presName="root" presStyleCnt="0">
        <dgm:presLayoutVars>
          <dgm:dir/>
          <dgm:resizeHandles val="exact"/>
        </dgm:presLayoutVars>
      </dgm:prSet>
      <dgm:spPr/>
    </dgm:pt>
    <dgm:pt modelId="{28470F7A-064D-4C81-9DB2-5AE3D7B15856}" type="pres">
      <dgm:prSet presAssocID="{63F3566D-A196-4EA9-9ADE-338074F156BB}" presName="compNode" presStyleCnt="0"/>
      <dgm:spPr/>
    </dgm:pt>
    <dgm:pt modelId="{9FCB983F-C568-4A59-9906-789AC00E67F7}" type="pres">
      <dgm:prSet presAssocID="{63F3566D-A196-4EA9-9ADE-338074F156BB}" presName="bgRect" presStyleLbl="bgShp" presStyleIdx="0" presStyleCnt="3"/>
      <dgm:spPr/>
    </dgm:pt>
    <dgm:pt modelId="{DB613939-2671-4A94-9E4F-4367FFF321A6}" type="pres">
      <dgm:prSet presAssocID="{63F3566D-A196-4EA9-9ADE-338074F156B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mster"/>
        </a:ext>
      </dgm:extLst>
    </dgm:pt>
    <dgm:pt modelId="{668CE141-910D-43E6-8F54-AAC579DF34D4}" type="pres">
      <dgm:prSet presAssocID="{63F3566D-A196-4EA9-9ADE-338074F156BB}" presName="spaceRect" presStyleCnt="0"/>
      <dgm:spPr/>
    </dgm:pt>
    <dgm:pt modelId="{8BD9E3CF-C12F-439D-9AEA-39449747098C}" type="pres">
      <dgm:prSet presAssocID="{63F3566D-A196-4EA9-9ADE-338074F156BB}" presName="parTx" presStyleLbl="revTx" presStyleIdx="0" presStyleCnt="3">
        <dgm:presLayoutVars>
          <dgm:chMax val="0"/>
          <dgm:chPref val="0"/>
        </dgm:presLayoutVars>
      </dgm:prSet>
      <dgm:spPr/>
    </dgm:pt>
    <dgm:pt modelId="{84741D9D-6A0A-4CE1-9E56-B95FAA868CC4}" type="pres">
      <dgm:prSet presAssocID="{AAB664DC-D84A-4924-B960-A02A34FCADA7}" presName="sibTrans" presStyleCnt="0"/>
      <dgm:spPr/>
    </dgm:pt>
    <dgm:pt modelId="{B7E21070-89C0-4DBF-8FCE-A63778893AC8}" type="pres">
      <dgm:prSet presAssocID="{F7B45B2C-8069-4927-A56A-BBC7647F04F4}" presName="compNode" presStyleCnt="0"/>
      <dgm:spPr/>
    </dgm:pt>
    <dgm:pt modelId="{39714DC5-C229-4EDE-96F4-242E0B79F44D}" type="pres">
      <dgm:prSet presAssocID="{F7B45B2C-8069-4927-A56A-BBC7647F04F4}" presName="bgRect" presStyleLbl="bgShp" presStyleIdx="1" presStyleCnt="3"/>
      <dgm:spPr/>
    </dgm:pt>
    <dgm:pt modelId="{7D4A5725-788D-4E15-B03B-BB099A7B11D8}" type="pres">
      <dgm:prSet presAssocID="{F7B45B2C-8069-4927-A56A-BBC7647F04F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est scene"/>
        </a:ext>
      </dgm:extLst>
    </dgm:pt>
    <dgm:pt modelId="{0DF29D96-4535-431D-AD7E-13B1BF3F2724}" type="pres">
      <dgm:prSet presAssocID="{F7B45B2C-8069-4927-A56A-BBC7647F04F4}" presName="spaceRect" presStyleCnt="0"/>
      <dgm:spPr/>
    </dgm:pt>
    <dgm:pt modelId="{97900D70-6388-4F3C-8E76-DEB2BB737013}" type="pres">
      <dgm:prSet presAssocID="{F7B45B2C-8069-4927-A56A-BBC7647F04F4}" presName="parTx" presStyleLbl="revTx" presStyleIdx="1" presStyleCnt="3">
        <dgm:presLayoutVars>
          <dgm:chMax val="0"/>
          <dgm:chPref val="0"/>
        </dgm:presLayoutVars>
      </dgm:prSet>
      <dgm:spPr/>
    </dgm:pt>
    <dgm:pt modelId="{4BA45C54-FFCD-4744-85AF-B7595D64D25F}" type="pres">
      <dgm:prSet presAssocID="{CF53D6CE-1948-4136-8CB6-B798C3C36E45}" presName="sibTrans" presStyleCnt="0"/>
      <dgm:spPr/>
    </dgm:pt>
    <dgm:pt modelId="{41962709-DF63-466D-A99F-987FE9050D20}" type="pres">
      <dgm:prSet presAssocID="{070E745B-EA29-411F-B827-D9E43047041B}" presName="compNode" presStyleCnt="0"/>
      <dgm:spPr/>
    </dgm:pt>
    <dgm:pt modelId="{AF41575D-64EB-4D0C-9039-35DFA9B7ACAC}" type="pres">
      <dgm:prSet presAssocID="{070E745B-EA29-411F-B827-D9E43047041B}" presName="bgRect" presStyleLbl="bgShp" presStyleIdx="2" presStyleCnt="3"/>
      <dgm:spPr/>
    </dgm:pt>
    <dgm:pt modelId="{28551C56-841F-4165-BD6A-98BFEA725AB8}" type="pres">
      <dgm:prSet presAssocID="{070E745B-EA29-411F-B827-D9E43047041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095DB257-B80B-492A-9B7E-546C42936B6B}" type="pres">
      <dgm:prSet presAssocID="{070E745B-EA29-411F-B827-D9E43047041B}" presName="spaceRect" presStyleCnt="0"/>
      <dgm:spPr/>
    </dgm:pt>
    <dgm:pt modelId="{53E42F04-ACFB-4242-BFB2-D4C550BA9242}" type="pres">
      <dgm:prSet presAssocID="{070E745B-EA29-411F-B827-D9E43047041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7F9B123-120F-4551-8540-00E4F5DBCBA1}" type="presOf" srcId="{63F3566D-A196-4EA9-9ADE-338074F156BB}" destId="{8BD9E3CF-C12F-439D-9AEA-39449747098C}" srcOrd="0" destOrd="0" presId="urn:microsoft.com/office/officeart/2018/2/layout/IconVerticalSolidList"/>
    <dgm:cxn modelId="{6978E468-3396-4119-995D-11C92D9B2073}" type="presOf" srcId="{070E745B-EA29-411F-B827-D9E43047041B}" destId="{53E42F04-ACFB-4242-BFB2-D4C550BA9242}" srcOrd="0" destOrd="0" presId="urn:microsoft.com/office/officeart/2018/2/layout/IconVerticalSolidList"/>
    <dgm:cxn modelId="{5DAD0D93-3083-4F8B-B771-9DCD86F209E5}" srcId="{22A38453-6B81-48AB-8807-1F95DC19B8BF}" destId="{63F3566D-A196-4EA9-9ADE-338074F156BB}" srcOrd="0" destOrd="0" parTransId="{C286A8F1-1A38-4B5A-B14A-2315D0152759}" sibTransId="{AAB664DC-D84A-4924-B960-A02A34FCADA7}"/>
    <dgm:cxn modelId="{BE6FCFAF-949A-4E0B-BF37-A2C8ACC7A447}" type="presOf" srcId="{F7B45B2C-8069-4927-A56A-BBC7647F04F4}" destId="{97900D70-6388-4F3C-8E76-DEB2BB737013}" srcOrd="0" destOrd="0" presId="urn:microsoft.com/office/officeart/2018/2/layout/IconVerticalSolidList"/>
    <dgm:cxn modelId="{C11D51E1-224E-4D33-BF1A-CB8A74BDF840}" type="presOf" srcId="{22A38453-6B81-48AB-8807-1F95DC19B8BF}" destId="{36261F6B-018C-4C9F-9776-4A37AD99878A}" srcOrd="0" destOrd="0" presId="urn:microsoft.com/office/officeart/2018/2/layout/IconVerticalSolidList"/>
    <dgm:cxn modelId="{22CCD0E8-98E2-45DF-B2F9-D4A05BE719B6}" srcId="{22A38453-6B81-48AB-8807-1F95DC19B8BF}" destId="{070E745B-EA29-411F-B827-D9E43047041B}" srcOrd="2" destOrd="0" parTransId="{A5963C0C-28BB-418C-88D0-65CD42AA54A8}" sibTransId="{2E28C306-A4C5-4EEB-B282-F84A5E0715B3}"/>
    <dgm:cxn modelId="{00E978F4-7BF3-4829-9618-C5463D263DBF}" srcId="{22A38453-6B81-48AB-8807-1F95DC19B8BF}" destId="{F7B45B2C-8069-4927-A56A-BBC7647F04F4}" srcOrd="1" destOrd="0" parTransId="{87FA9D5F-1922-4B37-A0DC-2E8A593B7977}" sibTransId="{CF53D6CE-1948-4136-8CB6-B798C3C36E45}"/>
    <dgm:cxn modelId="{FAB3F7DA-FEA1-4D3E-8EBC-A1704C8A0711}" type="presParOf" srcId="{36261F6B-018C-4C9F-9776-4A37AD99878A}" destId="{28470F7A-064D-4C81-9DB2-5AE3D7B15856}" srcOrd="0" destOrd="0" presId="urn:microsoft.com/office/officeart/2018/2/layout/IconVerticalSolidList"/>
    <dgm:cxn modelId="{2FEA59B3-7648-453F-82A3-D3942B1D7EF0}" type="presParOf" srcId="{28470F7A-064D-4C81-9DB2-5AE3D7B15856}" destId="{9FCB983F-C568-4A59-9906-789AC00E67F7}" srcOrd="0" destOrd="0" presId="urn:microsoft.com/office/officeart/2018/2/layout/IconVerticalSolidList"/>
    <dgm:cxn modelId="{7AADBA45-4D2B-45A0-8918-66FB15545E87}" type="presParOf" srcId="{28470F7A-064D-4C81-9DB2-5AE3D7B15856}" destId="{DB613939-2671-4A94-9E4F-4367FFF321A6}" srcOrd="1" destOrd="0" presId="urn:microsoft.com/office/officeart/2018/2/layout/IconVerticalSolidList"/>
    <dgm:cxn modelId="{B806F290-B7B6-4825-A946-C721D0C681E9}" type="presParOf" srcId="{28470F7A-064D-4C81-9DB2-5AE3D7B15856}" destId="{668CE141-910D-43E6-8F54-AAC579DF34D4}" srcOrd="2" destOrd="0" presId="urn:microsoft.com/office/officeart/2018/2/layout/IconVerticalSolidList"/>
    <dgm:cxn modelId="{C11C67C7-3FD8-4C96-9CC7-5E99E42E2FDF}" type="presParOf" srcId="{28470F7A-064D-4C81-9DB2-5AE3D7B15856}" destId="{8BD9E3CF-C12F-439D-9AEA-39449747098C}" srcOrd="3" destOrd="0" presId="urn:microsoft.com/office/officeart/2018/2/layout/IconVerticalSolidList"/>
    <dgm:cxn modelId="{EEB64305-0BE2-41C3-A0F3-DEB7495EA7FE}" type="presParOf" srcId="{36261F6B-018C-4C9F-9776-4A37AD99878A}" destId="{84741D9D-6A0A-4CE1-9E56-B95FAA868CC4}" srcOrd="1" destOrd="0" presId="urn:microsoft.com/office/officeart/2018/2/layout/IconVerticalSolidList"/>
    <dgm:cxn modelId="{39332A28-03C4-4531-8BAA-36EEE19A6D32}" type="presParOf" srcId="{36261F6B-018C-4C9F-9776-4A37AD99878A}" destId="{B7E21070-89C0-4DBF-8FCE-A63778893AC8}" srcOrd="2" destOrd="0" presId="urn:microsoft.com/office/officeart/2018/2/layout/IconVerticalSolidList"/>
    <dgm:cxn modelId="{7B6EF5AA-8AA9-425C-973C-0BD40647A4A5}" type="presParOf" srcId="{B7E21070-89C0-4DBF-8FCE-A63778893AC8}" destId="{39714DC5-C229-4EDE-96F4-242E0B79F44D}" srcOrd="0" destOrd="0" presId="urn:microsoft.com/office/officeart/2018/2/layout/IconVerticalSolidList"/>
    <dgm:cxn modelId="{467069FA-0C46-4CAE-9E26-71AF2368AD2F}" type="presParOf" srcId="{B7E21070-89C0-4DBF-8FCE-A63778893AC8}" destId="{7D4A5725-788D-4E15-B03B-BB099A7B11D8}" srcOrd="1" destOrd="0" presId="urn:microsoft.com/office/officeart/2018/2/layout/IconVerticalSolidList"/>
    <dgm:cxn modelId="{C84B31B5-51FD-42F9-BD5B-48170B0F2F3D}" type="presParOf" srcId="{B7E21070-89C0-4DBF-8FCE-A63778893AC8}" destId="{0DF29D96-4535-431D-AD7E-13B1BF3F2724}" srcOrd="2" destOrd="0" presId="urn:microsoft.com/office/officeart/2018/2/layout/IconVerticalSolidList"/>
    <dgm:cxn modelId="{00E4ECC3-07CA-48DB-9CA8-84D0E1F733BD}" type="presParOf" srcId="{B7E21070-89C0-4DBF-8FCE-A63778893AC8}" destId="{97900D70-6388-4F3C-8E76-DEB2BB737013}" srcOrd="3" destOrd="0" presId="urn:microsoft.com/office/officeart/2018/2/layout/IconVerticalSolidList"/>
    <dgm:cxn modelId="{70D6A1F6-D61C-40CE-8366-00C9D7F14797}" type="presParOf" srcId="{36261F6B-018C-4C9F-9776-4A37AD99878A}" destId="{4BA45C54-FFCD-4744-85AF-B7595D64D25F}" srcOrd="3" destOrd="0" presId="urn:microsoft.com/office/officeart/2018/2/layout/IconVerticalSolidList"/>
    <dgm:cxn modelId="{7F872BBC-2B90-462F-BE8E-77FEEA80CEA6}" type="presParOf" srcId="{36261F6B-018C-4C9F-9776-4A37AD99878A}" destId="{41962709-DF63-466D-A99F-987FE9050D20}" srcOrd="4" destOrd="0" presId="urn:microsoft.com/office/officeart/2018/2/layout/IconVerticalSolidList"/>
    <dgm:cxn modelId="{62DB330B-872E-4428-A3D4-34C8C86F4C4D}" type="presParOf" srcId="{41962709-DF63-466D-A99F-987FE9050D20}" destId="{AF41575D-64EB-4D0C-9039-35DFA9B7ACAC}" srcOrd="0" destOrd="0" presId="urn:microsoft.com/office/officeart/2018/2/layout/IconVerticalSolidList"/>
    <dgm:cxn modelId="{524E7486-3CDC-41BA-875D-305637FE7ADC}" type="presParOf" srcId="{41962709-DF63-466D-A99F-987FE9050D20}" destId="{28551C56-841F-4165-BD6A-98BFEA725AB8}" srcOrd="1" destOrd="0" presId="urn:microsoft.com/office/officeart/2018/2/layout/IconVerticalSolidList"/>
    <dgm:cxn modelId="{6D23D6D8-B7B3-4104-A7BD-DE9C11BF50CB}" type="presParOf" srcId="{41962709-DF63-466D-A99F-987FE9050D20}" destId="{095DB257-B80B-492A-9B7E-546C42936B6B}" srcOrd="2" destOrd="0" presId="urn:microsoft.com/office/officeart/2018/2/layout/IconVerticalSolidList"/>
    <dgm:cxn modelId="{A307C95B-8DEE-4B31-BAC3-651E158FA432}" type="presParOf" srcId="{41962709-DF63-466D-A99F-987FE9050D20}" destId="{53E42F04-ACFB-4242-BFB2-D4C550BA924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CFB2A-3CF0-478C-8F60-56228177D1D6}">
      <dsp:nvSpPr>
        <dsp:cNvPr id="0" name=""/>
        <dsp:cNvSpPr/>
      </dsp:nvSpPr>
      <dsp:spPr>
        <a:xfrm>
          <a:off x="3364992" y="2124"/>
          <a:ext cx="3785616" cy="140228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A  -  rainforest </a:t>
          </a:r>
        </a:p>
      </dsp:txBody>
      <dsp:txXfrm>
        <a:off x="3433446" y="70578"/>
        <a:ext cx="3648708" cy="1265378"/>
      </dsp:txXfrm>
    </dsp:sp>
    <dsp:sp modelId="{33F9F29B-567B-46AC-BF3C-1EAB661A344D}">
      <dsp:nvSpPr>
        <dsp:cNvPr id="0" name=""/>
        <dsp:cNvSpPr/>
      </dsp:nvSpPr>
      <dsp:spPr>
        <a:xfrm>
          <a:off x="3364992" y="1474525"/>
          <a:ext cx="3785616" cy="1402286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B  -   grassland </a:t>
          </a:r>
        </a:p>
      </dsp:txBody>
      <dsp:txXfrm>
        <a:off x="3433446" y="1542979"/>
        <a:ext cx="3648708" cy="1265378"/>
      </dsp:txXfrm>
    </dsp:sp>
    <dsp:sp modelId="{C945A849-F1D5-4450-8D00-56F0610F0D22}">
      <dsp:nvSpPr>
        <dsp:cNvPr id="0" name=""/>
        <dsp:cNvSpPr/>
      </dsp:nvSpPr>
      <dsp:spPr>
        <a:xfrm>
          <a:off x="3364992" y="2946926"/>
          <a:ext cx="3785616" cy="1402286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C  -   desert </a:t>
          </a:r>
        </a:p>
      </dsp:txBody>
      <dsp:txXfrm>
        <a:off x="3433446" y="3015380"/>
        <a:ext cx="3648708" cy="1265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B983F-C568-4A59-9906-789AC00E67F7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13939-2671-4A94-9E4F-4367FFF321A6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9E3CF-C12F-439D-9AEA-39449747098C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They each support different types of animals .</a:t>
          </a:r>
        </a:p>
      </dsp:txBody>
      <dsp:txXfrm>
        <a:off x="1437631" y="531"/>
        <a:ext cx="9077968" cy="1244702"/>
      </dsp:txXfrm>
    </dsp:sp>
    <dsp:sp modelId="{39714DC5-C229-4EDE-96F4-242E0B79F44D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4A5725-788D-4E15-B03B-BB099A7B11D8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00D70-6388-4F3C-8E76-DEB2BB737013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Unfortunately , human behavior can negatively affect vegetation regions . For example: clearing forests for farming and burning fossil fuels causes changes to climate . </a:t>
          </a:r>
        </a:p>
      </dsp:txBody>
      <dsp:txXfrm>
        <a:off x="1437631" y="1556410"/>
        <a:ext cx="9077968" cy="1244702"/>
      </dsp:txXfrm>
    </dsp:sp>
    <dsp:sp modelId="{AF41575D-64EB-4D0C-9039-35DFA9B7ACAC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551C56-841F-4165-BD6A-98BFEA725AB8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42F04-ACFB-4242-BFB2-D4C550BA9242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Reducing greenhouse gases , improving water management , and practicing sustainable land use .</a:t>
          </a:r>
        </a:p>
      </dsp:txBody>
      <dsp:txXfrm>
        <a:off x="1437631" y="3112289"/>
        <a:ext cx="9077968" cy="1244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600F6-B792-2244-9313-0EFF015DF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35424-8848-4F76-C0C9-9CA501695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101D-89BB-E72B-BC78-B9647BC2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75DB-C38F-472A-8CD8-6103FFE1EE2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92B21-57D3-FBD1-E98C-E411BC35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77740-DD37-2C54-D6AC-FD322AEE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C7E8-AC36-4A23-891F-37AF9C91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1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7A867-DB18-4AA2-CD0B-13564FB01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F844D-A179-3093-1B1B-24A106FF5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BF103-26D1-1B85-A3E8-FB9A57E65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75DB-C38F-472A-8CD8-6103FFE1EE2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06E16-02B1-FFAD-1448-57CD73704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D3016-DB34-22EF-B740-12001D821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C7E8-AC36-4A23-891F-37AF9C91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0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8C299-B1EB-0188-427E-2AEC259A5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6863E1-6022-8971-30A1-AF600B190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2998C-0CE2-FB36-0640-C0AE763DD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75DB-C38F-472A-8CD8-6103FFE1EE2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69ABB-17B7-6CD0-2F18-6B3BA49DB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7684E-CE86-ADD5-FD64-B003D44C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C7E8-AC36-4A23-891F-37AF9C91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6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CFA09-7ED5-53F1-B0C5-E2467AC02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E3210-A463-1BA7-7A92-3846B939A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7EFBA-95E6-80B9-5551-DB07E5B0C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75DB-C38F-472A-8CD8-6103FFE1EE2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A57CE-7B04-B79F-1843-C649A03C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F326B-3E74-4B8C-0389-4BFE80E5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C7E8-AC36-4A23-891F-37AF9C91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54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85A39-84E6-EC07-130A-F012D9171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5E695-548C-2F28-6DD0-FC08A97DD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1E232-FDC0-D584-B396-D4B00A495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75DB-C38F-472A-8CD8-6103FFE1EE2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143E0-5AD5-B8F3-EE8C-CDE78B459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77589-5A34-A191-15D7-3B1E7F415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C7E8-AC36-4A23-891F-37AF9C91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2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1F22-B60E-D7F0-EA0D-978D91E6E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F1789-6207-F871-63CA-170449196B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108A6-5993-00BF-36A2-2CA22E360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58ADA-2C61-06E4-E6D5-1D8667572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75DB-C38F-472A-8CD8-6103FFE1EE2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F31AA-DBF6-D153-A003-7C9F7811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EAF01-D46D-C415-014F-612C7C684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C7E8-AC36-4A23-891F-37AF9C91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71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20CFB-F476-9FC0-4858-939DA647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2560E-5F38-D113-04EA-89DB4D998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812BA8-477C-26E2-65E8-08794ECC6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B11790-0F89-13EB-F0B6-A66BBFDDA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B1FA80-402C-981B-FB76-F7DEBFC245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FFF5FB-F6FD-850B-AFBF-FC7FC30B2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75DB-C38F-472A-8CD8-6103FFE1EE2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C3062-DB46-F98E-4518-30FA9C3CE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20FBDF-3233-AFBE-2D01-CD01D0646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C7E8-AC36-4A23-891F-37AF9C91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05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799BC-C03A-1711-5173-B9B1AB54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5A21D-B667-2C0A-BC2B-5A817AD95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75DB-C38F-472A-8CD8-6103FFE1EE2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3D78CF-EFA0-E202-8B45-ACF3CE2F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49379-BA10-E79D-4AB7-C04868F00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C7E8-AC36-4A23-891F-37AF9C91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6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C155DB-56F3-BC6A-72CA-7AC2352A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75DB-C38F-472A-8CD8-6103FFE1EE2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58BE1-27C1-F121-42A0-1DB92A3CD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1F3CD-6528-AB71-82FE-922B99C59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C7E8-AC36-4A23-891F-37AF9C91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1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2C4DB-46DF-1167-03F9-BA00E1FA1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99DC6-375F-3399-FF23-10D74DACE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518EB-CFB2-499D-A347-55745CFC0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4699A-3FCB-CAC8-A390-B5E6E0836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75DB-C38F-472A-8CD8-6103FFE1EE2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0E576-07AD-588C-687F-785B465C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6F1CA-2014-B784-D589-DDAE7269B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C7E8-AC36-4A23-891F-37AF9C91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5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B7DF7-E983-74B5-EF1C-B8744B40C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C47DBB-48CC-D586-EA16-A6E6AEFE4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22F1A-66AC-788F-4B49-D892EE607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6262A4-8B0B-E635-B582-E950A33B3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075DB-C38F-472A-8CD8-6103FFE1EE2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85964-EC1E-F0B0-85C2-A343C632C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A8BB0-67FE-44FA-BB9F-F09CA7A5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6C7E8-AC36-4A23-891F-37AF9C91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6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7C8455-1114-7F73-9391-8E105CB8E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C2271-B065-793C-BFBF-C9258114D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F5EFA-2B27-A2A2-5F9F-F4762DACA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75DB-C38F-472A-8CD8-6103FFE1EE28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C55FC-8EE1-CCA0-022B-BCA404196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F3BB4-A15B-6331-6C17-CCE8C9308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6C7E8-AC36-4A23-891F-37AF9C91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8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r/photo/1611393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82955120@N05/10325152716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ngrove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63025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054550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search?wallpaper=desert&amp;page=4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es/paisajes/campo/pradera-campo-pasto-o-cesped-paisaje-prado-granja-montana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108586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akpx.com/632533/hiking-alpine-mountains-south-tyrol-mountain-mountain-range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440145/ice-sheet" TargetMode="External"/><Relationship Id="rId2" Type="http://schemas.openxmlformats.org/officeDocument/2006/relationships/image" Target="../media/image24.0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ifor/35743409642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ridarendal/32241392291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dcarer.com.au/events/event-description?CalendarEventKey=050954b4-576e-4544-a8b5-0186010d37cf&amp;CommunityKey=c3fa92ce-5964-4adb-b573-78bba1b84b44&amp;Home=/events/calendar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en field with cows and trees&#10;&#10;Description automatically generated">
            <a:extLst>
              <a:ext uri="{FF2B5EF4-FFF2-40B4-BE49-F238E27FC236}">
                <a16:creationId xmlns:a16="http://schemas.microsoft.com/office/drawing/2014/main" id="{7DE105E9-5A96-817F-EF82-F4D0C57BEB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35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C8FCE-B95B-D803-1C3A-E60A704CA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highlight>
                  <a:srgbClr val="FF00FF"/>
                </a:highlight>
              </a:rPr>
              <a:t>Vegetation Regions </a:t>
            </a:r>
          </a:p>
        </p:txBody>
      </p:sp>
    </p:spTree>
    <p:extLst>
      <p:ext uri="{BB962C8B-B14F-4D97-AF65-F5344CB8AC3E}">
        <p14:creationId xmlns:p14="http://schemas.microsoft.com/office/powerpoint/2010/main" val="1462201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529D9F-F6F0-3D9D-AC06-87F67EF37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2600"/>
              <a:t>*</a:t>
            </a:r>
            <a:r>
              <a:rPr lang="en-US" sz="2600" b="1">
                <a:highlight>
                  <a:srgbClr val="FFFF00"/>
                </a:highlight>
              </a:rPr>
              <a:t>Forest</a:t>
            </a:r>
            <a:r>
              <a:rPr lang="en-US" sz="2600"/>
              <a:t> :are places where trees are grouped closely together and shade a large part of the ground . There are many kind of forests .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F4450-8741-BED0-CD82-782D1073E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In places with warm temperature and high rainfall and humidity , like Brazil , there are tropical rainforests .</a:t>
            </a:r>
          </a:p>
          <a:p>
            <a:r>
              <a:rPr lang="en-US" sz="2200"/>
              <a:t>Northern Europe is much cooler and drier , so it cannot support tropical plants . In this region , the temperature can vary greatly from day to night . Here you will and temperate forests .</a:t>
            </a:r>
          </a:p>
        </p:txBody>
      </p:sp>
      <p:pic>
        <p:nvPicPr>
          <p:cNvPr id="5" name="Picture 4" descr="A forest with moss covered rocks and trees&#10;&#10;Description automatically generated">
            <a:extLst>
              <a:ext uri="{FF2B5EF4-FFF2-40B4-BE49-F238E27FC236}">
                <a16:creationId xmlns:a16="http://schemas.microsoft.com/office/drawing/2014/main" id="{62796A53-AF4B-A23F-D5FB-878F9BD37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536" r="1951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AAC5FE-913C-DA15-B466-08B378A96DAB}"/>
              </a:ext>
            </a:extLst>
          </p:cNvPr>
          <p:cNvSpPr txBox="1"/>
          <p:nvPr/>
        </p:nvSpPr>
        <p:spPr>
          <a:xfrm>
            <a:off x="10005184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82955120@N05/103251527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04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ountains and a lake">
            <a:extLst>
              <a:ext uri="{FF2B5EF4-FFF2-40B4-BE49-F238E27FC236}">
                <a16:creationId xmlns:a16="http://schemas.microsoft.com/office/drawing/2014/main" id="{3B31BC5B-15BA-B523-174F-4684B0823E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09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15535-E287-5F7E-FD88-182800B2F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*Along a coastline , like in the Fujian and Guangdong provinces of China , forests might include plants that can live in salt water , like mangroves . </a:t>
            </a:r>
          </a:p>
        </p:txBody>
      </p:sp>
    </p:spTree>
    <p:extLst>
      <p:ext uri="{BB962C8B-B14F-4D97-AF65-F5344CB8AC3E}">
        <p14:creationId xmlns:p14="http://schemas.microsoft.com/office/powerpoint/2010/main" val="2691068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447334-682E-569A-77A5-401497A5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5600"/>
              <a:t>Mangroves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mangrove trees growing in water&#10;&#10;Description automatically generated">
            <a:extLst>
              <a:ext uri="{FF2B5EF4-FFF2-40B4-BE49-F238E27FC236}">
                <a16:creationId xmlns:a16="http://schemas.microsoft.com/office/drawing/2014/main" id="{6947B5F5-DACE-7F89-BE9D-248A90389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447" r="12555" b="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3A3AB80-02B4-634D-283C-667374DF8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Trees can even grow at high elevations , such as the alphine forests of Tibet . Alphine forests have trees that can grow in rocky soil .They can also survive extreme cold and harsh winds .</a:t>
            </a:r>
          </a:p>
        </p:txBody>
      </p:sp>
      <p:sp>
        <p:nvSpPr>
          <p:cNvPr id="2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70C4FE7-826B-4208-73BF-36163B65D35C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Mangrov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93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ne trees with light effects">
            <a:extLst>
              <a:ext uri="{FF2B5EF4-FFF2-40B4-BE49-F238E27FC236}">
                <a16:creationId xmlns:a16="http://schemas.microsoft.com/office/drawing/2014/main" id="{EC5709E7-3483-FD9E-8C30-7F01E99B74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5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3501A-E708-EE03-E8B6-88882C6F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*Forests can also be sorted by the type ofleaves the trees have . For example , some have needles instead of leaves , while others have large leaves that fall in the autumn . Healthy forests can support a variety of plants and animals . They have well-drained soil with many nutrients .</a:t>
            </a:r>
          </a:p>
        </p:txBody>
      </p:sp>
    </p:spTree>
    <p:extLst>
      <p:ext uri="{BB962C8B-B14F-4D97-AF65-F5344CB8AC3E}">
        <p14:creationId xmlns:p14="http://schemas.microsoft.com/office/powerpoint/2010/main" val="4282350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esert landscape with sand dunes&#10;&#10;Description automatically generated">
            <a:extLst>
              <a:ext uri="{FF2B5EF4-FFF2-40B4-BE49-F238E27FC236}">
                <a16:creationId xmlns:a16="http://schemas.microsoft.com/office/drawing/2014/main" id="{BD0F336B-96EE-2C91-E32D-F07E1B56A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05" r="20858" b="909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C8C46E-37BD-8A48-939F-2BC53DA0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*</a:t>
            </a:r>
            <a:r>
              <a:rPr lang="en-US" sz="2600" b="1">
                <a:solidFill>
                  <a:schemeClr val="bg1"/>
                </a:solidFill>
              </a:rPr>
              <a:t>Desert : Desert regions can be found all over the world , from the Sahara Desert in Africa to the Atacama in South America to the Arabian Desert in the Middle East 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101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37BB8-6CB1-6916-04A5-4B7E7306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3100" dirty="0"/>
              <a:t>*</a:t>
            </a:r>
            <a:r>
              <a:rPr lang="en-US" sz="3200" b="1" dirty="0"/>
              <a:t>Deserts are vegetation regions that get less than 10 inches (25.4)of precipitation per year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DB185-D68C-F7A3-8912-2B92DAE0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n-US" sz="3200" dirty="0"/>
              <a:t>Deserts cover 20 percent of Earth’s surface . In addition to being able to survive in dry weather , plants in desert regions need to handle big changes in temperature , from very hot days to cold nights .</a:t>
            </a:r>
          </a:p>
        </p:txBody>
      </p:sp>
      <p:pic>
        <p:nvPicPr>
          <p:cNvPr id="14" name="Picture 13" descr="Tree in desert">
            <a:extLst>
              <a:ext uri="{FF2B5EF4-FFF2-40B4-BE49-F238E27FC236}">
                <a16:creationId xmlns:a16="http://schemas.microsoft.com/office/drawing/2014/main" id="{46BEF7DE-38AC-B31C-41F3-0BD79BE84C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22" r="22112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3044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F7DCC-3797-45D3-A4FC-91038415F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Autofit/>
          </a:bodyPr>
          <a:lstStyle/>
          <a:p>
            <a:r>
              <a:rPr lang="en-US" sz="2800" b="1" dirty="0"/>
              <a:t>*Desert soil is usually sandy , but not always . For instance , the cold Antarctic Desert has no soil at all . It is just ice on top of rock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9ACC-65F7-8741-7C95-725B032A5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Autofit/>
          </a:bodyPr>
          <a:lstStyle/>
          <a:p>
            <a:r>
              <a:rPr lang="en-US" dirty="0"/>
              <a:t>Plants in hot deserts have adapted to sandy and rocky soils . For example , they have roots that grow deep into the ground to find water and keep the plants in place . They also have smaller leaves that lose water very slowly . </a:t>
            </a:r>
            <a:r>
              <a:rPr lang="en-US" dirty="0" err="1"/>
              <a:t>Infact</a:t>
            </a:r>
            <a:r>
              <a:rPr lang="en-US" dirty="0"/>
              <a:t> , many desert plants , such as cacti , have tissues that allow them to store water . </a:t>
            </a:r>
          </a:p>
        </p:txBody>
      </p:sp>
      <p:pic>
        <p:nvPicPr>
          <p:cNvPr id="5" name="Picture 4" descr="Plants with purple petals">
            <a:extLst>
              <a:ext uri="{FF2B5EF4-FFF2-40B4-BE49-F238E27FC236}">
                <a16:creationId xmlns:a16="http://schemas.microsoft.com/office/drawing/2014/main" id="{C11C8A1D-C0B9-85DB-B7C9-4B347EA3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19" r="19981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52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orest with fog in the mountains&#10;&#10;Description automatically generated">
            <a:extLst>
              <a:ext uri="{FF2B5EF4-FFF2-40B4-BE49-F238E27FC236}">
                <a16:creationId xmlns:a16="http://schemas.microsoft.com/office/drawing/2014/main" id="{B4FA20D2-1C0F-E21C-30A3-6F387960B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AD078-0E57-A849-12E9-1EFFA8B17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b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Critical thinking : </a:t>
            </a:r>
            <a:r>
              <a:rPr lang="en-US" sz="2300" b="1">
                <a:solidFill>
                  <a:schemeClr val="tx1">
                    <a:lumMod val="85000"/>
                    <a:lumOff val="15000"/>
                  </a:schemeClr>
                </a:solidFill>
              </a:rPr>
              <a:t>Compare a desert with a temperate forest . What is one thing they have in common ?Is the feature they have in common related to soil , plants , or climate 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450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5441-B6D4-CC53-28A9-1FDDE433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Answer 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85A3F-7B27-8EDC-A169-595B6E41F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 a temperate forest , you can expect to find rivers and lakes . In a desert it is rare to find these land forms . </a:t>
            </a:r>
          </a:p>
          <a:p>
            <a:r>
              <a:rPr lang="en-US" sz="4000" dirty="0"/>
              <a:t>In the desert , there is very little to no vegetation and the land in deserts can be mountainous or flat .</a:t>
            </a:r>
          </a:p>
        </p:txBody>
      </p:sp>
    </p:spTree>
    <p:extLst>
      <p:ext uri="{BB962C8B-B14F-4D97-AF65-F5344CB8AC3E}">
        <p14:creationId xmlns:p14="http://schemas.microsoft.com/office/powerpoint/2010/main" val="1659694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45C88-8458-0F92-41A9-8223001AB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Grassland </a:t>
            </a:r>
            <a:r>
              <a:rPr lang="en-US" dirty="0"/>
              <a:t>: can be found in every continent on Earth except Antarctica . They are areas that are flat , open , and covered with grass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C69DB-5CE7-9C5D-A40E-B23E1032B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453"/>
            <a:ext cx="10515600" cy="4250509"/>
          </a:xfrm>
        </p:spPr>
        <p:txBody>
          <a:bodyPr>
            <a:normAutofit/>
          </a:bodyPr>
          <a:lstStyle/>
          <a:p>
            <a:r>
              <a:rPr lang="en-US" sz="4000" dirty="0"/>
              <a:t>There are many types of grasslands with different types of grass . </a:t>
            </a:r>
          </a:p>
          <a:p>
            <a:r>
              <a:rPr lang="en-US" sz="4000" dirty="0"/>
              <a:t>In places with cooler weather , like northeastern Europe , the grasses are hardy or strong , and grow all year round . Oats are an example of vegetation that does well in this region .</a:t>
            </a:r>
          </a:p>
        </p:txBody>
      </p:sp>
    </p:spTree>
    <p:extLst>
      <p:ext uri="{BB962C8B-B14F-4D97-AF65-F5344CB8AC3E}">
        <p14:creationId xmlns:p14="http://schemas.microsoft.com/office/powerpoint/2010/main" val="2574144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95480-B645-602C-B793-0B422E18D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2600"/>
              <a:t>*Geographers divide the land on Earth into vegetation regions , or areas with specific types of soil , plants , and weather patterns .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79D6C-ACBD-65C3-AF29-525C145CE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Autofit/>
          </a:bodyPr>
          <a:lstStyle/>
          <a:p>
            <a:r>
              <a:rPr lang="en-US" sz="2400" dirty="0"/>
              <a:t>They can be sorted into five major categories : </a:t>
            </a:r>
            <a:r>
              <a:rPr lang="en-US" sz="2400" b="1" dirty="0">
                <a:solidFill>
                  <a:srgbClr val="00B050"/>
                </a:solidFill>
              </a:rPr>
              <a:t>forest</a:t>
            </a:r>
            <a:r>
              <a:rPr lang="en-US" sz="2400" dirty="0"/>
              <a:t> , </a:t>
            </a:r>
            <a:r>
              <a:rPr lang="en-US" sz="2400" b="1" dirty="0">
                <a:solidFill>
                  <a:srgbClr val="FF0000"/>
                </a:solidFill>
              </a:rPr>
              <a:t>desert</a:t>
            </a:r>
            <a:r>
              <a:rPr lang="en-US" sz="2400" b="1" dirty="0"/>
              <a:t> </a:t>
            </a:r>
            <a:r>
              <a:rPr lang="en-US" sz="2400" dirty="0"/>
              <a:t>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grassland 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FFC000"/>
                </a:solidFill>
              </a:rPr>
              <a:t>tundra 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7030A0"/>
                </a:solidFill>
              </a:rPr>
              <a:t>and icesheet </a:t>
            </a:r>
            <a:r>
              <a:rPr lang="en-US" sz="2400" dirty="0"/>
              <a:t>. </a:t>
            </a:r>
          </a:p>
          <a:p>
            <a:r>
              <a:rPr lang="en-US" sz="2400" dirty="0"/>
              <a:t>People can learn about the climate , soil type , and other physical features of an area from its vegetation .</a:t>
            </a:r>
          </a:p>
          <a:p>
            <a:r>
              <a:rPr lang="en-US" sz="2400" dirty="0"/>
              <a:t>Vegetation also impacts the animal life in a particular area .</a:t>
            </a:r>
          </a:p>
        </p:txBody>
      </p:sp>
      <p:pic>
        <p:nvPicPr>
          <p:cNvPr id="5" name="Picture 4" descr="A group of people riding camels in the desert&#10;&#10;Description automatically generated">
            <a:extLst>
              <a:ext uri="{FF2B5EF4-FFF2-40B4-BE49-F238E27FC236}">
                <a16:creationId xmlns:a16="http://schemas.microsoft.com/office/drawing/2014/main" id="{B1876D66-6BFE-9D75-6F78-3D7919E3B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926" r="1665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1865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field with mountains in the background&#10;&#10;Description automatically generated">
            <a:extLst>
              <a:ext uri="{FF2B5EF4-FFF2-40B4-BE49-F238E27FC236}">
                <a16:creationId xmlns:a16="http://schemas.microsoft.com/office/drawing/2014/main" id="{9576EBC2-807D-E330-3384-71EDCE6FB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72E1A-5D12-FD16-9F7C-5FC83F12B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There are temperate grasslands in places where the weather varies with each season , such as South Africa and the United States of America 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481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grass">
            <a:extLst>
              <a:ext uri="{FF2B5EF4-FFF2-40B4-BE49-F238E27FC236}">
                <a16:creationId xmlns:a16="http://schemas.microsoft.com/office/drawing/2014/main" id="{34EBF9AC-18C5-5E96-23D9-AEECBD444B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702B4-3DB1-A4CD-F6CF-FAC2BD4BE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These places have hot summers and cold winters . However , a tropical grassland , called a savanna , needs warm temperature and dry conditions all year round to thrive .</a:t>
            </a:r>
          </a:p>
        </p:txBody>
      </p:sp>
    </p:spTree>
    <p:extLst>
      <p:ext uri="{BB962C8B-B14F-4D97-AF65-F5344CB8AC3E}">
        <p14:creationId xmlns:p14="http://schemas.microsoft.com/office/powerpoint/2010/main" val="216087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giraffes walking in a field&#10;&#10;Description automatically generated">
            <a:extLst>
              <a:ext uri="{FF2B5EF4-FFF2-40B4-BE49-F238E27FC236}">
                <a16:creationId xmlns:a16="http://schemas.microsoft.com/office/drawing/2014/main" id="{0FC4A4DF-A051-75AF-74B5-305004D04B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843" b="38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9F6828-3B23-9386-A851-CBA8571C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An example of this Tanzanla’s seregeti National park , where three different types of tropical grasses grow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F8029-3931-D17B-9C75-FCB4C9499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Grasses grow best in soils that drain well and are rich in nutrients . The nutrients  contain a lot of organic matter, such as leaves or decaying insects .</a:t>
            </a:r>
          </a:p>
        </p:txBody>
      </p:sp>
    </p:spTree>
    <p:extLst>
      <p:ext uri="{BB962C8B-B14F-4D97-AF65-F5344CB8AC3E}">
        <p14:creationId xmlns:p14="http://schemas.microsoft.com/office/powerpoint/2010/main" val="932390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1B824-392F-BA8D-4622-AB84A059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Critical Thinking 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7C921-9169-9326-EB21-D78BAB6D1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Compare between deserts and grasslands ?</a:t>
            </a:r>
          </a:p>
        </p:txBody>
      </p:sp>
    </p:spTree>
    <p:extLst>
      <p:ext uri="{BB962C8B-B14F-4D97-AF65-F5344CB8AC3E}">
        <p14:creationId xmlns:p14="http://schemas.microsoft.com/office/powerpoint/2010/main" val="3748703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rail in a mountain&#10;&#10;Description automatically generated">
            <a:extLst>
              <a:ext uri="{FF2B5EF4-FFF2-40B4-BE49-F238E27FC236}">
                <a16:creationId xmlns:a16="http://schemas.microsoft.com/office/drawing/2014/main" id="{80EC01B6-7EFB-23C5-53DD-12EDAB66DA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048" b="79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1AE9E9-A939-6B5B-F970-9FD5EE5F7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>
                <a:solidFill>
                  <a:srgbClr val="FFFFFF"/>
                </a:solidFill>
              </a:rPr>
              <a:t>*Tundra : it has very few trees because of cold weather and other harsh conditions like strong winds . The only plants that survive in a tundra are shrubs , mosses , and some grasses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9DF9D-0585-BCD3-67E8-653BC50C4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*There are two kinds of tundra : Arctic and Alphine .</a:t>
            </a:r>
          </a:p>
        </p:txBody>
      </p:sp>
    </p:spTree>
    <p:extLst>
      <p:ext uri="{BB962C8B-B14F-4D97-AF65-F5344CB8AC3E}">
        <p14:creationId xmlns:p14="http://schemas.microsoft.com/office/powerpoint/2010/main" val="3850837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C7886A-70BD-1D17-5E3B-9F23D4998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3000"/>
              <a:t>*In Arctic tundra , the temperatures are very cold . The soil is frozen almost all year round and is called permafrost . </a:t>
            </a:r>
          </a:p>
        </p:txBody>
      </p:sp>
      <p:pic>
        <p:nvPicPr>
          <p:cNvPr id="14" name="Picture 13" descr="Twilight on frozen scenery">
            <a:extLst>
              <a:ext uri="{FF2B5EF4-FFF2-40B4-BE49-F238E27FC236}">
                <a16:creationId xmlns:a16="http://schemas.microsoft.com/office/drawing/2014/main" id="{62E92039-91C1-8D01-9DBB-4D9973AF8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109" r="13559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FD010-9D91-0C27-DD76-4E88F7FB5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 dirty="0"/>
              <a:t>During summer , the top layers of permafrost might melt just a little . This allows some plants and insects to survive for a short season . The Arctic tundra is in the Northern Hemisphere .</a:t>
            </a:r>
          </a:p>
        </p:txBody>
      </p:sp>
    </p:spTree>
    <p:extLst>
      <p:ext uri="{BB962C8B-B14F-4D97-AF65-F5344CB8AC3E}">
        <p14:creationId xmlns:p14="http://schemas.microsoft.com/office/powerpoint/2010/main" val="4012385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E64E00-868C-A1FB-E65F-C39F5B472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Autofit/>
          </a:bodyPr>
          <a:lstStyle/>
          <a:p>
            <a:r>
              <a:rPr lang="en-US" sz="2400" b="1" dirty="0"/>
              <a:t>*An </a:t>
            </a:r>
            <a:r>
              <a:rPr lang="en-US" sz="2400" b="1" dirty="0" err="1"/>
              <a:t>alphine</a:t>
            </a:r>
            <a:r>
              <a:rPr lang="en-US" sz="2400" b="1" dirty="0"/>
              <a:t> tundra is also very cold and often snowy and windy . Alphine </a:t>
            </a:r>
            <a:r>
              <a:rPr lang="en-US" sz="2400" b="1" dirty="0" err="1"/>
              <a:t>tundras</a:t>
            </a:r>
            <a:r>
              <a:rPr lang="en-US" sz="2400" b="1" dirty="0"/>
              <a:t> are located at high elevations , such as the Tibetan Plateau ,which stretches across China , India , and Tibet .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48FB4-8DB3-FEBB-40AA-748AA1D3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dirty="0"/>
              <a:t>Because there are few plants in a tundra region , it has far few animals than other vegetation regions .</a:t>
            </a:r>
          </a:p>
        </p:txBody>
      </p:sp>
      <p:pic>
        <p:nvPicPr>
          <p:cNvPr id="5" name="Picture 4" descr="Mountain range covered with snow">
            <a:extLst>
              <a:ext uri="{FF2B5EF4-FFF2-40B4-BE49-F238E27FC236}">
                <a16:creationId xmlns:a16="http://schemas.microsoft.com/office/drawing/2014/main" id="{7702644C-55F1-0516-0682-5ED49E2490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45" r="823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3632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68A797-F12C-F175-9588-1B11FC38B0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3479" b="122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8A68D4-96B5-DDFD-2B5B-B28DDD0C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*Which vegetation region is most like tundras based on how well things grow there 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301250-A18D-A569-1000-56CA09CCB3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5160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3396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A732-54D6-4F94-169E-A75320755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1616203"/>
          </a:xfrm>
        </p:spPr>
        <p:txBody>
          <a:bodyPr anchor="b">
            <a:noAutofit/>
          </a:bodyPr>
          <a:lstStyle/>
          <a:p>
            <a:r>
              <a:rPr lang="en-US" sz="3200" dirty="0"/>
              <a:t>*</a:t>
            </a:r>
            <a:r>
              <a:rPr lang="en-US" sz="3200" b="1" dirty="0">
                <a:highlight>
                  <a:srgbClr val="FFFF00"/>
                </a:highlight>
              </a:rPr>
              <a:t>Ice Sheet </a:t>
            </a:r>
            <a:r>
              <a:rPr lang="en-US" sz="3200" dirty="0"/>
              <a:t>: perhaps the strangest vegetation is one where no plants grow . </a:t>
            </a:r>
          </a:p>
        </p:txBody>
      </p:sp>
      <p:pic>
        <p:nvPicPr>
          <p:cNvPr id="5" name="Picture 4" descr="An icebergs in the ocean&#10;&#10;Description automatically generated">
            <a:extLst>
              <a:ext uri="{FF2B5EF4-FFF2-40B4-BE49-F238E27FC236}">
                <a16:creationId xmlns:a16="http://schemas.microsoft.com/office/drawing/2014/main" id="{1D600F4A-8366-B880-59A7-1F39345BB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636" r="369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DB8A3-9819-7DCD-AAD7-659D7AE5C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/>
          </a:bodyPr>
          <a:lstStyle/>
          <a:p>
            <a:r>
              <a:rPr lang="en-US" dirty="0"/>
              <a:t>An ice sheet is an area of glacier ice that is more than 50,000 square kilometers (20, 000 square miles ). There is little or no soil . The weather is very cold and windy . </a:t>
            </a:r>
          </a:p>
        </p:txBody>
      </p:sp>
    </p:spTree>
    <p:extLst>
      <p:ext uri="{BB962C8B-B14F-4D97-AF65-F5344CB8AC3E}">
        <p14:creationId xmlns:p14="http://schemas.microsoft.com/office/powerpoint/2010/main" val="2478708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A84F94-CC7D-57AA-39B4-468D4B4F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Autofit/>
          </a:bodyPr>
          <a:lstStyle/>
          <a:p>
            <a:r>
              <a:rPr lang="en-US" sz="2800" b="1" dirty="0"/>
              <a:t>*There are only two ice sheet regions on the planet . They are called the polar ice caps , and they cover the North Pole and the South Pole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38509-4BDE-EAFD-A38F-735B2681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n-US" dirty="0"/>
              <a:t>The Antarctic ice sheet , at the South Pole , is over 14 million square kilometers (5.4 million square miles ) . Much of the Arctic ice sheet at the North Pole floats on the ocean , but one of its largest parts covers Greenland . </a:t>
            </a:r>
          </a:p>
        </p:txBody>
      </p:sp>
      <p:pic>
        <p:nvPicPr>
          <p:cNvPr id="5" name="Picture 4" descr="Mountainous ice and snow sheets on water with red boat">
            <a:extLst>
              <a:ext uri="{FF2B5EF4-FFF2-40B4-BE49-F238E27FC236}">
                <a16:creationId xmlns:a16="http://schemas.microsoft.com/office/drawing/2014/main" id="{70910B49-37C2-985F-55C6-3468ACDD7C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93" r="7363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8940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38231-D1AE-03BC-B022-A9E47BCB2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Autofit/>
          </a:bodyPr>
          <a:lstStyle/>
          <a:p>
            <a:r>
              <a:rPr lang="en-US" sz="2400" dirty="0"/>
              <a:t>*Regions with less vegetation have fewer animals . Understanding the pattern of vegetation in a region can help keep soil healthy and vegetation growing .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DF632-D84F-91F3-AB0A-8A9E77D8A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400" dirty="0"/>
              <a:t>Vegetation regions contribute to human life in many ways . For instance , vegetation can help fight climate change . </a:t>
            </a:r>
          </a:p>
          <a:p>
            <a:r>
              <a:rPr lang="en-US" sz="2400" dirty="0"/>
              <a:t>The Amazon Rainforest is a great example of this. It is the largest rainforest in the world . It is sometimes called the (Lungs of the world ). </a:t>
            </a:r>
          </a:p>
        </p:txBody>
      </p:sp>
      <p:pic>
        <p:nvPicPr>
          <p:cNvPr id="5" name="Picture 4" descr="A river surrounded by trees&#10;&#10;Description automatically generated">
            <a:extLst>
              <a:ext uri="{FF2B5EF4-FFF2-40B4-BE49-F238E27FC236}">
                <a16:creationId xmlns:a16="http://schemas.microsoft.com/office/drawing/2014/main" id="{7CF5CB07-8AC0-2EAC-311B-E21B0EE41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057" r="1124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F67231-1D8B-8208-17AB-00DB3B4DCFB1}"/>
              </a:ext>
            </a:extLst>
          </p:cNvPr>
          <p:cNvSpPr txBox="1"/>
          <p:nvPr/>
        </p:nvSpPr>
        <p:spPr>
          <a:xfrm>
            <a:off x="9732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cifor/3574340964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34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A1095-F0B0-8F38-D3B7-BDB686530D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210" r="21848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3320D-A572-090F-FA59-53F874CC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 sz="2500"/>
              <a:t>*The Greenland ice sheet is smaller than the Antarctic ice sheet . It is only 1.7 million square kilometers (656,000 square miles ).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6FAB2-F204-C3C7-F58B-657E10C0C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r>
              <a:rPr lang="en-US" sz="2000"/>
              <a:t>Both these icesheets are heavy and have caused the land underneath to sink below sea level .</a:t>
            </a:r>
          </a:p>
          <a:p>
            <a:r>
              <a:rPr lang="en-US" sz="2000"/>
              <a:t>In fact , the ice sheet of Greenland is so massive that if it melted , Greenland would no longer be the world’s largest island ! </a:t>
            </a:r>
          </a:p>
          <a:p>
            <a:r>
              <a:rPr lang="en-US" sz="2000"/>
              <a:t>It would turn into a small chain of islands called an archipelago .</a:t>
            </a:r>
          </a:p>
        </p:txBody>
      </p:sp>
    </p:spTree>
    <p:extLst>
      <p:ext uri="{BB962C8B-B14F-4D97-AF65-F5344CB8AC3E}">
        <p14:creationId xmlns:p14="http://schemas.microsoft.com/office/powerpoint/2010/main" val="4187702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lacier at night">
            <a:extLst>
              <a:ext uri="{FF2B5EF4-FFF2-40B4-BE49-F238E27FC236}">
                <a16:creationId xmlns:a16="http://schemas.microsoft.com/office/drawing/2014/main" id="{AF962D0D-8D0D-65C4-2B23-F2F54DC2B7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368" b="13362"/>
          <a:stretch/>
        </p:blipFill>
        <p:spPr>
          <a:xfrm>
            <a:off x="20" y="-9524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CD0A7A-72F6-09EB-7FFD-45A0EEE0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>
                <a:solidFill>
                  <a:srgbClr val="FFFFFF"/>
                </a:solidFill>
              </a:rPr>
              <a:t>*The ice sheet regions of the world are important places for scientists to do research . They can look at air bubbles in layers of ice to learn about things such as air pollution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B61F4-CD9C-EB50-9C78-D2D6D4EC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They can measure how quickly the ice caps are melting to help understand climate change .</a:t>
            </a:r>
          </a:p>
        </p:txBody>
      </p:sp>
    </p:spTree>
    <p:extLst>
      <p:ext uri="{BB962C8B-B14F-4D97-AF65-F5344CB8AC3E}">
        <p14:creationId xmlns:p14="http://schemas.microsoft.com/office/powerpoint/2010/main" val="2875253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53B05-1804-AEAC-9FF9-8F4B2940C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sz="3100"/>
              <a:t>*Each vegetation region is unique because of the combination of soil , plants , and weather there 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7A0A65F-C9EA-6B40-405E-4A277675E7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7010902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9461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rees and a river">
            <a:extLst>
              <a:ext uri="{FF2B5EF4-FFF2-40B4-BE49-F238E27FC236}">
                <a16:creationId xmlns:a16="http://schemas.microsoft.com/office/drawing/2014/main" id="{5679B858-5E12-A9B1-1399-7A2EB6F25B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47E68-D272-8AF3-6600-D79DEFAA5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* Why is the (Amazon Rainforest )called lungs of the world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BE298-88EE-CC4D-3D11-CDA4FB6EB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Because , the trees trap a lot of the world’s carbon dioxide and produce a </a:t>
            </a:r>
            <a:r>
              <a:rPr lang="en-US" sz="2000" dirty="0" err="1">
                <a:solidFill>
                  <a:schemeClr val="bg1"/>
                </a:solidFill>
              </a:rPr>
              <a:t>grat</a:t>
            </a:r>
            <a:r>
              <a:rPr lang="en-US" sz="2000" dirty="0">
                <a:solidFill>
                  <a:schemeClr val="bg1"/>
                </a:solidFill>
              </a:rPr>
              <a:t> amount of oxygen 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58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86014-61F1-1144-CD59-024E12DC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62" y="315077"/>
            <a:ext cx="4368602" cy="1956841"/>
          </a:xfrm>
        </p:spPr>
        <p:txBody>
          <a:bodyPr anchor="b">
            <a:noAutofit/>
          </a:bodyPr>
          <a:lstStyle/>
          <a:p>
            <a:r>
              <a:rPr lang="en-US" sz="2400" dirty="0"/>
              <a:t>*Also humans depend on products made from vegetation . For example : people use timber for building , and people eat vegetables and fruit from many plants . 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C003F-9D7F-EA4F-D368-C1251B39E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3200" dirty="0"/>
              <a:t>Moreover , people can do a variety of activities in these regions . They can go hiking , camping , or boating .</a:t>
            </a:r>
          </a:p>
        </p:txBody>
      </p:sp>
      <p:pic>
        <p:nvPicPr>
          <p:cNvPr id="5" name="Picture 4" descr="Top view of different fruits and vegetables">
            <a:extLst>
              <a:ext uri="{FF2B5EF4-FFF2-40B4-BE49-F238E27FC236}">
                <a16:creationId xmlns:a16="http://schemas.microsoft.com/office/drawing/2014/main" id="{B0D028AE-49D0-55BF-80F7-7070BD7BCD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99" r="2110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2297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the south america&#10;&#10;Description automatically generated">
            <a:extLst>
              <a:ext uri="{FF2B5EF4-FFF2-40B4-BE49-F238E27FC236}">
                <a16:creationId xmlns:a16="http://schemas.microsoft.com/office/drawing/2014/main" id="{2CFAF43F-4BB4-BF0E-86EE-442B2F150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798" b="9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06CFB-CE8F-F5B4-3CAD-22D80EB6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South America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8516290-976A-542C-242C-52FB73C3E113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gridarendal/32241392291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10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pile of dirt&#10;&#10;Description automatically generated">
            <a:extLst>
              <a:ext uri="{FF2B5EF4-FFF2-40B4-BE49-F238E27FC236}">
                <a16:creationId xmlns:a16="http://schemas.microsoft.com/office/drawing/2014/main" id="{8940201F-32ED-1F1E-3978-C3959165F7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899" r="72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1DCA29-EA85-C5FD-140C-257121EF2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*</a:t>
            </a:r>
            <a:r>
              <a:rPr lang="en-US" sz="2800" b="1">
                <a:solidFill>
                  <a:srgbClr val="FFFFFF"/>
                </a:solidFill>
              </a:rPr>
              <a:t>Features of Vegetation  : The main feature of vegetation regions is their plant life . Many factors affect the growth of plants in a particular place .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B8DA5-1E47-1032-37FE-3436BE54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Such factors include topography , wind patterns , soil quality , water , and sunlight . </a:t>
            </a:r>
          </a:p>
          <a:p>
            <a:r>
              <a:rPr lang="en-US">
                <a:solidFill>
                  <a:srgbClr val="FFFFFF"/>
                </a:solidFill>
              </a:rPr>
              <a:t>For example :some plants grow well in sandy soil , while others need heavier soil with more clay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DFEAB-99DC-9E9F-5784-2BB37B4DCD0D}"/>
              </a:ext>
            </a:extLst>
          </p:cNvPr>
          <p:cNvSpPr txBox="1"/>
          <p:nvPr/>
        </p:nvSpPr>
        <p:spPr>
          <a:xfrm>
            <a:off x="10005184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landcarer.com.au/events/event-description?CalendarEventKey=050954b4-576e-4544-a8b5-0186010d37cf&amp;CommunityKey=c3fa92ce-5964-4adb-b573-78bba1b84b44&amp;Home=/events/calenda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919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oung plant in the morning light">
            <a:extLst>
              <a:ext uri="{FF2B5EF4-FFF2-40B4-BE49-F238E27FC236}">
                <a16:creationId xmlns:a16="http://schemas.microsoft.com/office/drawing/2014/main" id="{EBA48B10-19BF-0202-67D1-144F51B08F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12" r="14222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655A3-14F6-8206-551A-78B028917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Autofit/>
          </a:bodyPr>
          <a:lstStyle/>
          <a:p>
            <a:r>
              <a:rPr lang="en-US" sz="2800" dirty="0"/>
              <a:t>*Each type of soil has its own set of nutrients . Plant nutrients are substances that plants need to live , stay healthy , and produce energy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67539-C3B9-2F55-1806-0A87B91A9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Autofit/>
          </a:bodyPr>
          <a:lstStyle/>
          <a:p>
            <a:r>
              <a:rPr lang="en-US" dirty="0"/>
              <a:t>The nutrients in each type of soil determine the kinds of plants that grow in that soil . </a:t>
            </a:r>
          </a:p>
          <a:p>
            <a:r>
              <a:rPr lang="en-US" dirty="0" err="1"/>
              <a:t>Precepitation</a:t>
            </a:r>
            <a:r>
              <a:rPr lang="en-US" dirty="0"/>
              <a:t> and temperature also pay an important part in determining what types of plants grow in a vegetation region .</a:t>
            </a:r>
          </a:p>
        </p:txBody>
      </p:sp>
    </p:spTree>
    <p:extLst>
      <p:ext uri="{BB962C8B-B14F-4D97-AF65-F5344CB8AC3E}">
        <p14:creationId xmlns:p14="http://schemas.microsoft.com/office/powerpoint/2010/main" val="3780666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13EF13-8BC0-00C8-CB19-55E2EDD8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>
                <a:solidFill>
                  <a:schemeClr val="bg1">
                    <a:lumMod val="95000"/>
                    <a:lumOff val="5000"/>
                  </a:schemeClr>
                </a:solidFill>
              </a:rPr>
              <a:t>*Geographers look at the type of ………………..,the type of ……………….,and the climate of a place to decide its vegetation region .</a:t>
            </a:r>
          </a:p>
        </p:txBody>
      </p:sp>
    </p:spTree>
    <p:extLst>
      <p:ext uri="{BB962C8B-B14F-4D97-AF65-F5344CB8AC3E}">
        <p14:creationId xmlns:p14="http://schemas.microsoft.com/office/powerpoint/2010/main" val="3163115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1639</Words>
  <Application>Microsoft Office PowerPoint</Application>
  <PresentationFormat>Widescreen</PresentationFormat>
  <Paragraphs>74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Vegetation Regions </vt:lpstr>
      <vt:lpstr>*Geographers divide the land on Earth into vegetation regions , or areas with specific types of soil , plants , and weather patterns . </vt:lpstr>
      <vt:lpstr>*Regions with less vegetation have fewer animals . Understanding the pattern of vegetation in a region can help keep soil healthy and vegetation growing .</vt:lpstr>
      <vt:lpstr>* Why is the (Amazon Rainforest )called lungs of the world ?</vt:lpstr>
      <vt:lpstr>*Also humans depend on products made from vegetation . For example : people use timber for building , and people eat vegetables and fruit from many plants . </vt:lpstr>
      <vt:lpstr>South America </vt:lpstr>
      <vt:lpstr>*Features of Vegetation  : The main feature of vegetation regions is their plant life . Many factors affect the growth of plants in a particular place .  </vt:lpstr>
      <vt:lpstr>*Each type of soil has its own set of nutrients . Plant nutrients are substances that plants need to live , stay healthy , and produce energy . </vt:lpstr>
      <vt:lpstr>*Geographers look at the type of ………………..,the type of ……………….,and the climate of a place to decide its vegetation region .</vt:lpstr>
      <vt:lpstr>*Forest :are places where trees are grouped closely together and shade a large part of the ground . There are many kind of forests . </vt:lpstr>
      <vt:lpstr>*Along a coastline , like in the Fujian and Guangdong provinces of China , forests might include plants that can live in salt water , like mangroves . </vt:lpstr>
      <vt:lpstr>Mangroves </vt:lpstr>
      <vt:lpstr>*Forests can also be sorted by the type ofleaves the trees have . For example , some have needles instead of leaves , while others have large leaves that fall in the autumn . Healthy forests can support a variety of plants and animals . They have well-drained soil with many nutrients .</vt:lpstr>
      <vt:lpstr>*Desert : Desert regions can be found all over the world , from the Sahara Desert in Africa to the Atacama in South America to the Arabian Desert in the Middle East .</vt:lpstr>
      <vt:lpstr>*Deserts are vegetation regions that get less than 10 inches (25.4)of precipitation per year .</vt:lpstr>
      <vt:lpstr>*Desert soil is usually sandy , but not always . For instance , the cold Antarctic Desert has no soil at all . It is just ice on top of rock .</vt:lpstr>
      <vt:lpstr>Critical thinking : Compare a desert with a temperate forest . What is one thing they have in common ?Is the feature they have in common related to soil , plants , or climate ?</vt:lpstr>
      <vt:lpstr>Answer : </vt:lpstr>
      <vt:lpstr>*Grassland : can be found in every continent on Earth except Antarctica . They are areas that are flat , open , and covered with grass . </vt:lpstr>
      <vt:lpstr>There are temperate grasslands in places where the weather varies with each season , such as South Africa and the United States of America .</vt:lpstr>
      <vt:lpstr>These places have hot summers and cold winters . However , a tropical grassland , called a savanna , needs warm temperature and dry conditions all year round to thrive .</vt:lpstr>
      <vt:lpstr>An example of this Tanzanla’s seregeti National park , where three different types of tropical grasses grow .</vt:lpstr>
      <vt:lpstr>*Critical Thinking :</vt:lpstr>
      <vt:lpstr>*Tundra : it has very few trees because of cold weather and other harsh conditions like strong winds . The only plants that survive in a tundra are shrubs , mosses , and some grasses .</vt:lpstr>
      <vt:lpstr>*In Arctic tundra , the temperatures are very cold . The soil is frozen almost all year round and is called permafrost . </vt:lpstr>
      <vt:lpstr>*An alphine tundra is also very cold and often snowy and windy . Alphine tundras are located at high elevations , such as the Tibetan Plateau ,which stretches across China , India , and Tibet . </vt:lpstr>
      <vt:lpstr>*Which vegetation region is most like tundras based on how well things grow there ?</vt:lpstr>
      <vt:lpstr>*Ice Sheet : perhaps the strangest vegetation is one where no plants grow . </vt:lpstr>
      <vt:lpstr>*There are only two ice sheet regions on the planet . They are called the polar ice caps , and they cover the North Pole and the South Pole . </vt:lpstr>
      <vt:lpstr>*The Greenland ice sheet is smaller than the Antarctic ice sheet . It is only 1.7 million square kilometers (656,000 square miles ). </vt:lpstr>
      <vt:lpstr>*The ice sheet regions of the world are important places for scientists to do research . They can look at air bubbles in layers of ice to learn about things such as air pollution .</vt:lpstr>
      <vt:lpstr>*Each vegetation region is unique because of the combination of soil , plants , and weather there 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Vegetation Regions</dc:title>
  <dc:creator>N800</dc:creator>
  <cp:lastModifiedBy>N800</cp:lastModifiedBy>
  <cp:revision>7</cp:revision>
  <dcterms:created xsi:type="dcterms:W3CDTF">2024-09-28T18:54:59Z</dcterms:created>
  <dcterms:modified xsi:type="dcterms:W3CDTF">2024-10-26T18:08:00Z</dcterms:modified>
</cp:coreProperties>
</file>