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97C3-2B15-6D23-A9C9-7A26402D3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A6F00-E22F-9786-8031-D32C19D5D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DA1F2-E442-B9F3-0C29-5BEE7880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6983C-D4AC-EA92-A13F-07866B02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DFD62-427E-83E0-C89E-AEF6C663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EADF-1E52-E37E-A81C-0CBF22C8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D8092-C825-8E8B-193F-679286227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DDC7A-5781-C5A3-1414-5D76216D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F067B-DAD5-F7A6-6D17-B41CE0AF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D7C82-D1AF-7A22-E7CF-2F7DA8BC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4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72286-CC76-5DB4-7892-1C7AECE18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B8579-BB83-0131-CF55-C9CB64FF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36D6-C1EB-19CE-E727-F21D61A0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8150-278E-BA07-DBD0-C0A39DCA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533F3-09D2-20D0-0919-C7BAEE46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19E6-1F6F-66C6-44E3-D9DC268A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9A64-6D09-24C7-4046-A1DF8152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F5F5-4889-9B74-56C0-8D44CDD1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A91-1F73-D83B-1571-D8EBFA04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822F1-2405-9401-FBC8-30BAF46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854-6F48-7014-386B-072D551B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189DD-4A6C-531A-9215-E29DE9D4A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903D-2006-88DE-4023-5496EFB2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0BDF-CE15-79F6-FBCC-C9CE4742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7748-49D0-D5F4-927C-32ABF847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EA7E-3894-168A-0B0B-8495BB9E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BC6A-62D2-1DEC-8CDF-089E76DD5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DAA70-EAFF-A5CE-4140-69A3E4C12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E6C46-E378-AA71-07DE-6D9FB1DE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204FC-D595-C353-6D04-F6EA9038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F5D03-47AC-2C27-28BC-66E6C7E8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54D0-2B8D-55E6-B100-8E8A1C20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9F4D2-A7EB-A5E6-3D23-2539BF62C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4E751-4647-96AE-C674-B78D1736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FA6DD-6397-386F-EBD8-7D8EF410B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6166E-8AEF-77B3-FEE9-29C399C40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82F3B-3B7C-459A-9613-19F7CC80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4490E-F958-9193-F2D2-5AFE4C9B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92BB9-D1D4-72FA-AE51-DFBFE384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D477-3F4E-4597-2EE9-E179B483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9044F-6C9F-7BE7-E200-C34DC929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DDF41-75DD-3C4E-541E-7C2F6BD19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7789D-76EF-E069-0375-891AA0A2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4C1A7-EF28-2479-B370-34C5BA7F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FB265-7BF2-5251-0F7C-693B186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501AB-8958-7967-F432-86BD9CC2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E126-A804-3DB6-D7BD-80D159FA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E68A-74CF-CDBD-D2D3-0A1567C3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8C7A-CA24-15D7-C48F-EB611851F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953A-A082-A7E2-4E51-73BF9812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52B44-5EC5-0791-1267-6570D946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145DA-97F2-5AC6-F859-A788DE9A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FC180-FFF8-054A-D879-1CCDC4EF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9A6EE-D971-B130-77C1-C4248C4B5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CAB52-B2EB-3ACB-A715-1D9F3A491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F24E0-7B69-566F-8277-FFC8B222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4D7A4-76B4-EED6-65A0-819F2DD4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F852E-4CE5-0146-9010-2214D868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44412-327F-D8B3-E318-17DE033C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FD05-E248-220D-2B42-7960BC2BF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B4A95-A4FB-28B4-4C9C-9C3A9AD3E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B829-58F2-4734-AC12-434D8CE1C54B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5597B-D4DF-E9FD-F663-AD838A5A4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4089-0C47-C6A6-1663-153C5B42A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5597-1DBC-46D4-BE83-1D072225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rophistoria.com/2016/10/el-homo-sapiens-sale-de-africa-nuevo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donnellweb.com/pelican/immigrant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nachediordinariorazzismo.org/migrants-in-the-mediterranean-32-organisations-across-the-eu-appeal-to-the-european-counci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apathways-adbi.org/2018/11/does-skilled-emigration-matter-for-real-exchange-rate-volatilit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n.org/blog/2017/10/will-cutting-corporate-taxes-raise-wag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manuelrodriguez.cl/mr/exelearning/7IngU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memorials_to_the_Great_Famin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 in the desert&#10;&#10;Description automatically generated">
            <a:extLst>
              <a:ext uri="{FF2B5EF4-FFF2-40B4-BE49-F238E27FC236}">
                <a16:creationId xmlns:a16="http://schemas.microsoft.com/office/drawing/2014/main" id="{08E0D093-0B60-1549-2F45-2DBCB516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0037D-D158-343F-5DF3-33149B3D3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highlight>
                  <a:srgbClr val="FFFF00"/>
                </a:highlight>
              </a:rPr>
              <a:t>Human Movement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C5A19-25D5-1504-6102-D981E029035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ntrophistoria.com/2016/10/el-homo-sapiens-sale-de-africa-nuev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93BC8-BAF2-C982-3804-AAB9137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*For example , many Irish language speakers died or moved away . This led to decline in the language in some parts of the country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E7A9-BE79-F3DC-0627-3FC920D2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 , the loss of many of its workers caused the Irish economy to decline .</a:t>
            </a:r>
          </a:p>
        </p:txBody>
      </p:sp>
    </p:spTree>
    <p:extLst>
      <p:ext uri="{BB962C8B-B14F-4D97-AF65-F5344CB8AC3E}">
        <p14:creationId xmlns:p14="http://schemas.microsoft.com/office/powerpoint/2010/main" val="395224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D2B3-6745-8ED4-684C-86B51F04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363"/>
            <a:ext cx="10515600" cy="483325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ighlight>
                  <a:srgbClr val="00FF00"/>
                </a:highlight>
              </a:rPr>
              <a:t>High Immigration </a:t>
            </a:r>
            <a:r>
              <a:rPr lang="en-US" dirty="0"/>
              <a:t>: Over the years , some countries have had a lot of immigration , and some have had less . The United States has experienced the most immigration of all countries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9D78-BD9E-CB2A-8503-8F3B3DB0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9933"/>
            <a:ext cx="10515600" cy="3487029"/>
          </a:xfrm>
        </p:spPr>
        <p:txBody>
          <a:bodyPr>
            <a:normAutofit/>
          </a:bodyPr>
          <a:lstStyle/>
          <a:p>
            <a:r>
              <a:rPr lang="en-US" sz="4000" dirty="0"/>
              <a:t>Around 15 percent of people who lived in the United States are foreign-born . Immigrants to the United States come from all over the world .</a:t>
            </a:r>
          </a:p>
          <a:p>
            <a:r>
              <a:rPr lang="en-US" sz="4000" dirty="0"/>
              <a:t>Germany and the Kingdom of Saudia Arabia also experience high level of immigration .</a:t>
            </a:r>
          </a:p>
        </p:txBody>
      </p:sp>
    </p:spTree>
    <p:extLst>
      <p:ext uri="{BB962C8B-B14F-4D97-AF65-F5344CB8AC3E}">
        <p14:creationId xmlns:p14="http://schemas.microsoft.com/office/powerpoint/2010/main" val="404395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2430A-E271-6E59-0460-1FB96C42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*The United Arab Emirates has an immigrant population of 89 percent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E01B-8674-B1AF-B51A-B13F863C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This is one of the highest levels of immigrants in the world in relation to the total population . </a:t>
            </a:r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64749F77-2AE7-37BD-26E4-471CEE37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2428" y="1017407"/>
            <a:ext cx="7225748" cy="4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on a boat&#10;&#10;Description automatically generated">
            <a:extLst>
              <a:ext uri="{FF2B5EF4-FFF2-40B4-BE49-F238E27FC236}">
                <a16:creationId xmlns:a16="http://schemas.microsoft.com/office/drawing/2014/main" id="{1A17F80E-2B2C-6885-2DD0-41A487B34C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1AF77-A598-B1FC-8CDC-44AAFB36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*Human geography teaches about the relationship between people , places, and the environment and how this relationship impacts where people  settle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1155-29C8-B227-9A46-9BD31AA4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Another important topic in human geography is human movement . </a:t>
            </a:r>
          </a:p>
          <a:p>
            <a:r>
              <a:rPr lang="en-US">
                <a:solidFill>
                  <a:srgbClr val="FFFFFF"/>
                </a:solidFill>
              </a:rPr>
              <a:t>Migration is the movement of people . </a:t>
            </a:r>
          </a:p>
          <a:p>
            <a:r>
              <a:rPr lang="en-US">
                <a:solidFill>
                  <a:srgbClr val="FFFFFF"/>
                </a:solidFill>
              </a:rPr>
              <a:t>People who move are called migrants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C7005-BB67-07C5-BCDE-5F62586B5EDB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ronachediordinariorazzismo.org/migrants-in-the-mediterranean-32-organisations-across-the-eu-appeal-to-the-european-counci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78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FD3A-0061-5DF6-78AE-3827BF8B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US" sz="2700"/>
              <a:t>*Some migration is internal , meaning people move within their home country .</a:t>
            </a:r>
            <a:br>
              <a:rPr lang="en-US" sz="2700"/>
            </a:br>
            <a:endParaRPr lang="en-US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47526-97FA-408B-A516-CF5CD6F8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Other migrations are external , when people move out of one country into another . </a:t>
            </a:r>
          </a:p>
          <a:p>
            <a:r>
              <a:rPr lang="en-US" sz="2000"/>
              <a:t>Emigration is the act of leaving a country . Immigration is the act of moving into a country . </a:t>
            </a:r>
          </a:p>
          <a:p>
            <a:r>
              <a:rPr lang="en-US" sz="2000"/>
              <a:t>Migration can be permanent or temporary .</a:t>
            </a:r>
          </a:p>
        </p:txBody>
      </p:sp>
      <p:pic>
        <p:nvPicPr>
          <p:cNvPr id="5" name="Picture 4" descr="People standing in front of a store&#10;&#10;Description automatically generated">
            <a:extLst>
              <a:ext uri="{FF2B5EF4-FFF2-40B4-BE49-F238E27FC236}">
                <a16:creationId xmlns:a16="http://schemas.microsoft.com/office/drawing/2014/main" id="{171F4760-DCC4-38D3-4A58-3A6DBBE60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1" y="1618438"/>
            <a:ext cx="5319062" cy="3546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C9278E-D9C4-F2DA-821F-798FCCBF8B52}"/>
              </a:ext>
            </a:extLst>
          </p:cNvPr>
          <p:cNvSpPr txBox="1"/>
          <p:nvPr/>
        </p:nvSpPr>
        <p:spPr>
          <a:xfrm>
            <a:off x="9108021" y="4964424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siapathways-adbi.org/2018/11/does-skilled-emigration-matter-for-real-exchange-rate-volatili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5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E9BF5-C8EE-1F78-8044-F497DAF5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000"/>
              <a:t>*</a:t>
            </a:r>
            <a:r>
              <a:rPr lang="en-US" sz="3000" b="1">
                <a:highlight>
                  <a:srgbClr val="FFFF00"/>
                </a:highlight>
              </a:rPr>
              <a:t>Push and pull factors </a:t>
            </a:r>
            <a:r>
              <a:rPr lang="en-US" sz="3000"/>
              <a:t>: In human geography , push and pull factors describe the cause of migration . People hope to improve or change something about their lives by moving .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FA432-4E06-72EB-F9EE-AAEAA274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They might migrate to escape a difficult situation , or to move towards a better one . </a:t>
            </a:r>
          </a:p>
          <a:p>
            <a:r>
              <a:rPr lang="en-US" sz="2200"/>
              <a:t>Pull factor : a condition that makes people want to move to a new area . For example : access to affordable housing or more work opportunities . </a:t>
            </a:r>
          </a:p>
        </p:txBody>
      </p:sp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449DF855-C619-4B1D-724D-4D54EBC6F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910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27BBF-B645-CE57-7FF7-C8208C195AC8}"/>
              </a:ext>
            </a:extLst>
          </p:cNvPr>
          <p:cNvSpPr txBox="1"/>
          <p:nvPr/>
        </p:nvSpPr>
        <p:spPr>
          <a:xfrm>
            <a:off x="9157394" y="5990433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ndn.org/blog/2017/10/will-cutting-corporate-taxes-raise-w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3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4AA62-7146-F905-7AF3-25A86169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3000"/>
              <a:t>*</a:t>
            </a:r>
            <a:r>
              <a:rPr lang="en-US" sz="3000" b="1">
                <a:highlight>
                  <a:srgbClr val="00FF00"/>
                </a:highlight>
              </a:rPr>
              <a:t>Push factors </a:t>
            </a:r>
            <a:r>
              <a:rPr lang="en-US" sz="3000"/>
              <a:t>: a condition that leads people to leave their home or areas . For example , low employment or unsafe living conditions .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F139-9F3A-A78E-D90C-062AFA01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There are many kinds of push and pull factors . You have read about the economic reasons like unemployment </a:t>
            </a:r>
            <a:br>
              <a:rPr lang="en-US" sz="2200"/>
            </a:br>
            <a:r>
              <a:rPr lang="en-US" sz="2200"/>
              <a:t>(push)and natural disasters (push). There are also social and environmental reasons . </a:t>
            </a:r>
          </a:p>
          <a:p>
            <a:r>
              <a:rPr lang="en-US" sz="2200"/>
              <a:t>Social reasons include better education (pull)or inequality (push). Environmental factors include a warmer climate (pull)or pollution (push ).</a:t>
            </a:r>
          </a:p>
        </p:txBody>
      </p:sp>
      <p:pic>
        <p:nvPicPr>
          <p:cNvPr id="5" name="Picture 4" descr="A half of the earth with different types of objects around it&#10;&#10;Description automatically generated">
            <a:extLst>
              <a:ext uri="{FF2B5EF4-FFF2-40B4-BE49-F238E27FC236}">
                <a16:creationId xmlns:a16="http://schemas.microsoft.com/office/drawing/2014/main" id="{E59C946A-D7E3-6570-7F4B-47E5585C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120" r="2066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668B2-A0D8-F2BC-6A8C-8DF391622FEB}"/>
              </a:ext>
            </a:extLst>
          </p:cNvPr>
          <p:cNvSpPr txBox="1"/>
          <p:nvPr/>
        </p:nvSpPr>
        <p:spPr>
          <a:xfrm>
            <a:off x="9309680" y="599043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legiomanuelrodriguez.cl/mr/exelearning/7IngU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72E70-DD70-DA3A-C1B6-F4E70364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*</a:t>
            </a:r>
            <a:r>
              <a:rPr lang="en-US" sz="5400" b="1">
                <a:highlight>
                  <a:srgbClr val="FFFF00"/>
                </a:highlight>
              </a:rPr>
              <a:t>Case Study : Irish Potato Famine :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FE51-FA20-E303-F7EA-3F282DD8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In 1845 , Ireland experienced a famine , or a widespread lack of food . The plant disease (Potato blight ) caused the famine . </a:t>
            </a:r>
          </a:p>
          <a:p>
            <a:r>
              <a:rPr lang="en-US" sz="2200"/>
              <a:t>A fungus grew on potato crops and destroyed most of the harvest . </a:t>
            </a:r>
          </a:p>
          <a:p>
            <a:r>
              <a:rPr lang="en-US" sz="2200"/>
              <a:t>For seven years , potato crops in Ireland failed . The population at the time depended on this crop for food . Without potatoes , people –especially the poor and working –class –could not find enough food to survive . </a:t>
            </a:r>
          </a:p>
        </p:txBody>
      </p:sp>
      <p:pic>
        <p:nvPicPr>
          <p:cNvPr id="5" name="Picture 4" descr="Statues of people in a city&#10;&#10;Description automatically generated with medium confidence">
            <a:extLst>
              <a:ext uri="{FF2B5EF4-FFF2-40B4-BE49-F238E27FC236}">
                <a16:creationId xmlns:a16="http://schemas.microsoft.com/office/drawing/2014/main" id="{B7B23DD5-9A54-C08E-DE87-51D4DE4B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53" r="1649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409A3-5B51-080E-F2D3-87B33982A69B}"/>
              </a:ext>
            </a:extLst>
          </p:cNvPr>
          <p:cNvSpPr txBox="1"/>
          <p:nvPr/>
        </p:nvSpPr>
        <p:spPr>
          <a:xfrm>
            <a:off x="9309680" y="599043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List_of_memorials_to_the_Great_Fam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ve impacts a lighthouse">
            <a:extLst>
              <a:ext uri="{FF2B5EF4-FFF2-40B4-BE49-F238E27FC236}">
                <a16:creationId xmlns:a16="http://schemas.microsoft.com/office/drawing/2014/main" id="{EA530B23-6A1B-4253-1EE3-BD28DEFB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54" b="310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2E5EB-84BE-E0A3-2127-8C6EE641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*Historians say this event caused a wave of Irish immigration to the USA . From 1846 to 1851 ,460,000 Irish immigrants made the difficult journey to the united states .</a:t>
            </a:r>
          </a:p>
        </p:txBody>
      </p:sp>
    </p:spTree>
    <p:extLst>
      <p:ext uri="{BB962C8B-B14F-4D97-AF65-F5344CB8AC3E}">
        <p14:creationId xmlns:p14="http://schemas.microsoft.com/office/powerpoint/2010/main" val="33950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DE30A-CC93-5593-1E27-884FE404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*In their new home , the Irish worked hard to keep their culture alive . By the 1860s,New York City had 3 Irish newspapers 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642D-05A4-C530-07EF-B8F03F6C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A monthly magazine focused on Irish arts , literature ,history , and music . And in 1881 ,New York City was the home of the world’s first Irish language (Gaelic)newspaper . These publications gave Irish immigrants a way to connect to home and keep Irish culture alive in their community .</a:t>
            </a:r>
          </a:p>
        </p:txBody>
      </p:sp>
      <p:pic>
        <p:nvPicPr>
          <p:cNvPr id="5" name="Picture 4" descr="Rolls of Newspaper">
            <a:extLst>
              <a:ext uri="{FF2B5EF4-FFF2-40B4-BE49-F238E27FC236}">
                <a16:creationId xmlns:a16="http://schemas.microsoft.com/office/drawing/2014/main" id="{A8B1B4DE-7C01-30C7-9A3B-B232911C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91" r="3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92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425FB-A5DD-7206-752A-93225649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*Between the 1840s and 1900 around six million people left Ireland .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2D57-D165-CF4A-7FC6-544E70705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By the start of the 20</a:t>
            </a:r>
            <a:r>
              <a:rPr lang="en-US" sz="2200" baseline="30000" dirty="0"/>
              <a:t>th</a:t>
            </a:r>
            <a:r>
              <a:rPr lang="en-US" sz="2200" dirty="0"/>
              <a:t> century , Ireland’s population had reduced by nearly 25 percent . </a:t>
            </a:r>
          </a:p>
          <a:p>
            <a:r>
              <a:rPr lang="en-US" sz="2200" dirty="0"/>
              <a:t>In addition to the deaths of about one million people , the famine was a push factor that led to much emigration . The loss of so many people had negative social and economic effects . </a:t>
            </a:r>
          </a:p>
        </p:txBody>
      </p:sp>
      <p:pic>
        <p:nvPicPr>
          <p:cNvPr id="13" name="Picture 12" descr="Arial view of a river, dam and lake">
            <a:extLst>
              <a:ext uri="{FF2B5EF4-FFF2-40B4-BE49-F238E27FC236}">
                <a16:creationId xmlns:a16="http://schemas.microsoft.com/office/drawing/2014/main" id="{54B84BC4-8FF9-CF66-A102-3AC3D513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101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755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Human Movement </vt:lpstr>
      <vt:lpstr>*Human geography teaches about the relationship between people , places, and the environment and how this relationship impacts where people  settle . </vt:lpstr>
      <vt:lpstr>*Some migration is internal , meaning people move within their home country . </vt:lpstr>
      <vt:lpstr>*Push and pull factors : In human geography , push and pull factors describe the cause of migration . People hope to improve or change something about their lives by moving .</vt:lpstr>
      <vt:lpstr>*Push factors : a condition that leads people to leave their home or areas . For example , low employment or unsafe living conditions . </vt:lpstr>
      <vt:lpstr>*Case Study : Irish Potato Famine :</vt:lpstr>
      <vt:lpstr>*Historians say this event caused a wave of Irish immigration to the USA . From 1846 to 1851 ,460,000 Irish immigrants made the difficult journey to the united states .</vt:lpstr>
      <vt:lpstr>*In their new home , the Irish worked hard to keep their culture alive . By the 1860s,New York City had 3 Irish newspapers .</vt:lpstr>
      <vt:lpstr>*Between the 1840s and 1900 around six million people left Ireland . </vt:lpstr>
      <vt:lpstr>*For example , many Irish language speakers died or moved away . This led to decline in the language in some parts of the country . </vt:lpstr>
      <vt:lpstr>*High Immigration : Over the years , some countries have had a lot of immigration , and some have had less . The United States has experienced the most immigration of all countries </vt:lpstr>
      <vt:lpstr>*The United Arab Emirates has an immigrant population of 89 percent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Movement</dc:title>
  <dc:creator>N800</dc:creator>
  <cp:lastModifiedBy>N800</cp:lastModifiedBy>
  <cp:revision>2</cp:revision>
  <dcterms:created xsi:type="dcterms:W3CDTF">2024-10-26T19:28:24Z</dcterms:created>
  <dcterms:modified xsi:type="dcterms:W3CDTF">2024-11-02T19:53:33Z</dcterms:modified>
</cp:coreProperties>
</file>