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69691-B0EF-6794-FB54-B4D19D859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4578-F3A7-080A-2801-19A0A2023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070C8-65C2-CF7B-6898-42016D9D7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552FE-1BB1-739D-FCF6-679006F15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82E7D-5B65-C998-9B8F-DA41CAFFE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18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8AEB-9EF2-9ED5-761A-E6B02F8C9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5B0EA5-9037-DA5F-67EE-9283AEEF2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B6397-4AAE-742F-1C4E-C6AA2F704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492CF-13E1-6A81-0731-B7382BDE9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CB501-9828-B54A-0303-63A7DD90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90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407A24-EA66-4649-FE45-12FC1CFDF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ABE66-8657-3238-3759-E4B026F59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83945-0F52-0B15-0720-B97B59DD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88BFB-AC35-22E4-BA5C-41DE3EE9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0A643-01A8-9706-6A3E-63D35952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0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4165B-C175-ACD3-ECA5-03D84B7C0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48630-6C78-A79C-EF2C-F64227D71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C3FF6-F6AF-751B-0FE4-335BA6B51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7BD53-9A92-3312-D721-07EC6CC3C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1FDA9-883C-AEAB-01DE-E8E530C7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9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428B-8249-004D-E3D6-FBF66D76A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76CF2-7B05-529A-27C3-CEB2C64D4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79768-5971-8F3F-E048-32FC06B7B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D624B-FA4D-F816-B0E7-55041CDCE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603C0-A014-6D5E-ACC7-89EFE9FA8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1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5146F-42F7-5C4F-1A7A-43D98FDC2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9B840-B787-9955-2196-4F7C9A03F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582A27-9B67-C350-B486-9098E3388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2E3F3-005F-D566-B3C7-AD8F8D75B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62F7B1-45FF-0FCE-CE55-3A584F4EB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24DEC-1418-A5EA-9247-A1A86BA52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3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D0894-633E-A792-AC71-5DF03ADC8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F888A-BDD1-0CCD-42B1-EA58B335C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7703C9-97BD-2FF9-B8BF-D7BADC7B8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39B711-FA78-F46F-811D-11151CB1E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7D7C1B-C733-F3D2-875F-9B0298FD9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027470-44C8-DE9F-E764-EA4316B5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C954D4-FFE8-375C-9D94-C99425D97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8C1E-0BB2-3B9E-1261-2C09BDEBC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62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3B7D7-7780-8EE3-042C-9DF804698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1F14CA-9FBF-E9FF-600B-1E6AEC3A2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99EC52-3BC0-A222-F765-4D4B799FC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879799-2BA1-40E3-3855-19797556A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2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40D631-3986-8838-CD06-9C01DC866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78C86E-032D-A0FE-F702-49947AACC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80D6D7-EBA2-07AC-633D-BC229287F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9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E42F6-C26D-10FD-F8C0-835B08696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4DEE8-CC52-780C-2AF5-43E7B39C5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AD6C9C-D1DC-8BB9-1ABB-A6623269E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CF7841-346B-EFF9-879E-5D0CEAB57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66DCD4-0C61-435C-AD08-DDBE28A1A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0257DB-61C0-4B56-8161-2FE58B39E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76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D3B7-06BC-8214-FEDD-2C4C38406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9A98E-02CD-FFC2-47AA-4F1714239B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36867D-408D-7156-7D51-5838D2F9B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B4B1F7-61E4-59EE-A97F-66BFEB3CA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E2990-58AA-E13A-FDAC-470BCBE3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269340-48E0-3D42-E21B-7C13695E8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9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DFAB0D-7553-7E38-0360-781D21E1A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FD209-8C72-5918-A11A-2BF8FDA2C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B4506-8B37-BA44-CAE3-28445C0AA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DAA60-D6E0-4D46-BC42-24D756C0AE6B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37240-9A5A-5160-A897-3A2C8F147E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E438C-BA11-C4ED-2D6A-96F5E3A958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B6911-AFCA-4A8F-AA2E-5AA3F912E8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7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vectors/junge-cartoon-comic-figuren-m%C3%A4dchen-1299263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34969&amp;picture=picture-of-sad-boy&amp;large=1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Zouk_rhythm.p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artoon of a child and child&#10;&#10;Description automatically generated">
            <a:extLst>
              <a:ext uri="{FF2B5EF4-FFF2-40B4-BE49-F238E27FC236}">
                <a16:creationId xmlns:a16="http://schemas.microsoft.com/office/drawing/2014/main" id="{2AC5C05D-6EC5-76FF-740F-389636E1932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9211" b="981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3C31D6-EAF1-93D5-400C-E70197289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  <a:highlight>
                  <a:srgbClr val="00FFFF"/>
                </a:highlight>
              </a:rPr>
              <a:t>Poetry Anchor Chart </a:t>
            </a:r>
          </a:p>
        </p:txBody>
      </p:sp>
    </p:spTree>
    <p:extLst>
      <p:ext uri="{BB962C8B-B14F-4D97-AF65-F5344CB8AC3E}">
        <p14:creationId xmlns:p14="http://schemas.microsoft.com/office/powerpoint/2010/main" val="18610061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02F3B1-BEF7-8D9A-3660-8E767DC3D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208" y="857251"/>
            <a:ext cx="4747280" cy="309806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*What is the purpose of  writing poetry 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E4B85-D683-BEB9-B626-EC99E928D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208" y="4756265"/>
            <a:ext cx="4393278" cy="124448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8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To express ideas and feelings . 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artoon of a child with his hands up&#10;&#10;Description automatically generated">
            <a:extLst>
              <a:ext uri="{FF2B5EF4-FFF2-40B4-BE49-F238E27FC236}">
                <a16:creationId xmlns:a16="http://schemas.microsoft.com/office/drawing/2014/main" id="{8DF9E9C9-AD8C-EA13-65B9-50CA5B18EF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20559" y="2247046"/>
            <a:ext cx="3737164" cy="2378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166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C8DB83-D8EF-A54C-2C99-661378E18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1- </a:t>
            </a:r>
            <a:r>
              <a:rPr lang="en-US" sz="4000" b="1" kern="1200">
                <a:solidFill>
                  <a:srgbClr val="FFFFFF"/>
                </a:solidFill>
                <a:highlight>
                  <a:srgbClr val="00FFFF"/>
                </a:highlight>
                <a:latin typeface="+mj-lt"/>
                <a:ea typeface="+mj-ea"/>
                <a:cs typeface="+mj-cs"/>
              </a:rPr>
              <a:t>Rhythm </a:t>
            </a: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the beat of a poem’s words and syllables .</a:t>
            </a:r>
          </a:p>
        </p:txBody>
      </p:sp>
      <p:pic>
        <p:nvPicPr>
          <p:cNvPr id="5" name="Content Placeholder 4" descr="A black and white sheet music&#10;&#10;Description automatically generated">
            <a:extLst>
              <a:ext uri="{FF2B5EF4-FFF2-40B4-BE49-F238E27FC236}">
                <a16:creationId xmlns:a16="http://schemas.microsoft.com/office/drawing/2014/main" id="{13E5CC60-08EE-048F-89B7-F38A61A8C4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502428" y="1929658"/>
            <a:ext cx="7225748" cy="29986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481E89-D74E-7F80-7FE8-2FEFFC36946C}"/>
              </a:ext>
            </a:extLst>
          </p:cNvPr>
          <p:cNvSpPr txBox="1"/>
          <p:nvPr/>
        </p:nvSpPr>
        <p:spPr>
          <a:xfrm>
            <a:off x="9421134" y="4728287"/>
            <a:ext cx="2307042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s://commons.wikimedia.org/wiki/File:Zouk_rhythm.pn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98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55704-4EB1-C26A-CEA2-4094D3AE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2- </a:t>
            </a:r>
            <a:r>
              <a:rPr lang="en-US" sz="5400" b="1" dirty="0">
                <a:solidFill>
                  <a:srgbClr val="00B050"/>
                </a:solidFill>
                <a:highlight>
                  <a:srgbClr val="FF0000"/>
                </a:highlight>
              </a:rPr>
              <a:t>Sound effects </a:t>
            </a:r>
            <a:r>
              <a:rPr lang="en-US" sz="5400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1B8BF-3267-486C-B5AB-4548CAC18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dirty="0"/>
              <a:t> </a:t>
            </a:r>
            <a:r>
              <a:rPr lang="en-US" sz="4800" b="1" dirty="0">
                <a:solidFill>
                  <a:srgbClr val="0070C0"/>
                </a:solidFill>
              </a:rPr>
              <a:t>Rhyme</a:t>
            </a:r>
            <a:r>
              <a:rPr lang="en-US" sz="4800" b="1" dirty="0"/>
              <a:t> </a:t>
            </a:r>
            <a:r>
              <a:rPr lang="en-US" sz="4800" dirty="0"/>
              <a:t>: words that have the same end sound . For example : book , look , and took .</a:t>
            </a:r>
          </a:p>
          <a:p>
            <a:r>
              <a:rPr lang="en-US" sz="4800" b="1" dirty="0">
                <a:solidFill>
                  <a:srgbClr val="7030A0"/>
                </a:solidFill>
              </a:rPr>
              <a:t>Onomatopoeia</a:t>
            </a:r>
            <a:r>
              <a:rPr lang="en-US" sz="4800" dirty="0"/>
              <a:t> : words that imitate sounds or a word that actually looks like the sound it makes , and we can almost hear it . For example : honk , crash and whisper .</a:t>
            </a:r>
          </a:p>
        </p:txBody>
      </p:sp>
    </p:spTree>
    <p:extLst>
      <p:ext uri="{BB962C8B-B14F-4D97-AF65-F5344CB8AC3E}">
        <p14:creationId xmlns:p14="http://schemas.microsoft.com/office/powerpoint/2010/main" val="2126275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E0E48-CC13-2B03-F062-F96AAB450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 </a:t>
            </a:r>
            <a:r>
              <a:rPr 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Text structure </a:t>
            </a:r>
            <a:r>
              <a:rPr lang="en-US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2DF68-BA17-3E60-FE5A-D38DDEDA1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400" b="1" dirty="0">
                <a:solidFill>
                  <a:srgbClr val="0070C0"/>
                </a:solidFill>
                <a:highlight>
                  <a:srgbClr val="FFFF00"/>
                </a:highlight>
              </a:rPr>
              <a:t>Lines</a:t>
            </a:r>
            <a:r>
              <a:rPr lang="en-US" sz="14400" dirty="0"/>
              <a:t> : lines in a poem . For example : </a:t>
            </a:r>
          </a:p>
          <a:p>
            <a:pPr marL="742950" indent="-742950">
              <a:buAutoNum type="arabicParenR"/>
            </a:pPr>
            <a:r>
              <a:rPr lang="en-US" sz="14400" b="1" dirty="0">
                <a:solidFill>
                  <a:srgbClr val="FF0000"/>
                </a:solidFill>
              </a:rPr>
              <a:t>I’m memorizing oceans </a:t>
            </a:r>
            <a:r>
              <a:rPr lang="en-US" sz="14400" dirty="0"/>
              <a:t>,</a:t>
            </a:r>
          </a:p>
          <a:p>
            <a:pPr marL="0" indent="0">
              <a:buNone/>
            </a:pPr>
            <a:r>
              <a:rPr lang="en-US" sz="14400" dirty="0"/>
              <a:t>        </a:t>
            </a:r>
            <a:r>
              <a:rPr lang="en-US" sz="14400" b="1" dirty="0">
                <a:solidFill>
                  <a:srgbClr val="00B050"/>
                </a:solidFill>
              </a:rPr>
              <a:t>tracing rivers </a:t>
            </a:r>
            <a:r>
              <a:rPr lang="en-US" sz="14400" dirty="0"/>
              <a:t>. 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12800" dirty="0">
                <a:solidFill>
                  <a:srgbClr val="0070C0"/>
                </a:solidFill>
                <a:highlight>
                  <a:srgbClr val="FFFF00"/>
                </a:highlight>
              </a:rPr>
              <a:t>Stanzas</a:t>
            </a:r>
            <a:r>
              <a:rPr lang="en-US" sz="12800" dirty="0"/>
              <a:t> : groups of lines . For example :</a:t>
            </a:r>
          </a:p>
          <a:p>
            <a:pPr marL="742950" indent="-742950">
              <a:buAutoNum type="arabicParenR"/>
            </a:pPr>
            <a:r>
              <a:rPr lang="en-US" sz="12800" dirty="0"/>
              <a:t>I’m memorizing oceans , </a:t>
            </a:r>
          </a:p>
          <a:p>
            <a:pPr marL="0" indent="0">
              <a:buNone/>
            </a:pPr>
            <a:r>
              <a:rPr lang="en-US" sz="12800" dirty="0"/>
              <a:t>tracing rivers .</a:t>
            </a:r>
          </a:p>
          <a:p>
            <a:pPr marL="0" indent="0">
              <a:buNone/>
            </a:pPr>
            <a:r>
              <a:rPr lang="en-US" sz="12800" dirty="0"/>
              <a:t>learning mountain ranges </a:t>
            </a:r>
          </a:p>
          <a:p>
            <a:pPr marL="0" indent="0">
              <a:buNone/>
            </a:pPr>
            <a:r>
              <a:rPr lang="en-US" sz="12800" dirty="0"/>
              <a:t>I’m memorizing capitals ,</a:t>
            </a:r>
          </a:p>
          <a:p>
            <a:pPr marL="0" indent="0">
              <a:buNone/>
            </a:pPr>
            <a:r>
              <a:rPr lang="en-US" sz="12800" dirty="0"/>
              <a:t>tracing countries </a:t>
            </a:r>
          </a:p>
          <a:p>
            <a:pPr marL="0" indent="0">
              <a:buNone/>
            </a:pPr>
            <a:r>
              <a:rPr lang="en-US" sz="12800" dirty="0"/>
              <a:t>learning  crops and industries .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57353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1D0A-47EB-F08D-3B6C-CBE8A0718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4- </a:t>
            </a:r>
            <a:r>
              <a:rPr lang="en-US" b="1" dirty="0">
                <a:solidFill>
                  <a:srgbClr val="FF0000"/>
                </a:solidFill>
                <a:highlight>
                  <a:srgbClr val="00FF00"/>
                </a:highlight>
              </a:rPr>
              <a:t>Figurative Language </a:t>
            </a:r>
            <a:r>
              <a:rPr lang="en-US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C43ECD-6EE3-B496-7AE1-46DDF772A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1) Simile : compares unlike things using </a:t>
            </a:r>
            <a:r>
              <a:rPr lang="en-US" sz="4800" b="1" dirty="0">
                <a:solidFill>
                  <a:srgbClr val="0070C0"/>
                </a:solidFill>
              </a:rPr>
              <a:t>like</a:t>
            </a:r>
            <a:r>
              <a:rPr lang="en-US" sz="4800" dirty="0"/>
              <a:t> or </a:t>
            </a:r>
            <a:r>
              <a:rPr lang="en-US" sz="4800" b="1" dirty="0">
                <a:solidFill>
                  <a:srgbClr val="00B050"/>
                </a:solidFill>
              </a:rPr>
              <a:t>as </a:t>
            </a:r>
            <a:r>
              <a:rPr lang="en-US" sz="4800" dirty="0"/>
              <a:t>. For example : He was </a:t>
            </a:r>
            <a:r>
              <a:rPr lang="en-US" sz="4800" b="1" dirty="0">
                <a:solidFill>
                  <a:srgbClr val="FF0000"/>
                </a:solidFill>
              </a:rPr>
              <a:t>as </a:t>
            </a:r>
            <a:r>
              <a:rPr lang="en-US" sz="4800" dirty="0"/>
              <a:t>quiet as a mouse . </a:t>
            </a:r>
          </a:p>
          <a:p>
            <a:r>
              <a:rPr lang="en-US" sz="4800" dirty="0"/>
              <a:t>2) Metaphor : Compares unlike things .</a:t>
            </a:r>
          </a:p>
          <a:p>
            <a:pPr marL="0" indent="0">
              <a:buNone/>
            </a:pPr>
            <a:r>
              <a:rPr lang="en-US" sz="4800" dirty="0"/>
              <a:t>He was a quiet mouse .</a:t>
            </a:r>
          </a:p>
        </p:txBody>
      </p:sp>
    </p:spTree>
    <p:extLst>
      <p:ext uri="{BB962C8B-B14F-4D97-AF65-F5344CB8AC3E}">
        <p14:creationId xmlns:p14="http://schemas.microsoft.com/office/powerpoint/2010/main" val="306810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DD4E4-4958-4458-9828-B6072CA4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b="1" dirty="0">
                <a:solidFill>
                  <a:srgbClr val="00B050"/>
                </a:solidFill>
              </a:rPr>
              <a:t>Simile example </a:t>
            </a:r>
            <a:r>
              <a:rPr lang="en-US" dirty="0"/>
              <a:t>: Bob is </a:t>
            </a:r>
            <a:r>
              <a:rPr lang="en-US" dirty="0">
                <a:highlight>
                  <a:srgbClr val="00FF00"/>
                </a:highlight>
              </a:rPr>
              <a:t>as</a:t>
            </a:r>
            <a:r>
              <a:rPr lang="en-US" dirty="0"/>
              <a:t> brave as a lion 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F665C-0D6C-3D67-F0FF-4DC042A7D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* </a:t>
            </a:r>
            <a:r>
              <a:rPr lang="en-US" sz="4800" b="1" dirty="0">
                <a:solidFill>
                  <a:srgbClr val="FF0000"/>
                </a:solidFill>
              </a:rPr>
              <a:t>Metaphor example  </a:t>
            </a:r>
            <a:r>
              <a:rPr lang="en-US" sz="4800" dirty="0"/>
              <a:t>: Bob is a lion . </a:t>
            </a:r>
          </a:p>
          <a:p>
            <a:r>
              <a:rPr lang="en-US" sz="4800" dirty="0"/>
              <a:t>*</a:t>
            </a:r>
            <a:r>
              <a:rPr lang="en-US" sz="4800" b="1" dirty="0">
                <a:solidFill>
                  <a:srgbClr val="00B050"/>
                </a:solidFill>
              </a:rPr>
              <a:t>Simile example </a:t>
            </a:r>
            <a:r>
              <a:rPr lang="en-US" sz="4800" dirty="0"/>
              <a:t>: Life is </a:t>
            </a:r>
            <a:r>
              <a:rPr lang="en-US" sz="4800" dirty="0">
                <a:highlight>
                  <a:srgbClr val="00FF00"/>
                </a:highlight>
              </a:rPr>
              <a:t>like </a:t>
            </a:r>
            <a:r>
              <a:rPr lang="en-US" sz="4800" dirty="0"/>
              <a:t>a dream . </a:t>
            </a:r>
          </a:p>
          <a:p>
            <a:r>
              <a:rPr lang="en-US" sz="4800" dirty="0"/>
              <a:t>*</a:t>
            </a:r>
            <a:r>
              <a:rPr lang="en-US" sz="4800" b="1" dirty="0">
                <a:solidFill>
                  <a:srgbClr val="FF0000"/>
                </a:solidFill>
              </a:rPr>
              <a:t>Metaphor example </a:t>
            </a:r>
            <a:r>
              <a:rPr lang="en-US" sz="4800" dirty="0"/>
              <a:t>: Life is a dream .</a:t>
            </a:r>
          </a:p>
        </p:txBody>
      </p:sp>
    </p:spTree>
    <p:extLst>
      <p:ext uri="{BB962C8B-B14F-4D97-AF65-F5344CB8AC3E}">
        <p14:creationId xmlns:p14="http://schemas.microsoft.com/office/powerpoint/2010/main" val="3618732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232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Poetry Anchor Chart </vt:lpstr>
      <vt:lpstr>*What is the purpose of  writing poetry ?</vt:lpstr>
      <vt:lpstr>1- Rhythm : the beat of a poem’s words and syllables .</vt:lpstr>
      <vt:lpstr>2- Sound effects : </vt:lpstr>
      <vt:lpstr>3- Text structure : </vt:lpstr>
      <vt:lpstr>4- Figurative Language : </vt:lpstr>
      <vt:lpstr>*Simile example : Bob is as brave as a lion 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 Anchor Chart </dc:title>
  <dc:creator>Fawzieh Quraan</dc:creator>
  <cp:lastModifiedBy>Fawzieh Quraan</cp:lastModifiedBy>
  <cp:revision>1</cp:revision>
  <dcterms:created xsi:type="dcterms:W3CDTF">2024-11-24T17:42:05Z</dcterms:created>
  <dcterms:modified xsi:type="dcterms:W3CDTF">2024-11-24T18:25:29Z</dcterms:modified>
</cp:coreProperties>
</file>