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8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97BB0-0EC2-B141-EA16-A43DB5FF7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3B0200-B4DD-BF7A-CACB-ED752E596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094E6-ABC1-7253-A2CC-2F952DEB5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504B-34A2-4D9D-AAF5-6BFE32598FC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08BAA-96BC-87C6-CB84-B49BBFDD9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5519C-9CEF-D7B8-4A7A-AF077A2A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3DFD-4448-465D-B263-4757631F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4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A24A0-F940-BA88-FE12-F6A0C78AC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A7F058-4C99-C175-43FF-7B07F0B15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88FF6-130D-0D50-F51B-FADCC9914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504B-34A2-4D9D-AAF5-6BFE32598FC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FE7A2-9BC6-DC5E-BCA0-E10008653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BA421-4345-8742-5C16-5BCA0DCEC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3DFD-4448-465D-B263-4757631F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6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A2EA4E-4DB6-791E-BF75-C755D09003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19B3B-06E1-4627-6533-A391EB854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48213-E991-6404-30FD-6B9E068E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504B-34A2-4D9D-AAF5-6BFE32598FC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62C20-047A-11EA-7839-B8134FF66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49D14-07CB-B33A-BE4B-BB1D7DE44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3DFD-4448-465D-B263-4757631F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8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21968-EA69-2E09-296D-ED20CB32F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89D89-A707-9540-E6B4-27E2DC17D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FDB76-9D0D-79BE-6FFD-902F87640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504B-34A2-4D9D-AAF5-6BFE32598FC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90A10-9CED-A708-A5DC-8F1E5006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2D855-789D-5685-2FEB-43F40D585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3DFD-4448-465D-B263-4757631F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7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BA043-A159-D2D2-FFD4-14DCA5146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C1E1D-D5DD-D848-35C3-92611E3F1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53FE7-7DCD-E6DA-FE22-83B9BEDC3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504B-34A2-4D9D-AAF5-6BFE32598FC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145FC-B790-7DA6-8A86-02894A868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91199-8F49-82ED-3294-639DD8992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3DFD-4448-465D-B263-4757631F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76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76948-350A-AC45-AAB9-2CA2F4D2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859FB-42FD-B489-B4E6-7FD53FD44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AB5DE-7163-AA72-2745-A4FD0B176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70F5E-E75E-17AF-985E-C58EA4FCB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504B-34A2-4D9D-AAF5-6BFE32598FC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4C7BC-AEF1-1909-F56A-46722F73E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2631D-14FC-516D-8DA8-C7BA0F2C8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3DFD-4448-465D-B263-4757631F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9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31F00-FB32-4D08-A20E-AA8951E7B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0A70D-57C6-2AD8-8D18-60F82EA41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FE8C9-5260-073A-696E-E3B203C48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19A11-56FD-F7BD-8013-3C8CE7E8BA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D76498-9F92-4241-EBA4-E73262DCB5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282764-26BA-CEC5-FEAA-F41A7C551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504B-34A2-4D9D-AAF5-6BFE32598FC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36244E-45CE-6515-C826-A06A7D84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FD570A-C6BE-1A78-11C8-FB9FFA75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3DFD-4448-465D-B263-4757631F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4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9BD9A-5073-EFBF-85A4-03077B4C4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0DD05F-2C13-77BE-CDEE-A1C186212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504B-34A2-4D9D-AAF5-6BFE32598FC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502B77-1BD9-C735-FE0D-05BFB8206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49F132-4FAF-4C80-9B74-156D4B19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3DFD-4448-465D-B263-4757631F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1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E91105-C7CC-AD06-D35C-0D5B7AA83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504B-34A2-4D9D-AAF5-6BFE32598FC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982A73-4687-3E9C-E3CD-8ECF8FBF5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79D99-2607-06F2-BA1E-3E22049B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3DFD-4448-465D-B263-4757631F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3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B667E-F5F0-6658-97B8-BA668F5D3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E7F13-CBD0-B910-4990-ABFAB7D87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41DD2-8937-F3BA-DA6C-86FAB7E3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2F369-52B2-1285-3BFC-0CE171FBC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504B-34A2-4D9D-AAF5-6BFE32598FC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62178-BCD9-C32D-1828-4B752E59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AC496-A57C-7191-9A02-D75214C12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3DFD-4448-465D-B263-4757631F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1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8CE00-53AF-C7A0-4D5F-CFF717182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215BC8-2EA3-E12F-E875-C55234BF96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45BAA-9CD7-CDDF-2853-366B8980E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8C5AA-401F-442D-A987-AB03C468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504B-34A2-4D9D-AAF5-6BFE32598FC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CD4B8-E3A7-9C7C-7445-FE4F8FF9A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4B310-45DA-D1C2-8E33-9223FD4F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3DFD-4448-465D-B263-4757631F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60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455453-4BEF-FE60-4C5F-FC6654473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9762C-8B63-5E0C-0CED-C4F74BE95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743C8-D64C-0B06-FF81-D8CFD0A1B0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0504B-34A2-4D9D-AAF5-6BFE32598FC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8DB6F-0281-9FA8-C225-D9E119392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90893-1448-7822-C331-CCAF961366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83DFD-4448-465D-B263-4757631F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0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Product/Kids-in-Action-Citizenship-and-Service-Clip-Art-22-PNGs-70525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vaaz/35064937971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une.meson.kr/2019/04/sense-sensitivity-and-sensibility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-domain-image.com/free-images/people/crowd/man-speaking-at-a-town-hall-meetin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amvin.org/es/2015/05/20/cuantas-personas-forman-la-familia-vicenciana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olitical-conference-1704547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E7BFF6-CEA3-42C7-E4D5-66D6FF26E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 b="1" u="sng">
                <a:highlight>
                  <a:srgbClr val="FFFF00"/>
                </a:highlight>
              </a:rPr>
              <a:t>Responsible Citizenship </a:t>
            </a:r>
          </a:p>
        </p:txBody>
      </p:sp>
      <p:pic>
        <p:nvPicPr>
          <p:cNvPr id="5" name="Picture 4" descr="Several children doing different activities&#10;&#10;Description automatically generated">
            <a:extLst>
              <a:ext uri="{FF2B5EF4-FFF2-40B4-BE49-F238E27FC236}">
                <a16:creationId xmlns:a16="http://schemas.microsoft.com/office/drawing/2014/main" id="{31FD5B8D-5DEA-36D4-51E5-36349D7B3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255" r="3054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CCDC7C-8AE0-7B2E-6B6B-24211D75758C}"/>
              </a:ext>
            </a:extLst>
          </p:cNvPr>
          <p:cNvSpPr txBox="1"/>
          <p:nvPr/>
        </p:nvSpPr>
        <p:spPr>
          <a:xfrm>
            <a:off x="9865722" y="6657945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teacherspayteachers.com/Product/Kids-in-Action-Citizenship-and-Service-Clip-Art-22-PNGs-70525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C17DA-CF8F-1792-786A-F248DD16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2800"/>
              <a:t>*People belong to many communities during their lifetime . People are members of families , schools , and neighborhoods .</a:t>
            </a:r>
          </a:p>
        </p:txBody>
      </p:sp>
      <p:pic>
        <p:nvPicPr>
          <p:cNvPr id="5" name="Picture 4" descr="A group of people holding a banner&#10;&#10;Description automatically generated">
            <a:extLst>
              <a:ext uri="{FF2B5EF4-FFF2-40B4-BE49-F238E27FC236}">
                <a16:creationId xmlns:a16="http://schemas.microsoft.com/office/drawing/2014/main" id="{21E1DD1A-D9DD-A29B-2157-45842D7C6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7202" b="2720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EEA9C-D762-031E-1189-202304792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Autofit/>
          </a:bodyPr>
          <a:lstStyle/>
          <a:p>
            <a:r>
              <a:rPr lang="en-US" sz="3200" dirty="0"/>
              <a:t>People also belong to their larger community as citizens . </a:t>
            </a:r>
          </a:p>
          <a:p>
            <a:r>
              <a:rPr lang="en-US" sz="3200" b="1" dirty="0"/>
              <a:t>A citizen </a:t>
            </a:r>
            <a:r>
              <a:rPr lang="en-US" sz="3200" dirty="0"/>
              <a:t>: is a legal resident of a city , state , or nation . </a:t>
            </a:r>
          </a:p>
          <a:p>
            <a:r>
              <a:rPr lang="en-US" sz="3200" dirty="0"/>
              <a:t>Citizens have rights and responsibilities specific to their communities . </a:t>
            </a:r>
          </a:p>
        </p:txBody>
      </p:sp>
    </p:spTree>
    <p:extLst>
      <p:ext uri="{BB962C8B-B14F-4D97-AF65-F5344CB8AC3E}">
        <p14:creationId xmlns:p14="http://schemas.microsoft.com/office/powerpoint/2010/main" val="29345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50C51-C1B7-1D16-2B4E-365D28837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*A</a:t>
            </a:r>
            <a:r>
              <a:rPr lang="en-US" b="1" dirty="0">
                <a:solidFill>
                  <a:srgbClr val="FF0000"/>
                </a:solidFill>
              </a:rPr>
              <a:t> right </a:t>
            </a:r>
            <a:r>
              <a:rPr lang="en-US" dirty="0"/>
              <a:t>: is a freedom protected by a country’s laws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3FEC9-2B63-4521-6F87-B7772F274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Citizens have rights to education , access to healthcare , and clean water . </a:t>
            </a:r>
          </a:p>
          <a:p>
            <a:r>
              <a:rPr lang="en-US" sz="3200" dirty="0"/>
              <a:t>In some countries people can vote for the people who will lead them . </a:t>
            </a:r>
          </a:p>
          <a:p>
            <a:endParaRPr lang="en-US" sz="3200" dirty="0"/>
          </a:p>
        </p:txBody>
      </p:sp>
      <p:pic>
        <p:nvPicPr>
          <p:cNvPr id="5" name="Picture 4" descr="A diagram of the human rights&#10;&#10;Description automatically generated">
            <a:extLst>
              <a:ext uri="{FF2B5EF4-FFF2-40B4-BE49-F238E27FC236}">
                <a16:creationId xmlns:a16="http://schemas.microsoft.com/office/drawing/2014/main" id="{85E9E232-CDA2-F8C4-2C01-5C9787745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00007" y="3429000"/>
            <a:ext cx="6096000" cy="3136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420E36-7F86-2D81-FFBE-0518711FB2F1}"/>
              </a:ext>
            </a:extLst>
          </p:cNvPr>
          <p:cNvSpPr txBox="1"/>
          <p:nvPr/>
        </p:nvSpPr>
        <p:spPr>
          <a:xfrm>
            <a:off x="3700007" y="6565790"/>
            <a:ext cx="609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june.meson.kr/2019/04/sense-sensitivity-and-sensibility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02336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2176B-FE33-83ED-0893-33A096CDF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*</a:t>
            </a:r>
            <a:r>
              <a:rPr lang="en-US" b="1" dirty="0">
                <a:solidFill>
                  <a:srgbClr val="7030A0"/>
                </a:solidFill>
              </a:rPr>
              <a:t>A responsibility </a:t>
            </a:r>
            <a:r>
              <a:rPr lang="en-US" dirty="0"/>
              <a:t>: is a duty that citizens have to perform for their nation , state , or local community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2BB19-BEE1-5970-03A7-8A7DA6307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Citizens across the globe have important responsibilities , such as obeying the law . </a:t>
            </a:r>
          </a:p>
          <a:p>
            <a:r>
              <a:rPr lang="en-US" sz="3200" dirty="0"/>
              <a:t>Sometimes , citizens might serve on juries or join the military </a:t>
            </a:r>
          </a:p>
          <a:p>
            <a:r>
              <a:rPr lang="en-US" sz="3200" dirty="0"/>
              <a:t>There are many ways for citizens to take an active part in their communities . </a:t>
            </a:r>
          </a:p>
          <a:p>
            <a:r>
              <a:rPr lang="en-US" sz="3200" dirty="0"/>
              <a:t>A country’s founding documents and laws often explain the rights and responsibilities of citizens in many countries . </a:t>
            </a:r>
          </a:p>
        </p:txBody>
      </p:sp>
    </p:spTree>
    <p:extLst>
      <p:ext uri="{BB962C8B-B14F-4D97-AF65-F5344CB8AC3E}">
        <p14:creationId xmlns:p14="http://schemas.microsoft.com/office/powerpoint/2010/main" val="245735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7764-2437-86C9-0C16-A0322EEFB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640"/>
            <a:ext cx="10515600" cy="1142048"/>
          </a:xfrm>
        </p:spPr>
        <p:txBody>
          <a:bodyPr>
            <a:normAutofit fontScale="90000"/>
          </a:bodyPr>
          <a:lstStyle/>
          <a:p>
            <a:r>
              <a:rPr lang="en-US" dirty="0"/>
              <a:t>*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Responsible Citizenship </a:t>
            </a:r>
            <a:r>
              <a:rPr lang="en-US" dirty="0"/>
              <a:t>: Rights come with responsibilities . Individuals have the responsibility to use their rights respectfully and safely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6B53C-D732-29FD-796B-6FEB437F8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79"/>
            <a:ext cx="10515600" cy="4165283"/>
          </a:xfrm>
        </p:spPr>
        <p:txBody>
          <a:bodyPr>
            <a:normAutofit/>
          </a:bodyPr>
          <a:lstStyle/>
          <a:p>
            <a:r>
              <a:rPr lang="en-US" sz="3600" dirty="0"/>
              <a:t>This is an important part of being a responsible citizen </a:t>
            </a:r>
          </a:p>
          <a:p>
            <a:r>
              <a:rPr lang="en-US" sz="3600" dirty="0"/>
              <a:t>Responsible citizenship means being involved in your community by using your rights and doing your duties.</a:t>
            </a:r>
          </a:p>
          <a:p>
            <a:r>
              <a:rPr lang="en-US" sz="3600" dirty="0"/>
              <a:t>Responsible citizenship can look different in different places . </a:t>
            </a:r>
          </a:p>
          <a:p>
            <a:r>
              <a:rPr lang="en-US" sz="3600" dirty="0"/>
              <a:t>Some rights have corresponding legal responsibilities , such as voting and serving on a jury . </a:t>
            </a:r>
          </a:p>
        </p:txBody>
      </p:sp>
    </p:spTree>
    <p:extLst>
      <p:ext uri="{BB962C8B-B14F-4D97-AF65-F5344CB8AC3E}">
        <p14:creationId xmlns:p14="http://schemas.microsoft.com/office/powerpoint/2010/main" val="2902697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6FB5E78A-5EED-78BF-F005-67F6FDA0113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268" b="8376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FBA1B4-EC10-19FB-BE07-743EC7A9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*By fulfilling these responsibilities , citizens actively participate in their communities and help maintain a safe and fair society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016A0-79B5-687B-53E8-07B061417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Citizens of all ages have roles to play . Children and youth have the right to participate in their communities 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The United Arab Emirates prioritizes helping young people take part in civic and community life .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One way they do this through the Parliament for Emirati Children , where youth can talk to government leaders about important issues .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This allows government councils to hear youth voices when making decisions . </a:t>
            </a:r>
          </a:p>
        </p:txBody>
      </p:sp>
    </p:spTree>
    <p:extLst>
      <p:ext uri="{BB962C8B-B14F-4D97-AF65-F5344CB8AC3E}">
        <p14:creationId xmlns:p14="http://schemas.microsoft.com/office/powerpoint/2010/main" val="837081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CA24E-A891-29D2-F429-1956CFEC9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Autofit/>
          </a:bodyPr>
          <a:lstStyle/>
          <a:p>
            <a:r>
              <a:rPr lang="en-US" sz="2800" b="1" dirty="0"/>
              <a:t>*The United Arab Emirates provides other ways for children to get involved , such as youth council and circles . </a:t>
            </a:r>
          </a:p>
        </p:txBody>
      </p:sp>
      <p:sp>
        <p:nvSpPr>
          <p:cNvPr id="3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31081-C695-2314-BFFB-BB09139E3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Autofit/>
          </a:bodyPr>
          <a:lstStyle/>
          <a:p>
            <a:r>
              <a:rPr lang="en-US" sz="2400" dirty="0"/>
              <a:t>In these , young people discuss social , economic , environmental topics with leaders .  </a:t>
            </a:r>
          </a:p>
          <a:p>
            <a:r>
              <a:rPr lang="en-US" sz="2400" dirty="0"/>
              <a:t>These efforts show the government’s commitment to include youth in decision –making . This helps young people become </a:t>
            </a:r>
            <a:r>
              <a:rPr lang="en-US" sz="2400" dirty="0" err="1"/>
              <a:t>become</a:t>
            </a:r>
            <a:r>
              <a:rPr lang="en-US" sz="2400" dirty="0"/>
              <a:t> responsible citizens of their communities . </a:t>
            </a:r>
          </a:p>
        </p:txBody>
      </p:sp>
      <p:pic>
        <p:nvPicPr>
          <p:cNvPr id="5" name="Picture 4" descr="A group of children holding hands around a planet&#10;&#10;Description automatically generated">
            <a:extLst>
              <a:ext uri="{FF2B5EF4-FFF2-40B4-BE49-F238E27FC236}">
                <a16:creationId xmlns:a16="http://schemas.microsoft.com/office/drawing/2014/main" id="{1688432B-9E66-AF17-96CA-9E8E3A1CC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" b="155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5F82D6-D5B1-CC85-8706-C6D84CA6F348}"/>
              </a:ext>
            </a:extLst>
          </p:cNvPr>
          <p:cNvSpPr txBox="1"/>
          <p:nvPr/>
        </p:nvSpPr>
        <p:spPr>
          <a:xfrm>
            <a:off x="10005183" y="6657945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famvin.org/es/2015/05/20/cuantas-personas-forman-la-familia-vicencian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27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EAE610-B493-366D-DC41-7D828843D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*</a:t>
            </a:r>
            <a:r>
              <a:rPr lang="en-US" sz="5400" b="1"/>
              <a:t>Voting </a:t>
            </a:r>
            <a:r>
              <a:rPr lang="en-US" sz="5400"/>
              <a:t>: a right and a Responsibility .</a:t>
            </a:r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4D9C4-6A4B-DE21-7782-329D11754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Autofit/>
          </a:bodyPr>
          <a:lstStyle/>
          <a:p>
            <a:r>
              <a:rPr lang="en-US" dirty="0"/>
              <a:t>In many nations , citizens have a voice in who leads them in some government roles .These citizens have the right to vote </a:t>
            </a:r>
          </a:p>
          <a:p>
            <a:r>
              <a:rPr lang="en-US" b="1" dirty="0">
                <a:highlight>
                  <a:srgbClr val="FFFF00"/>
                </a:highlight>
              </a:rPr>
              <a:t>Vote </a:t>
            </a:r>
            <a:r>
              <a:rPr lang="en-US" dirty="0"/>
              <a:t>: </a:t>
            </a:r>
            <a:r>
              <a:rPr lang="en-US" u="sng" dirty="0"/>
              <a:t>means choosing between two or more options in an election or a decision-making process . </a:t>
            </a:r>
          </a:p>
          <a:p>
            <a:pPr marL="0" indent="0">
              <a:buNone/>
            </a:pPr>
            <a:r>
              <a:rPr lang="en-US" dirty="0"/>
              <a:t>Voting is both a right and a responsibility .Voters , or people who vote , need to learn about the candidates and choose who they think will best serve the people .</a:t>
            </a:r>
          </a:p>
        </p:txBody>
      </p:sp>
      <p:pic>
        <p:nvPicPr>
          <p:cNvPr id="5" name="Picture 4" descr="A person standing at a podium with microphones&#10;&#10;Description automatically generated">
            <a:extLst>
              <a:ext uri="{FF2B5EF4-FFF2-40B4-BE49-F238E27FC236}">
                <a16:creationId xmlns:a16="http://schemas.microsoft.com/office/drawing/2014/main" id="{9B6EED58-27B2-3B1A-AC1D-787013779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4" b="6447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60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DFA211-E0D2-D1F8-7ACE-9F1D3B3E8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3000"/>
              <a:t>*Some countries have had voting since their founding , while others have introduced electing officials more recently . </a:t>
            </a:r>
          </a:p>
        </p:txBody>
      </p:sp>
      <p:pic>
        <p:nvPicPr>
          <p:cNvPr id="14" name="Picture 13" descr="A room of colorful chairs">
            <a:extLst>
              <a:ext uri="{FF2B5EF4-FFF2-40B4-BE49-F238E27FC236}">
                <a16:creationId xmlns:a16="http://schemas.microsoft.com/office/drawing/2014/main" id="{996549CE-2924-876D-F205-6100CD64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55" r="27514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5305A-4C48-CCE9-50E0-F36B929C9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 dirty="0"/>
              <a:t>This helps officials understand the needs of the people and increase citizen involvement .  </a:t>
            </a:r>
          </a:p>
          <a:p>
            <a:r>
              <a:rPr lang="en-US" sz="2200" dirty="0"/>
              <a:t>The United Arab Emirates has held 5 elections for the federal National Council (FNC) .</a:t>
            </a:r>
          </a:p>
          <a:p>
            <a:r>
              <a:rPr lang="en-US" sz="2200" dirty="0"/>
              <a:t>The first election was in 2006 . More people voted in each of the next three elections .The number of women voters and women elected to the FNC also increased . In 2023 , the United Arab Emirates became the first country to hold a fully digital election .  </a:t>
            </a:r>
          </a:p>
        </p:txBody>
      </p:sp>
    </p:spTree>
    <p:extLst>
      <p:ext uri="{BB962C8B-B14F-4D97-AF65-F5344CB8AC3E}">
        <p14:creationId xmlns:p14="http://schemas.microsoft.com/office/powerpoint/2010/main" val="3562678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621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Responsible Citizenship </vt:lpstr>
      <vt:lpstr>*People belong to many communities during their lifetime . People are members of families , schools , and neighborhoods .</vt:lpstr>
      <vt:lpstr>*A right : is a freedom protected by a country’s laws . </vt:lpstr>
      <vt:lpstr>*A responsibility : is a duty that citizens have to perform for their nation , state , or local community . </vt:lpstr>
      <vt:lpstr>*Responsible Citizenship : Rights come with responsibilities . Individuals have the responsibility to use their rights respectfully and safely .</vt:lpstr>
      <vt:lpstr>*By fulfilling these responsibilities , citizens actively participate in their communities and help maintain a safe and fair society .</vt:lpstr>
      <vt:lpstr>*The United Arab Emirates provides other ways for children to get involved , such as youth council and circles . </vt:lpstr>
      <vt:lpstr>*Voting : a right and a Responsibility .</vt:lpstr>
      <vt:lpstr>*Some countries have had voting since their founding , while others have introduced electing officials more recently 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Responsible Citizenship</dc:title>
  <dc:creator>Fawzieh Quraan</dc:creator>
  <cp:lastModifiedBy>Fawzieh Quraan</cp:lastModifiedBy>
  <cp:revision>2</cp:revision>
  <dcterms:created xsi:type="dcterms:W3CDTF">2025-01-19T21:06:27Z</dcterms:created>
  <dcterms:modified xsi:type="dcterms:W3CDTF">2025-01-20T11:31:59Z</dcterms:modified>
</cp:coreProperties>
</file>