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68" r:id="rId19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Coming Soon" panose="020B0604020202020204" charset="0"/>
      <p:regular r:id="rId23"/>
    </p:embeddedFont>
    <p:embeddedFont>
      <p:font typeface="Concert One" panose="020B0604020202020204" charset="0"/>
      <p:regular r:id="rId24"/>
    </p:embeddedFont>
    <p:embeddedFont>
      <p:font typeface="Roboto Mono Regular" panose="020B060402020202020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Roboto Mon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696d384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696d384b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696d384b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696d384b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3725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title" idx="2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idx="4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t="16733" r="8891" b="18299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t="16733" r="8891" b="18299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7122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8823"/>
              </a:srgbClr>
            </a:outerShdw>
          </a:effectLst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 b="0" i="0" u="none" strike="noStrike" cap="none">
                <a:solidFill>
                  <a:schemeClr val="hlink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" sz="12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 b="0" i="0" u="none" strike="noStrike" cap="none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t="16733" r="8891" b="18299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t="16733" r="8891" b="18299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0395752/english/capitalization" TargetMode="External"/><Relationship Id="rId2" Type="http://schemas.openxmlformats.org/officeDocument/2006/relationships/hyperlink" Target="https://wordwall.net/resource/10393658/english/capitalization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/>
          </p:nvPr>
        </p:nvSpPr>
        <p:spPr>
          <a:xfrm>
            <a:off x="1532100" y="1357745"/>
            <a:ext cx="6079800" cy="157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CA" dirty="0"/>
              <a:t>Title Capitalization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200"/>
              <a:t>Hey!</a:t>
            </a:r>
            <a:endParaRPr sz="2200" b="0"/>
          </a:p>
        </p:txBody>
      </p:sp>
      <p:sp>
        <p:nvSpPr>
          <p:cNvPr id="174" name="Google Shape;174;p27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t="16970" r="8891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t="16733" r="8891" b="18299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body" idx="1"/>
          </p:nvPr>
        </p:nvSpPr>
        <p:spPr>
          <a:xfrm>
            <a:off x="575650" y="1362450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eiffel tower is the most famous monument in france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my brother is a Singer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¿where are you from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you look bad are you ill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we Are in our home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tomas is A smart boy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2"/>
          </p:nvPr>
        </p:nvSpPr>
        <p:spPr>
          <a:xfrm>
            <a:off x="4843100" y="14269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E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iffel 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T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ower is the most famous monument in 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F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rance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.</a:t>
            </a:r>
            <a:endParaRPr sz="1200">
              <a:solidFill>
                <a:srgbClr val="FF0000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M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y brother is a singer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.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W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here are you from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?</a:t>
            </a:r>
            <a:endParaRPr sz="1200">
              <a:solidFill>
                <a:srgbClr val="FF0000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Y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ou look bad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,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 are you ill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?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W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e Are in our home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.</a:t>
            </a:r>
            <a:endParaRPr sz="1200">
              <a:solidFill>
                <a:srgbClr val="333333"/>
              </a:solidFill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 Mono Regular"/>
              <a:buAutoNum type="arabicPeriod"/>
            </a:pP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T</a:t>
            </a:r>
            <a:r>
              <a:rPr lang="en" sz="1200">
                <a:solidFill>
                  <a:srgbClr val="333333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omas is a smart boy</a:t>
            </a:r>
            <a:r>
              <a:rPr lang="en" sz="1200">
                <a:solidFill>
                  <a:srgbClr val="FF0000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538275" y="614000"/>
            <a:ext cx="39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the capital letter and punctuation</a:t>
            </a:r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1"/>
          </p:nvPr>
        </p:nvSpPr>
        <p:spPr>
          <a:xfrm>
            <a:off x="699075" y="1725250"/>
            <a:ext cx="3593400" cy="17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kamiko. i’m from japan. i’m Seven year old and i have a brother His name is rion we live in a City called nara. i love to sing and the colour red</a:t>
            </a: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2"/>
          </p:nvPr>
        </p:nvSpPr>
        <p:spPr>
          <a:xfrm>
            <a:off x="4833675" y="1766900"/>
            <a:ext cx="37983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 names ken, i am from the united States. I am eleven years old i live with my mum, my dad and my sister. her names lisa. my favourite sport is Football i love pasta</a:t>
            </a:r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2285">
            <a:off x="2105482" y="3516313"/>
            <a:ext cx="2278000" cy="15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/>
          <p:nvPr/>
        </p:nvSpPr>
        <p:spPr>
          <a:xfrm rot="-2700000">
            <a:off x="1520004" y="3362689"/>
            <a:ext cx="891168" cy="31137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7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 rot="-2700000">
            <a:off x="3747854" y="4417439"/>
            <a:ext cx="891168" cy="31137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7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200" y="742125"/>
            <a:ext cx="2229558" cy="17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/>
          <p:nvPr/>
        </p:nvSpPr>
        <p:spPr>
          <a:xfrm rot="-277912">
            <a:off x="6238304" y="534583"/>
            <a:ext cx="1124868" cy="338565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7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time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343891" y="1617413"/>
            <a:ext cx="6954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hlinkClick r:id="rId2"/>
              </a:rPr>
              <a:t>https://</a:t>
            </a:r>
            <a:r>
              <a:rPr lang="en-CA" sz="2400" b="1" dirty="0" smtClean="0">
                <a:hlinkClick r:id="rId2"/>
              </a:rPr>
              <a:t>wordwall.net/resource/10393658/english/capitalization</a:t>
            </a:r>
            <a:r>
              <a:rPr lang="en-CA" sz="2400" b="1" dirty="0" smtClean="0"/>
              <a:t> </a:t>
            </a:r>
            <a:endParaRPr lang="en-C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43891" y="2919740"/>
            <a:ext cx="6802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CA" sz="2400" b="1" dirty="0" smtClean="0">
                <a:solidFill>
                  <a:srgbClr val="FF0000"/>
                </a:solidFill>
                <a:hlinkClick r:id="rId3"/>
              </a:rPr>
              <a:t>wordwall.net/resource/10395752/english/capitalization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27" y="0"/>
            <a:ext cx="4336473" cy="51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53292"/>
            <a:ext cx="9096375" cy="4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8" y="365846"/>
            <a:ext cx="8134350" cy="25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80349"/>
            <a:ext cx="8205999" cy="5011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3" y="1899081"/>
            <a:ext cx="456334" cy="29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37" y="1947572"/>
            <a:ext cx="456334" cy="29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5" y="1899081"/>
            <a:ext cx="456334" cy="29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27" y="3104427"/>
            <a:ext cx="456334" cy="2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964" y="3679390"/>
            <a:ext cx="456334" cy="29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3" y="4309773"/>
            <a:ext cx="456334" cy="29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10" y="4309773"/>
            <a:ext cx="456334" cy="29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19" y="4309773"/>
            <a:ext cx="456334" cy="241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327" y="4301981"/>
            <a:ext cx="456334" cy="29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36" y="4301981"/>
            <a:ext cx="456334" cy="2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64" y="4860490"/>
            <a:ext cx="456334" cy="29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85" y="4860490"/>
            <a:ext cx="456334" cy="29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255" y="4847500"/>
            <a:ext cx="456334" cy="29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327" y="1324117"/>
            <a:ext cx="456334" cy="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Informational text, week 7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b="1" dirty="0" smtClean="0"/>
              <a:t>Write an informational text about Volcanoes.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4824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375" y="3605985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 descr="Bitmoji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6475" y="1166475"/>
            <a:ext cx="2663325" cy="26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CAPITAL LETTER</a:t>
            </a:r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1390425" y="1142525"/>
            <a:ext cx="7196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Use a capital letter to begin a sentence .</a:t>
            </a:r>
            <a:endParaRPr sz="2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T</a:t>
            </a:r>
            <a:r>
              <a:rPr lang="en" sz="2600">
                <a:solidFill>
                  <a:srgbClr val="000000"/>
                </a:solidFill>
              </a:rPr>
              <a:t>he book is red. </a:t>
            </a:r>
            <a:r>
              <a:rPr lang="en" sz="2600">
                <a:solidFill>
                  <a:srgbClr val="FF0000"/>
                </a:solidFill>
              </a:rPr>
              <a:t>I</a:t>
            </a:r>
            <a:r>
              <a:rPr lang="en" sz="2600">
                <a:solidFill>
                  <a:srgbClr val="000000"/>
                </a:solidFill>
              </a:rPr>
              <a:t>t’s on the table.</a:t>
            </a:r>
            <a:endParaRPr sz="260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M</a:t>
            </a:r>
            <a:r>
              <a:rPr lang="en" sz="2600">
                <a:solidFill>
                  <a:srgbClr val="000000"/>
                </a:solidFill>
              </a:rPr>
              <a:t>y name is Lara.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50"/>
              <a:buNone/>
            </a:pPr>
            <a:endParaRPr/>
          </a:p>
        </p:txBody>
      </p:sp>
      <p:pic>
        <p:nvPicPr>
          <p:cNvPr id="185" name="Google Shape;185;p28" descr="check bo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650" y="2970150"/>
            <a:ext cx="2173350" cy="21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 idx="8"/>
          </p:nvPr>
        </p:nvSpPr>
        <p:spPr>
          <a:xfrm>
            <a:off x="719625" y="544906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We use a capital letter for the personal pronoun </a:t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3"/>
          </p:nvPr>
        </p:nvSpPr>
        <p:spPr>
          <a:xfrm>
            <a:off x="5108399" y="1250375"/>
            <a:ext cx="3106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What can </a:t>
            </a:r>
            <a:r>
              <a:rPr lang="en" sz="1900">
                <a:solidFill>
                  <a:srgbClr val="FF0000"/>
                </a:solidFill>
              </a:rPr>
              <a:t>I</a:t>
            </a:r>
            <a:r>
              <a:rPr lang="en" sz="1900">
                <a:solidFill>
                  <a:srgbClr val="000000"/>
                </a:solidFill>
              </a:rPr>
              <a:t> say?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He is Pablo, </a:t>
            </a:r>
            <a:r>
              <a:rPr lang="en" sz="1900">
                <a:solidFill>
                  <a:srgbClr val="FF0000"/>
                </a:solidFill>
              </a:rPr>
              <a:t>I</a:t>
            </a:r>
            <a:r>
              <a:rPr lang="en" sz="1900">
                <a:solidFill>
                  <a:srgbClr val="000000"/>
                </a:solidFill>
              </a:rPr>
              <a:t> am Cintia.</a:t>
            </a:r>
            <a:endParaRPr sz="19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 descr="نتيجة بحث الصور عن ‪I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828" y="1869328"/>
            <a:ext cx="1324275" cy="23794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fadeDir="5400012" sy="-100000" algn="bl" rotWithShape="0"/>
          </a:effectLst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0750" y="2189075"/>
            <a:ext cx="2163849" cy="25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6261025" y="3035425"/>
            <a:ext cx="1743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Always</a:t>
            </a:r>
            <a:r>
              <a:rPr lang="en" sz="15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capitalized, no </a:t>
            </a:r>
            <a:r>
              <a:rPr lang="en" sz="1500" b="1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matter</a:t>
            </a:r>
            <a:r>
              <a:rPr lang="en" sz="1500">
                <a:solidFill>
                  <a:srgbClr val="202124"/>
                </a:solidFill>
                <a:latin typeface="Roboto Mono"/>
                <a:ea typeface="Roboto Mono"/>
                <a:cs typeface="Roboto Mono"/>
                <a:sym typeface="Roboto Mono"/>
              </a:rPr>
              <a:t> where it falls in a sentence.</a:t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t="16970" r="8891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 t="16733" r="8891" b="18299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2784000" y="1278750"/>
            <a:ext cx="4271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/>
              <a:t>Use a capital letter for </a:t>
            </a:r>
            <a:r>
              <a:rPr lang="en" sz="2600"/>
              <a:t>days of the week</a:t>
            </a:r>
            <a:r>
              <a:rPr lang="en" sz="2600" b="0"/>
              <a:t>, </a:t>
            </a:r>
            <a:r>
              <a:rPr lang="en" sz="2600"/>
              <a:t>months</a:t>
            </a:r>
            <a:r>
              <a:rPr lang="en" sz="2600" b="0"/>
              <a:t> </a:t>
            </a:r>
            <a:endParaRPr sz="2600" b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98"/>
              <a:buFont typeface="Arial"/>
              <a:buNone/>
            </a:pPr>
            <a:r>
              <a:rPr lang="en" sz="2600"/>
              <a:t> of the year, holidays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1"/>
          </p:nvPr>
        </p:nvSpPr>
        <p:spPr>
          <a:xfrm>
            <a:off x="3110491" y="2938300"/>
            <a:ext cx="3268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Monday, Friday...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April, May...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Easter, Christmas...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06" name="Google Shape;206;p30" descr="good week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900" y="2628025"/>
            <a:ext cx="2515475" cy="25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608825" y="2201550"/>
            <a:ext cx="38163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China, France, Argentina.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Japanese, English.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Char char="★"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Peruvian, Chilean.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996375" y="632650"/>
            <a:ext cx="335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" sz="2000" b="0">
                <a:solidFill>
                  <a:schemeClr val="accent1"/>
                </a:solidFill>
              </a:rPr>
              <a:t>COUNTRIES, LANGUAGES and NATIONALITIES</a:t>
            </a:r>
            <a:endParaRPr sz="20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chemeClr val="accent1"/>
              </a:solidFill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 amt="56000"/>
          </a:blip>
          <a:srcRect/>
          <a:stretch/>
        </p:blipFill>
        <p:spPr>
          <a:xfrm rot="10800000">
            <a:off x="1124175" y="1292925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descr="C:\Users\hp\AppData\Local\Microsoft\Windows\Temporary Internet Files\Content.IE5\UYAUEOYD\Chinese_flag_(Beijing)_-_IMG_1104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1625" y="1205348"/>
            <a:ext cx="1746375" cy="9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5">
            <a:alphaModFix amt="80000"/>
          </a:blip>
          <a:srcRect/>
          <a:stretch/>
        </p:blipFill>
        <p:spPr>
          <a:xfrm rot="6023610" flipH="1">
            <a:off x="4654281" y="2508978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 rot="-2148808">
            <a:off x="5704149" y="110942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6">
            <a:alphaModFix/>
          </a:blip>
          <a:srcRect b="7961"/>
          <a:stretch/>
        </p:blipFill>
        <p:spPr>
          <a:xfrm>
            <a:off x="5601150" y="2924950"/>
            <a:ext cx="2629300" cy="15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/>
          <p:nvPr/>
        </p:nvSpPr>
        <p:spPr>
          <a:xfrm rot="-391042">
            <a:off x="5265239" y="26761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subTitle" idx="1"/>
          </p:nvPr>
        </p:nvSpPr>
        <p:spPr>
          <a:xfrm>
            <a:off x="1726100" y="806175"/>
            <a:ext cx="5274900" cy="2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>
                <a:solidFill>
                  <a:schemeClr val="lt1"/>
                </a:solidFill>
              </a:rPr>
              <a:t>Use a capital letter for people's </a:t>
            </a:r>
            <a:r>
              <a:rPr lang="en" sz="2800" u="sng">
                <a:solidFill>
                  <a:schemeClr val="lt1"/>
                </a:solidFill>
              </a:rPr>
              <a:t>names, surnames</a:t>
            </a:r>
            <a:r>
              <a:rPr lang="en" sz="2800" b="0">
                <a:solidFill>
                  <a:schemeClr val="lt1"/>
                </a:solidFill>
              </a:rPr>
              <a:t> and </a:t>
            </a:r>
            <a:r>
              <a:rPr lang="en" sz="2800" u="sng">
                <a:solidFill>
                  <a:schemeClr val="lt1"/>
                </a:solidFill>
              </a:rPr>
              <a:t>titles</a:t>
            </a:r>
            <a:endParaRPr sz="28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 b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He is</a:t>
            </a: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L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ionel </a:t>
            </a: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M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essi.</a:t>
            </a:r>
            <a:endParaRPr b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K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ing </a:t>
            </a: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H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enry VIII</a:t>
            </a:r>
            <a:endParaRPr b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 Smith.</a:t>
            </a:r>
            <a:endParaRPr b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Hello, </a:t>
            </a: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M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r. </a:t>
            </a:r>
            <a:r>
              <a:rPr lang="en" b="0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n" b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resident.</a:t>
            </a:r>
            <a:endParaRPr b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 b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600" b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95460">
            <a:off x="5811775" y="2292778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26" name="Google Shape;226;p32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3994">
            <a:off x="6000739" y="2940868"/>
            <a:ext cx="1512417" cy="139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subTitle" idx="1"/>
          </p:nvPr>
        </p:nvSpPr>
        <p:spPr>
          <a:xfrm>
            <a:off x="2414950" y="3910900"/>
            <a:ext cx="17751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The Eiffel Tower in Paris.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2"/>
          </p:nvPr>
        </p:nvSpPr>
        <p:spPr>
          <a:xfrm>
            <a:off x="5123250" y="365525"/>
            <a:ext cx="34638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</a:pPr>
            <a: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Paris, Buenos Aires, Cipolletti.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</a:pPr>
            <a: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 Paul London's Cathedra.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Andes mountains, Machu Picchu.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821700" y="593375"/>
            <a:ext cx="325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/>
              <a:t>Use a capital letter for places and monuments</a:t>
            </a:r>
            <a:endParaRPr sz="2700" b="0"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 rot="-6023610">
            <a:off x="2873206" y="2931378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 descr="C:\Users\hp\AppData\Local\Microsoft\Windows\Temporary Internet Files\Content.IE5\0T7ZG1QD\Paris_expo_uni_1900-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01" y="2117364"/>
            <a:ext cx="2253000" cy="1760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236" name="Google Shape;236;p33"/>
          <p:cNvSpPr/>
          <p:nvPr/>
        </p:nvSpPr>
        <p:spPr>
          <a:xfrm rot="-2700000">
            <a:off x="541279" y="2113264"/>
            <a:ext cx="891168" cy="31137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/>
          <p:nvPr/>
        </p:nvSpPr>
        <p:spPr>
          <a:xfrm rot="-2700000">
            <a:off x="2686424" y="3674754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33"/>
          <p:cNvGrpSpPr/>
          <p:nvPr/>
        </p:nvGrpSpPr>
        <p:grpSpPr>
          <a:xfrm>
            <a:off x="5304711" y="2505323"/>
            <a:ext cx="2562029" cy="2442886"/>
            <a:chOff x="-331425" y="1579700"/>
            <a:chExt cx="1880250" cy="1905825"/>
          </a:xfrm>
        </p:grpSpPr>
        <p:sp>
          <p:nvSpPr>
            <p:cNvPr id="239" name="Google Shape;239;p33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33"/>
          <p:cNvSpPr txBox="1"/>
          <p:nvPr/>
        </p:nvSpPr>
        <p:spPr>
          <a:xfrm rot="472314">
            <a:off x="5678932" y="3231523"/>
            <a:ext cx="2052441" cy="21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Names of the street too!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Tomas Orell Street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Belgrano 190.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 idx="8"/>
          </p:nvPr>
        </p:nvSpPr>
        <p:spPr>
          <a:xfrm>
            <a:off x="663800" y="636475"/>
            <a:ext cx="308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/>
              <a:t>Use a capital letter for titles of:</a:t>
            </a:r>
            <a:r>
              <a:rPr lang="en" sz="2600" b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48" name="Google Shape;248;p34"/>
          <p:cNvSpPr/>
          <p:nvPr/>
        </p:nvSpPr>
        <p:spPr>
          <a:xfrm>
            <a:off x="3520525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5178658" y="114205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3562600" y="23710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Books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1"/>
          </p:nvPr>
        </p:nvSpPr>
        <p:spPr>
          <a:xfrm>
            <a:off x="801101" y="2389868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Harry Potter and the prisoner of Azkaban</a:t>
            </a:r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5654675" y="720775"/>
            <a:ext cx="2869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Movies, Tv </a:t>
            </a:r>
            <a:r>
              <a:rPr lang="en" sz="2000"/>
              <a:t>Programmes</a:t>
            </a:r>
            <a:endParaRPr sz="2000"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3"/>
          </p:nvPr>
        </p:nvSpPr>
        <p:spPr>
          <a:xfrm>
            <a:off x="5717374" y="1141300"/>
            <a:ext cx="27441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Stranger Things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5F6368"/>
                </a:solidFill>
              </a:rPr>
              <a:t>The Secret Life of Pets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Songs</a:t>
            </a: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subTitle" idx="5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Shake it off  by Taylor Swift.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6"/>
          </p:nvPr>
        </p:nvSpPr>
        <p:spPr>
          <a:xfrm>
            <a:off x="5717383" y="2931424"/>
            <a:ext cx="24594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Poems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subTitle" idx="7"/>
          </p:nvPr>
        </p:nvSpPr>
        <p:spPr>
          <a:xfrm>
            <a:off x="5717380" y="3320001"/>
            <a:ext cx="2459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0">
                <a:solidFill>
                  <a:schemeClr val="dk1"/>
                </a:solidFill>
              </a:rPr>
              <a:t>Twinkle, Twinkle Little Star.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3520525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5178658" y="33131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5215120" y="327492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/>
          <p:nvPr/>
        </p:nvSpPr>
        <p:spPr>
          <a:xfrm>
            <a:off x="3520525" y="37932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5215125" y="106365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598">
            <a:off x="7063196" y="3655776"/>
            <a:ext cx="1562458" cy="10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9327">
            <a:off x="7137974" y="1969176"/>
            <a:ext cx="826226" cy="123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54612">
            <a:off x="5656376" y="1973537"/>
            <a:ext cx="1497373" cy="84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587801" y="3680625"/>
            <a:ext cx="33606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3600"/>
              <a:t>Greeting and closing of a  letter or e-mail!</a:t>
            </a:r>
            <a:endParaRPr sz="900"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 l="30776"/>
          <a:stretch/>
        </p:blipFill>
        <p:spPr>
          <a:xfrm>
            <a:off x="587800" y="622200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73" name="Google Shape;273;p35"/>
          <p:cNvSpPr/>
          <p:nvPr/>
        </p:nvSpPr>
        <p:spPr>
          <a:xfrm>
            <a:off x="438636" y="384658"/>
            <a:ext cx="1253610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5"/>
          <p:cNvPicPr preferRelativeResize="0"/>
          <p:nvPr/>
        </p:nvPicPr>
        <p:blipFill rotWithShape="1">
          <a:blip r:embed="rId4">
            <a:alphaModFix/>
          </a:blip>
          <a:srcRect l="15416" r="15416"/>
          <a:stretch/>
        </p:blipFill>
        <p:spPr>
          <a:xfrm>
            <a:off x="2588325" y="3095775"/>
            <a:ext cx="1719600" cy="165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75" name="Google Shape;275;p35"/>
          <p:cNvSpPr/>
          <p:nvPr/>
        </p:nvSpPr>
        <p:spPr>
          <a:xfrm rot="1736031">
            <a:off x="3126591" y="2881818"/>
            <a:ext cx="1253589" cy="73877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rgbClr val="595959">
              <a:alpha val="2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58284">
            <a:off x="6706740" y="2557319"/>
            <a:ext cx="1802241" cy="210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662863">
            <a:off x="4367253" y="904778"/>
            <a:ext cx="3036444" cy="2257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/>
          <p:nvPr/>
        </p:nvSpPr>
        <p:spPr>
          <a:xfrm rot="-265906">
            <a:off x="5579640" y="1025073"/>
            <a:ext cx="1036599" cy="126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ear Judy,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How are you?...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7134400" y="3451625"/>
            <a:ext cx="4523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 rot="620723">
            <a:off x="6751709" y="3353021"/>
            <a:ext cx="1782478" cy="11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L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ove, Anna.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our friend, Pablo.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ee you soon.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436</Words>
  <Application>Microsoft Office PowerPoint</Application>
  <PresentationFormat>On-screen Show (16:9)</PresentationFormat>
  <Paragraphs>75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Tahoma</vt:lpstr>
      <vt:lpstr>Anonymous Pro</vt:lpstr>
      <vt:lpstr>Coming Soon</vt:lpstr>
      <vt:lpstr>Arial</vt:lpstr>
      <vt:lpstr>Courier New</vt:lpstr>
      <vt:lpstr>Concert One</vt:lpstr>
      <vt:lpstr>Roboto Mono Regular</vt:lpstr>
      <vt:lpstr>Trebuchet MS</vt:lpstr>
      <vt:lpstr>Roboto Mono</vt:lpstr>
      <vt:lpstr>Notebook Lesson by Slidesgo</vt:lpstr>
      <vt:lpstr>Title Capitalization</vt:lpstr>
      <vt:lpstr>CAPITAL LETTER</vt:lpstr>
      <vt:lpstr>We use a capital letter for the personal pronoun </vt:lpstr>
      <vt:lpstr>Use a capital letter for days of the week, months   of the year, holidays</vt:lpstr>
      <vt:lpstr>COUNTRIES, LANGUAGES and NATIONALITIES </vt:lpstr>
      <vt:lpstr>PowerPoint Presentation</vt:lpstr>
      <vt:lpstr>Use a capital letter for places and monuments</vt:lpstr>
      <vt:lpstr>Use a capital letter for titles of: </vt:lpstr>
      <vt:lpstr>Greeting and closing of a  letter or e-mail!</vt:lpstr>
      <vt:lpstr>PowerPoint Presentation</vt:lpstr>
      <vt:lpstr>Correct the capital letter and punctuation</vt:lpstr>
      <vt:lpstr>Game time</vt:lpstr>
      <vt:lpstr>PowerPoint Presentation</vt:lpstr>
      <vt:lpstr>PowerPoint Presentation</vt:lpstr>
      <vt:lpstr>PowerPoint Presentation</vt:lpstr>
      <vt:lpstr>PowerPoint Presentation</vt:lpstr>
      <vt:lpstr>Informational text, week 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CAPITALIZATION RULES</dc:title>
  <cp:lastModifiedBy>zeezee kutbi</cp:lastModifiedBy>
  <cp:revision>9</cp:revision>
  <dcterms:modified xsi:type="dcterms:W3CDTF">2022-05-24T05:33:28Z</dcterms:modified>
</cp:coreProperties>
</file>