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858000" cx="12192000"/>
  <p:notesSz cx="6858000" cy="9144000"/>
  <p:embeddedFontLst>
    <p:embeddedFont>
      <p:font typeface="Poppins"/>
      <p:regular r:id="rId81"/>
      <p:bold r:id="rId82"/>
      <p:italic r:id="rId83"/>
      <p:boldItalic r:id="rId84"/>
    </p:embeddedFont>
    <p:embeddedFont>
      <p:font typeface="Century Gothic"/>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9" roundtripDataSignature="AMtx7mg9wfVIIjLiJfMVTiQnCCrTaEMM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75AD7F-BE12-4735-B075-6DDF4DD2940B}">
  <a:tblStyle styleId="{AD75AD7F-BE12-4735-B075-6DDF4DD2940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boldItalic.fntdata"/><Relationship Id="rId83" Type="http://schemas.openxmlformats.org/officeDocument/2006/relationships/font" Target="fonts/Poppins-italic.fntdata"/><Relationship Id="rId42" Type="http://schemas.openxmlformats.org/officeDocument/2006/relationships/slide" Target="slides/slide37.xml"/><Relationship Id="rId86" Type="http://schemas.openxmlformats.org/officeDocument/2006/relationships/font" Target="fonts/CenturyGothic-bold.fntdata"/><Relationship Id="rId41" Type="http://schemas.openxmlformats.org/officeDocument/2006/relationships/slide" Target="slides/slide36.xml"/><Relationship Id="rId85" Type="http://schemas.openxmlformats.org/officeDocument/2006/relationships/font" Target="fonts/CenturyGothic-regular.fntdata"/><Relationship Id="rId44" Type="http://schemas.openxmlformats.org/officeDocument/2006/relationships/slide" Target="slides/slide39.xml"/><Relationship Id="rId88" Type="http://schemas.openxmlformats.org/officeDocument/2006/relationships/font" Target="fonts/CenturyGothic-boldItalic.fntdata"/><Relationship Id="rId43" Type="http://schemas.openxmlformats.org/officeDocument/2006/relationships/slide" Target="slides/slide38.xml"/><Relationship Id="rId87" Type="http://schemas.openxmlformats.org/officeDocument/2006/relationships/font" Target="fonts/CenturyGothic-italic.fntdata"/><Relationship Id="rId46" Type="http://schemas.openxmlformats.org/officeDocument/2006/relationships/slide" Target="slides/slide41.xml"/><Relationship Id="rId45" Type="http://schemas.openxmlformats.org/officeDocument/2006/relationships/slide" Target="slides/slide40.xml"/><Relationship Id="rId89" Type="http://customschemas.google.com/relationships/presentationmetadata" Target="metadata"/><Relationship Id="rId80" Type="http://schemas.openxmlformats.org/officeDocument/2006/relationships/slide" Target="slides/slide75.xml"/><Relationship Id="rId82" Type="http://schemas.openxmlformats.org/officeDocument/2006/relationships/font" Target="fonts/Poppins-bold.fntdata"/><Relationship Id="rId81" Type="http://schemas.openxmlformats.org/officeDocument/2006/relationships/font" Target="fonts/Poppi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of the Essential Question for Unit 1: How do different places affect us? Point out the Week 1 question: What can we understand about a place when we look at it closely?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follow along in their Student Interactive, pp. 14–15 as you read aloud “Seeing Stars.” Then organize students into small groups and have them use the pictures to share information about how different places affect us. During the group discussions, encourage students to underline facts and information that show the difference between seeing the stars in the city and the country.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the following questions to guide the group discussions:</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Which facts about looking at stars in the country and the city surprised you?</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Why can you see more stars in the country?</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What other facts do you know about the night sky?</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What do these facts suggest about the differences between places?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Week 1 Question: What can we understand about a place when we look at it closely? Tell students they just learned a few ways places can be different. Explain that they will learn more ways this week.</a:t>
            </a:r>
            <a:endParaRPr i="1" sz="1200">
              <a:solidFill>
                <a:srgbClr val="373536"/>
              </a:solidFill>
              <a:latin typeface="Calibri"/>
              <a:ea typeface="Calibri"/>
              <a:cs typeface="Calibri"/>
              <a:sym typeface="Calibri"/>
            </a:endParaRPr>
          </a:p>
        </p:txBody>
      </p:sp>
      <p:sp>
        <p:nvSpPr>
          <p:cNvPr id="189" name="Google Shape;1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you are going to read a realistic fiction story aloud. Have students listen as you read “The Sandcastle.” Explain that students should listen actively, paying careful attention to the setting of the story as you read. Prompt them to ask questions to clarify information and to follow agreed-upon discussion rules.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listen closely to identify elements of realistic fiction.</a:t>
            </a:r>
            <a:endParaRPr>
              <a:solidFill>
                <a:srgbClr val="373536"/>
              </a:solidFill>
            </a:endParaRPr>
          </a:p>
          <a:p>
            <a:pPr indent="-171450" lvl="1" marL="857250"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READ</a:t>
            </a:r>
            <a:r>
              <a:rPr b="1" i="0"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the whole passage aloud without stopping.</a:t>
            </a:r>
            <a:endParaRPr>
              <a:solidFill>
                <a:srgbClr val="373536"/>
              </a:solidFill>
            </a:endParaRPr>
          </a:p>
          <a:p>
            <a:pPr indent="-171450" lvl="1" marL="857250"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REREAD</a:t>
            </a:r>
            <a:r>
              <a:rPr b="1" i="0"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the text aloud a second time. This time stop and model Think Aloud strategies related to the genre and the characters in the story.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a T-chart to help students name the setting and add details from the story that describe it.</a:t>
            </a:r>
            <a:endParaRPr sz="1200">
              <a:solidFill>
                <a:srgbClr val="373536"/>
              </a:solidFill>
              <a:latin typeface="Calibri"/>
              <a:ea typeface="Calibri"/>
              <a:cs typeface="Calibri"/>
              <a:sym typeface="Calibri"/>
            </a:endParaRPr>
          </a:p>
        </p:txBody>
      </p:sp>
      <p:sp>
        <p:nvSpPr>
          <p:cNvPr id="202" name="Google Shape;20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that realistic fiction is a type of story that is made up but has characters and settings that are like people and places in real life. Explain that the events in a realistic fiction story could really happen. Tell students they can ask themselves the following questions about a story to tell if it is realistic or not.</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Do the characters act, talk, and look like people in real life?</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Think about the problem the characters are facing. Could the problem happen in real life? How would you feel or react in the same situation?</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Is the setting a real place and time? Why is it important to the story?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the setting of a story is when and where the story takes place. In realistic fiction, the setting has to be a realistic time and place.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Model using the questions to determine whether "The Sandcastle" is a realistic fiction story</a:t>
            </a:r>
            <a:r>
              <a:rPr b="0" i="1" lang="en-US" sz="1200" u="none" strike="noStrike">
                <a:solidFill>
                  <a:srgbClr val="373536"/>
                </a:solidFill>
                <a:latin typeface="Calibri"/>
                <a:ea typeface="Calibri"/>
                <a:cs typeface="Calibri"/>
                <a:sym typeface="Calibri"/>
              </a:rPr>
              <a:t>. I ask myself if the characters in the story “The Sandcastle” are like real people. Yes, they are. I ask whether they do things together that real friends would do. Yes, they do. The waves washed away their castle. This story problem could really happen. I ask myself if the setting is realistic. Yes, it is. A beach is a real place, and the things that Matt and his friends did at the beach are things real people might do. I believe “The Sandcastle” is an example of realistic fiction.</a:t>
            </a:r>
            <a:endParaRPr b="0" i="1" sz="1200" u="none" strike="noStrike">
              <a:solidFill>
                <a:srgbClr val="373536"/>
              </a:solidFill>
              <a:latin typeface="Calibri"/>
              <a:ea typeface="Calibri"/>
              <a:cs typeface="Calibri"/>
              <a:sym typeface="Calibri"/>
            </a:endParaRPr>
          </a:p>
          <a:p>
            <a:pPr indent="0" lvl="0" marL="228600" rtl="0" algn="l">
              <a:lnSpc>
                <a:spcPct val="100000"/>
              </a:lnSpc>
              <a:spcBef>
                <a:spcPts val="0"/>
              </a:spcBef>
              <a:spcAft>
                <a:spcPts val="0"/>
              </a:spcAft>
              <a:buSzPts val="1400"/>
              <a:buFont typeface="Arial"/>
              <a:buNone/>
            </a:pPr>
            <a:r>
              <a:rPr b="1" i="0" lang="en-US" sz="1200" u="none" strike="noStrike">
                <a:solidFill>
                  <a:srgbClr val="373536"/>
                </a:solidFill>
                <a:latin typeface="Calibri"/>
                <a:ea typeface="Calibri"/>
                <a:cs typeface="Calibri"/>
                <a:sym typeface="Calibri"/>
              </a:rPr>
              <a:t>Editable Anchor Chart Click Path: Table of Contents -&gt; Reading Anchor Charts -&gt; Unit 1 Week 1: Editable Reading Anchor Chart</a:t>
            </a:r>
            <a:endParaRPr b="1" i="0" sz="1200">
              <a:solidFill>
                <a:srgbClr val="373536"/>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solidFill>
                <a:srgbClr val="373536"/>
              </a:solidFill>
            </a:endParaRPr>
          </a:p>
        </p:txBody>
      </p:sp>
      <p:sp>
        <p:nvSpPr>
          <p:cNvPr id="214" name="Google Shape;21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i="0" lang="en-US" u="none" strike="noStrike">
                <a:solidFill>
                  <a:srgbClr val="373536"/>
                </a:solidFill>
              </a:rPr>
              <a:t>Have students use the strategies to identify realistic fiction.</a:t>
            </a:r>
            <a:endParaRPr/>
          </a:p>
          <a:p>
            <a:pPr indent="-265176" lvl="0" marL="265176" rtl="0" algn="l">
              <a:lnSpc>
                <a:spcPct val="100000"/>
              </a:lnSpc>
              <a:spcBef>
                <a:spcPts val="0"/>
              </a:spcBef>
              <a:spcAft>
                <a:spcPts val="0"/>
              </a:spcAft>
              <a:buSzPts val="1200"/>
              <a:buFont typeface="Calibri"/>
              <a:buAutoNum type="arabicPeriod"/>
            </a:pPr>
            <a:r>
              <a:rPr i="0" lang="en-US" u="none" strike="noStrike">
                <a:solidFill>
                  <a:srgbClr val="373536"/>
                </a:solidFill>
              </a:rPr>
              <a:t>Have students work with a partner to complete the Turn and Talk activity on p. 20 of the Student Interactive. Provide support as needed.</a:t>
            </a:r>
            <a:endParaRPr/>
          </a:p>
        </p:txBody>
      </p:sp>
      <p:sp>
        <p:nvSpPr>
          <p:cNvPr id="227" name="Google Shape;22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Related words share the same roots or word parts. Their meanings are related, but may differ based on their parts of speech or  how they are used. Knowing related words can help readers understand unfamiliar words, such as academic vocabulary.</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When you come across an unfamiliar word, notice its word parts.</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Think about the meaning of the word parts and whether you have seen them in words you already know.</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Ask yourself if the word part gives you clues to the meaning of the unfamiliar word.</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Use a dictionary to check the meaning of the word and related words.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Model this strategy using the Academic Vocabulary in the first sentence on p. 45 in the Student Interactive: If I saw the word </a:t>
            </a:r>
            <a:r>
              <a:rPr b="0" i="1" lang="en-US" sz="1200" u="none" strike="noStrike">
                <a:solidFill>
                  <a:srgbClr val="373536"/>
                </a:solidFill>
                <a:latin typeface="Calibri"/>
                <a:ea typeface="Calibri"/>
                <a:cs typeface="Calibri"/>
                <a:sym typeface="Calibri"/>
              </a:rPr>
              <a:t>difference</a:t>
            </a:r>
            <a:r>
              <a:rPr b="0" i="0" lang="en-US" sz="1200" u="none" strike="noStrike">
                <a:solidFill>
                  <a:srgbClr val="373536"/>
                </a:solidFill>
                <a:latin typeface="Calibri"/>
                <a:ea typeface="Calibri"/>
                <a:cs typeface="Calibri"/>
                <a:sym typeface="Calibri"/>
              </a:rPr>
              <a:t> in a text, I would realize that I already know the word </a:t>
            </a:r>
            <a:r>
              <a:rPr b="0" i="1" lang="en-US" sz="1200" u="none" strike="noStrike">
                <a:solidFill>
                  <a:srgbClr val="373536"/>
                </a:solidFill>
                <a:latin typeface="Calibri"/>
                <a:ea typeface="Calibri"/>
                <a:cs typeface="Calibri"/>
                <a:sym typeface="Calibri"/>
              </a:rPr>
              <a:t>different</a:t>
            </a:r>
            <a:r>
              <a:rPr b="0" i="0" lang="en-US" sz="1200" u="none" strike="noStrike">
                <a:solidFill>
                  <a:srgbClr val="373536"/>
                </a:solidFill>
                <a:latin typeface="Calibri"/>
                <a:ea typeface="Calibri"/>
                <a:cs typeface="Calibri"/>
                <a:sym typeface="Calibri"/>
              </a:rPr>
              <a:t>. I can use this information to figure out that difference is related to different and means “the way something is not the same.” I can use a dictionary to check the meaning of these related words.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apply this strategy to another word from page 45.</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Have students complete the activity on p. 45 in the Student Interactive.</a:t>
            </a:r>
            <a:endParaRPr i="1" sz="1200">
              <a:solidFill>
                <a:srgbClr val="373536"/>
              </a:solidFill>
              <a:latin typeface="Calibri"/>
              <a:ea typeface="Calibri"/>
              <a:cs typeface="Calibri"/>
              <a:sym typeface="Calibri"/>
            </a:endParaRPr>
          </a:p>
        </p:txBody>
      </p:sp>
      <p:sp>
        <p:nvSpPr>
          <p:cNvPr id="241" name="Google Shape;24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373536"/>
                </a:solidFill>
                <a:latin typeface="Calibri"/>
                <a:ea typeface="Calibri"/>
                <a:cs typeface="Calibri"/>
                <a:sym typeface="Calibri"/>
              </a:rPr>
              <a:t>Sit upright with both feet on the floor, paper placed at an angle.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Model sitting upright in a chair with both feet flat on the floor. Tell students to think of the uppercase letter L—their back is the upright position of the L and the tops of their legs are the bottom part of the letter.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how to place their paper at a 45° angle toward the writing-arm side of the body, with the non-writing hand on the top corner of the paper to hold it in place.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use Handwriting p. 13 in the Resource Download Center to practice sitting in a proper position with their paper placed at an angle on their desk. </a:t>
            </a:r>
            <a:endParaRPr/>
          </a:p>
          <a:p>
            <a:pPr indent="-228600" lvl="0" marL="457200" rtl="0" algn="l">
              <a:lnSpc>
                <a:spcPct val="100000"/>
              </a:lnSpc>
              <a:spcBef>
                <a:spcPts val="0"/>
              </a:spcBef>
              <a:spcAft>
                <a:spcPts val="0"/>
              </a:spcAft>
              <a:buSzPts val="1400"/>
              <a:buNone/>
            </a:pPr>
            <a:r>
              <a:rPr b="1" i="0" lang="en-US" sz="1200" u="none" strike="noStrike">
                <a:solidFill>
                  <a:srgbClr val="000000"/>
                </a:solidFill>
                <a:latin typeface="Calibri"/>
                <a:ea typeface="Calibri"/>
                <a:cs typeface="Calibri"/>
                <a:sym typeface="Calibri"/>
              </a:rPr>
              <a:t>Click path: Realize -&gt; Table of Contents -&gt; Resource Download Center -&gt; Handwriting Practice -&gt; U1W1L1 Handwriting Practice </a:t>
            </a:r>
            <a:endParaRPr b="1" sz="1200">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54" name="Google Shape;25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Authors share personal details on an inside page or back cover of their books. These details often include</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interesting facts about the author</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names of the author’s family and pets</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how the author finds inspiration</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steps in the author’s writing process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Direct students to p. 49 in the Student Interactive. Read aloud the “Meet the Author” paragraph. Tell students that they will get to know some authors over the next few days. Today, they will focus on how authors share personal details.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Hold up a book from the stack. Point out and read the author’s name on its cover. </a:t>
            </a:r>
            <a:r>
              <a:rPr b="0" i="1" lang="en-US" sz="1200" u="none" strike="noStrike">
                <a:solidFill>
                  <a:srgbClr val="373536"/>
                </a:solidFill>
                <a:latin typeface="Calibri"/>
                <a:ea typeface="Calibri"/>
                <a:cs typeface="Calibri"/>
                <a:sym typeface="Calibri"/>
              </a:rPr>
              <a:t>Authors shares things they like, things they do, and other details about themselves on the back cover or inside of a book</a:t>
            </a:r>
            <a:r>
              <a:rPr b="0" i="0" lang="en-US" sz="1200" u="none" strike="noStrike">
                <a:solidFill>
                  <a:srgbClr val="373536"/>
                </a:solidFill>
                <a:latin typeface="Calibri"/>
                <a:ea typeface="Calibri"/>
                <a:cs typeface="Calibri"/>
                <a:sym typeface="Calibri"/>
              </a:rPr>
              <a:t>. Locate and point out the author information. </a:t>
            </a:r>
            <a:r>
              <a:rPr b="0" i="1" lang="en-US" sz="1200" u="none" strike="noStrike">
                <a:solidFill>
                  <a:srgbClr val="373536"/>
                </a:solidFill>
                <a:latin typeface="Calibri"/>
                <a:ea typeface="Calibri"/>
                <a:cs typeface="Calibri"/>
                <a:sym typeface="Calibri"/>
              </a:rPr>
              <a:t>This is where (name of author) shares personal information with readers.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aloud the bulleted points on p. 49. </a:t>
            </a:r>
            <a:r>
              <a:rPr b="0" i="1" lang="en-US" sz="1200" u="none" strike="noStrike">
                <a:solidFill>
                  <a:srgbClr val="373536"/>
                </a:solidFill>
                <a:latin typeface="Calibri"/>
                <a:ea typeface="Calibri"/>
                <a:cs typeface="Calibri"/>
                <a:sym typeface="Calibri"/>
              </a:rPr>
              <a:t>This is the type of information we will learn about (author name). Let’s read to find out more about (author name).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author information with the class. After reading, ask students what they learned. Follow the same routine with other books, pointing out different locations for author biographies.</a:t>
            </a:r>
            <a:endParaRPr>
              <a:solidFill>
                <a:srgbClr val="373536"/>
              </a:solidFill>
            </a:endParaRPr>
          </a:p>
          <a:p>
            <a:pPr indent="-228600" lvl="0" marL="457200" rtl="0" algn="l">
              <a:lnSpc>
                <a:spcPct val="100000"/>
              </a:lnSpc>
              <a:spcBef>
                <a:spcPts val="0"/>
              </a:spcBef>
              <a:spcAft>
                <a:spcPts val="0"/>
              </a:spcAft>
              <a:buSzPts val="1400"/>
              <a:buNone/>
            </a:pPr>
            <a:r>
              <a:t/>
            </a:r>
            <a:endParaRPr b="0" i="1" sz="1800" u="none" strike="noStrike">
              <a:solidFill>
                <a:srgbClr val="373536"/>
              </a:solidFill>
              <a:latin typeface="Calibri"/>
              <a:ea typeface="Calibri"/>
              <a:cs typeface="Calibri"/>
              <a:sym typeface="Calibri"/>
            </a:endParaRPr>
          </a:p>
        </p:txBody>
      </p:sp>
      <p:sp>
        <p:nvSpPr>
          <p:cNvPr id="268" name="Google Shape;26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to choose a new text and look for author information, writing down facts they find. If students have difficulty, help them find the information they should record.</a:t>
            </a:r>
            <a:endParaRPr/>
          </a:p>
          <a:p>
            <a:pPr indent="-137160" lvl="0" marL="137160" rtl="0" algn="l">
              <a:lnSpc>
                <a:spcPct val="100000"/>
              </a:lnSpc>
              <a:spcBef>
                <a:spcPts val="0"/>
              </a:spcBef>
              <a:spcAft>
                <a:spcPts val="0"/>
              </a:spcAft>
              <a:buSzPts val="1200"/>
              <a:buFont typeface="Calibri"/>
              <a:buAutoNum type="arabicPeriod"/>
            </a:pPr>
            <a:r>
              <a:rPr lang="en-US"/>
              <a:t>If students have difficulty, help them find the information they should record.</a:t>
            </a:r>
            <a:endParaRPr b="0" i="0" sz="1200" u="none" strike="noStrike">
              <a:solidFill>
                <a:schemeClr val="dk1"/>
              </a:solidFill>
              <a:latin typeface="Calibri"/>
              <a:ea typeface="Calibri"/>
              <a:cs typeface="Calibri"/>
              <a:sym typeface="Calibri"/>
            </a:endParaRPr>
          </a:p>
          <a:p>
            <a:pPr indent="-213358" lvl="1" marL="576072" rtl="0" algn="l">
              <a:lnSpc>
                <a:spcPct val="100000"/>
              </a:lnSpc>
              <a:spcBef>
                <a:spcPts val="0"/>
              </a:spcBef>
              <a:spcAft>
                <a:spcPts val="0"/>
              </a:spcAft>
              <a:buSzPts val="1200"/>
              <a:buFont typeface="Arial"/>
              <a:buChar char="•"/>
            </a:pPr>
            <a:r>
              <a:rPr b="0" i="0" lang="en-US" sz="1200" u="none" strike="noStrike">
                <a:solidFill>
                  <a:srgbClr val="373536"/>
                </a:solidFill>
                <a:latin typeface="Calibri"/>
                <a:ea typeface="Calibri"/>
                <a:cs typeface="Calibri"/>
                <a:sym typeface="Calibri"/>
              </a:rPr>
              <a:t>MODELED Choose a book from the stack and do a Think Aloud to model where to find information about the author.</a:t>
            </a:r>
            <a:endParaRPr b="0" i="0" sz="1200" u="none" strike="noStrike">
              <a:solidFill>
                <a:schemeClr val="dk1"/>
              </a:solidFill>
              <a:latin typeface="Calibri"/>
              <a:ea typeface="Calibri"/>
              <a:cs typeface="Calibri"/>
              <a:sym typeface="Calibri"/>
            </a:endParaRPr>
          </a:p>
          <a:p>
            <a:pPr indent="-213358" lvl="1" marL="576072" rtl="0" algn="l">
              <a:lnSpc>
                <a:spcPct val="100000"/>
              </a:lnSpc>
              <a:spcBef>
                <a:spcPts val="0"/>
              </a:spcBef>
              <a:spcAft>
                <a:spcPts val="0"/>
              </a:spcAft>
              <a:buSzPts val="1200"/>
              <a:buFont typeface="Arial"/>
              <a:buChar char="•"/>
            </a:pPr>
            <a:r>
              <a:rPr b="0" i="0" lang="en-US" sz="1200" u="none" strike="noStrike">
                <a:solidFill>
                  <a:srgbClr val="373536"/>
                </a:solidFill>
                <a:latin typeface="Calibri"/>
                <a:ea typeface="Calibri"/>
                <a:cs typeface="Calibri"/>
                <a:sym typeface="Calibri"/>
              </a:rPr>
              <a:t>SHARED Have students choose books from the stack. Prompt students to find author information in each book.</a:t>
            </a:r>
            <a:endParaRPr b="0" i="0" sz="1200" u="none" strike="noStrike">
              <a:solidFill>
                <a:schemeClr val="dk1"/>
              </a:solidFill>
              <a:latin typeface="Calibri"/>
              <a:ea typeface="Calibri"/>
              <a:cs typeface="Calibri"/>
              <a:sym typeface="Calibri"/>
            </a:endParaRPr>
          </a:p>
          <a:p>
            <a:pPr indent="-213358" lvl="1" marL="576072" rtl="0" algn="l">
              <a:lnSpc>
                <a:spcPct val="100000"/>
              </a:lnSpc>
              <a:spcBef>
                <a:spcPts val="0"/>
              </a:spcBef>
              <a:spcAft>
                <a:spcPts val="0"/>
              </a:spcAft>
              <a:buSzPts val="1200"/>
              <a:buFont typeface="Arial"/>
              <a:buChar char="•"/>
            </a:pPr>
            <a:r>
              <a:rPr b="0" i="0" lang="en-US" sz="1200" u="none" strike="noStrike">
                <a:solidFill>
                  <a:srgbClr val="373536"/>
                </a:solidFill>
                <a:latin typeface="Calibri"/>
                <a:ea typeface="Calibri"/>
                <a:cs typeface="Calibri"/>
                <a:sym typeface="Calibri"/>
              </a:rPr>
              <a:t>GUIDED Point out an author biography and ask students what they learned from it.</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Students who show understanding should investigate other texts to find author information.</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share the most interesting author details they found.</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81" name="Google Shape;28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1" marL="914400" rtl="0" algn="l">
              <a:lnSpc>
                <a:spcPct val="100000"/>
              </a:lnSpc>
              <a:spcBef>
                <a:spcPts val="0"/>
              </a:spcBef>
              <a:spcAft>
                <a:spcPts val="0"/>
              </a:spcAft>
              <a:buSzPts val="1400"/>
              <a:buNone/>
            </a:pPr>
            <a:r>
              <a:rPr i="0" lang="en-US" u="none" strike="noStrike">
                <a:solidFill>
                  <a:srgbClr val="373536"/>
                </a:solidFill>
              </a:rPr>
              <a:t>1. I have </a:t>
            </a:r>
            <a:r>
              <a:rPr b="1" i="0" lang="en-US" u="none" strike="noStrike">
                <a:solidFill>
                  <a:srgbClr val="373536"/>
                </a:solidFill>
              </a:rPr>
              <a:t>six</a:t>
            </a:r>
            <a:r>
              <a:rPr i="0" lang="en-US" u="none" strike="noStrike">
                <a:solidFill>
                  <a:srgbClr val="373536"/>
                </a:solidFill>
              </a:rPr>
              <a:t> goldfish.</a:t>
            </a:r>
            <a:endParaRPr/>
          </a:p>
          <a:p>
            <a:pPr indent="-228600" lvl="1" marL="914400" rtl="0" algn="l">
              <a:lnSpc>
                <a:spcPct val="100000"/>
              </a:lnSpc>
              <a:spcBef>
                <a:spcPts val="0"/>
              </a:spcBef>
              <a:spcAft>
                <a:spcPts val="0"/>
              </a:spcAft>
              <a:buSzPts val="1400"/>
              <a:buNone/>
            </a:pPr>
            <a:r>
              <a:rPr i="0" lang="en-US" u="none" strike="noStrike">
                <a:solidFill>
                  <a:srgbClr val="373536"/>
                </a:solidFill>
              </a:rPr>
              <a:t>2. We like to play </a:t>
            </a:r>
            <a:r>
              <a:rPr b="1" i="0" lang="en-US" u="none" strike="noStrike">
                <a:solidFill>
                  <a:srgbClr val="373536"/>
                </a:solidFill>
              </a:rPr>
              <a:t>tag</a:t>
            </a:r>
            <a:r>
              <a:rPr i="0" lang="en-US" u="none" strike="noStrike">
                <a:solidFill>
                  <a:srgbClr val="373536"/>
                </a:solidFill>
              </a:rPr>
              <a:t>.</a:t>
            </a:r>
            <a:endParaRPr/>
          </a:p>
          <a:p>
            <a:pPr indent="-228600" lvl="1" marL="914400" rtl="0" algn="l">
              <a:lnSpc>
                <a:spcPct val="100000"/>
              </a:lnSpc>
              <a:spcBef>
                <a:spcPts val="0"/>
              </a:spcBef>
              <a:spcAft>
                <a:spcPts val="0"/>
              </a:spcAft>
              <a:buSzPts val="1400"/>
              <a:buNone/>
            </a:pPr>
            <a:r>
              <a:rPr i="0" lang="en-US" u="none" strike="noStrike">
                <a:solidFill>
                  <a:srgbClr val="373536"/>
                </a:solidFill>
              </a:rPr>
              <a:t>3. Can you find a </a:t>
            </a:r>
            <a:r>
              <a:rPr b="1" i="0" lang="en-US" u="none" strike="noStrike">
                <a:solidFill>
                  <a:srgbClr val="373536"/>
                </a:solidFill>
              </a:rPr>
              <a:t>rib</a:t>
            </a:r>
            <a:r>
              <a:rPr i="0" lang="en-US" u="none" strike="noStrike">
                <a:solidFill>
                  <a:srgbClr val="373536"/>
                </a:solidFill>
              </a:rPr>
              <a:t> on the skeleton?</a:t>
            </a:r>
            <a:endParaRPr/>
          </a:p>
          <a:p>
            <a:pPr indent="-228600" lvl="1" marL="914400" rtl="0" algn="l">
              <a:lnSpc>
                <a:spcPct val="100000"/>
              </a:lnSpc>
              <a:spcBef>
                <a:spcPts val="0"/>
              </a:spcBef>
              <a:spcAft>
                <a:spcPts val="0"/>
              </a:spcAft>
              <a:buSzPts val="1400"/>
              <a:buNone/>
            </a:pPr>
            <a:r>
              <a:rPr i="0" lang="en-US" u="none" strike="noStrike">
                <a:solidFill>
                  <a:srgbClr val="373536"/>
                </a:solidFill>
              </a:rPr>
              <a:t>4. We looked at the U.S. </a:t>
            </a:r>
            <a:r>
              <a:rPr b="1" i="0" lang="en-US" u="none" strike="noStrike">
                <a:solidFill>
                  <a:srgbClr val="373536"/>
                </a:solidFill>
              </a:rPr>
              <a:t>map</a:t>
            </a:r>
            <a:r>
              <a:rPr i="0" lang="en-US" u="none" strike="noStrike">
                <a:solidFill>
                  <a:srgbClr val="373536"/>
                </a:solidFill>
              </a:rPr>
              <a:t>.</a:t>
            </a:r>
            <a:endParaRPr/>
          </a:p>
          <a:p>
            <a:pPr indent="-228600" lvl="1" marL="914400" rtl="0" algn="l">
              <a:lnSpc>
                <a:spcPct val="100000"/>
              </a:lnSpc>
              <a:spcBef>
                <a:spcPts val="0"/>
              </a:spcBef>
              <a:spcAft>
                <a:spcPts val="0"/>
              </a:spcAft>
              <a:buSzPts val="1400"/>
              <a:buNone/>
            </a:pPr>
            <a:r>
              <a:rPr i="0" lang="en-US" u="none" strike="noStrike">
                <a:solidFill>
                  <a:srgbClr val="373536"/>
                </a:solidFill>
              </a:rPr>
              <a:t>5. She was </a:t>
            </a:r>
            <a:r>
              <a:rPr b="1" i="0" lang="en-US" u="none" strike="noStrike">
                <a:solidFill>
                  <a:srgbClr val="373536"/>
                </a:solidFill>
              </a:rPr>
              <a:t>sad</a:t>
            </a:r>
            <a:r>
              <a:rPr i="0" lang="en-US" u="none" strike="noStrike">
                <a:solidFill>
                  <a:srgbClr val="373536"/>
                </a:solidFill>
              </a:rPr>
              <a:t> that it rained.</a:t>
            </a:r>
            <a:endParaRPr/>
          </a:p>
          <a:p>
            <a:pPr indent="-228600" lvl="1" marL="914400" rtl="0" algn="l">
              <a:lnSpc>
                <a:spcPct val="100000"/>
              </a:lnSpc>
              <a:spcBef>
                <a:spcPts val="0"/>
              </a:spcBef>
              <a:spcAft>
                <a:spcPts val="0"/>
              </a:spcAft>
              <a:buSzPts val="1400"/>
              <a:buNone/>
            </a:pPr>
            <a:r>
              <a:rPr i="0" lang="en-US" u="none" strike="noStrike">
                <a:solidFill>
                  <a:srgbClr val="373536"/>
                </a:solidFill>
              </a:rPr>
              <a:t>6. He made a </a:t>
            </a:r>
            <a:r>
              <a:rPr b="1" i="0" lang="en-US" u="none" strike="noStrike">
                <a:solidFill>
                  <a:srgbClr val="373536"/>
                </a:solidFill>
              </a:rPr>
              <a:t>mess</a:t>
            </a:r>
            <a:r>
              <a:rPr i="0" lang="en-US" u="none" strike="noStrike">
                <a:solidFill>
                  <a:srgbClr val="373536"/>
                </a:solidFill>
              </a:rPr>
              <a:t> with the paint.</a:t>
            </a:r>
            <a:endParaRPr/>
          </a:p>
          <a:p>
            <a:pPr indent="-228600" lvl="1" marL="914400" rtl="0" algn="l">
              <a:lnSpc>
                <a:spcPct val="100000"/>
              </a:lnSpc>
              <a:spcBef>
                <a:spcPts val="0"/>
              </a:spcBef>
              <a:spcAft>
                <a:spcPts val="0"/>
              </a:spcAft>
              <a:buSzPts val="1400"/>
              <a:buNone/>
            </a:pPr>
            <a:r>
              <a:rPr i="0" lang="en-US" u="none" strike="noStrike">
                <a:solidFill>
                  <a:srgbClr val="373536"/>
                </a:solidFill>
              </a:rPr>
              <a:t>7. They drew a </a:t>
            </a:r>
            <a:r>
              <a:rPr b="1" i="0" lang="en-US" u="none" strike="noStrike">
                <a:solidFill>
                  <a:srgbClr val="373536"/>
                </a:solidFill>
              </a:rPr>
              <a:t>dot</a:t>
            </a:r>
            <a:r>
              <a:rPr i="0" lang="en-US" u="none" strike="noStrike">
                <a:solidFill>
                  <a:srgbClr val="373536"/>
                </a:solidFill>
              </a:rPr>
              <a:t> on the poster.</a:t>
            </a:r>
            <a:endParaRPr/>
          </a:p>
          <a:p>
            <a:pPr indent="-228600" lvl="1" marL="914400" rtl="0" algn="l">
              <a:lnSpc>
                <a:spcPct val="100000"/>
              </a:lnSpc>
              <a:spcBef>
                <a:spcPts val="0"/>
              </a:spcBef>
              <a:spcAft>
                <a:spcPts val="0"/>
              </a:spcAft>
              <a:buSzPts val="1400"/>
              <a:buNone/>
            </a:pPr>
            <a:r>
              <a:rPr i="0" lang="en-US" u="none" strike="noStrike">
                <a:solidFill>
                  <a:srgbClr val="373536"/>
                </a:solidFill>
              </a:rPr>
              <a:t>8. There was </a:t>
            </a:r>
            <a:r>
              <a:rPr b="1" i="0" lang="en-US" u="none" strike="noStrike">
                <a:solidFill>
                  <a:srgbClr val="373536"/>
                </a:solidFill>
              </a:rPr>
              <a:t>mud</a:t>
            </a:r>
            <a:r>
              <a:rPr i="0" lang="en-US" u="none" strike="noStrike">
                <a:solidFill>
                  <a:srgbClr val="373536"/>
                </a:solidFill>
              </a:rPr>
              <a:t> on the carpet.</a:t>
            </a:r>
            <a:endParaRPr/>
          </a:p>
          <a:p>
            <a:pPr indent="-228600" lvl="1" marL="914400" rtl="0" algn="l">
              <a:lnSpc>
                <a:spcPct val="100000"/>
              </a:lnSpc>
              <a:spcBef>
                <a:spcPts val="0"/>
              </a:spcBef>
              <a:spcAft>
                <a:spcPts val="0"/>
              </a:spcAft>
              <a:buSzPts val="1400"/>
              <a:buNone/>
            </a:pPr>
            <a:r>
              <a:rPr i="0" lang="en-US" u="none" strike="noStrike">
                <a:solidFill>
                  <a:srgbClr val="373536"/>
                </a:solidFill>
              </a:rPr>
              <a:t>9. Did you know that a </a:t>
            </a:r>
            <a:r>
              <a:rPr b="1" i="0" lang="en-US" u="none" strike="noStrike">
                <a:solidFill>
                  <a:srgbClr val="373536"/>
                </a:solidFill>
              </a:rPr>
              <a:t>hen</a:t>
            </a:r>
            <a:r>
              <a:rPr i="0" lang="en-US" u="none" strike="noStrike">
                <a:solidFill>
                  <a:srgbClr val="373536"/>
                </a:solidFill>
              </a:rPr>
              <a:t> lays eggs?</a:t>
            </a:r>
            <a:endParaRPr/>
          </a:p>
          <a:p>
            <a:pPr indent="-228600" lvl="1" marL="914400" rtl="0" algn="l">
              <a:lnSpc>
                <a:spcPct val="100000"/>
              </a:lnSpc>
              <a:spcBef>
                <a:spcPts val="0"/>
              </a:spcBef>
              <a:spcAft>
                <a:spcPts val="0"/>
              </a:spcAft>
              <a:buSzPts val="1400"/>
              <a:buNone/>
            </a:pPr>
            <a:r>
              <a:rPr i="0" lang="en-US" u="none" strike="noStrike">
                <a:solidFill>
                  <a:srgbClr val="373536"/>
                </a:solidFill>
              </a:rPr>
              <a:t>10. It is very </a:t>
            </a:r>
            <a:r>
              <a:rPr b="1" i="0" lang="en-US" u="none" strike="noStrike">
                <a:solidFill>
                  <a:srgbClr val="373536"/>
                </a:solidFill>
              </a:rPr>
              <a:t>hot</a:t>
            </a:r>
            <a:r>
              <a:rPr i="0" lang="en-US" u="none" strike="noStrike">
                <a:solidFill>
                  <a:srgbClr val="373536"/>
                </a:solidFill>
              </a:rPr>
              <a:t> today.</a:t>
            </a:r>
            <a:endParaRPr/>
          </a:p>
          <a:p>
            <a:pPr indent="-228600" lvl="1" marL="914400" rtl="0" algn="l">
              <a:lnSpc>
                <a:spcPct val="100000"/>
              </a:lnSpc>
              <a:spcBef>
                <a:spcPts val="0"/>
              </a:spcBef>
              <a:spcAft>
                <a:spcPts val="0"/>
              </a:spcAft>
              <a:buSzPts val="1400"/>
              <a:buNone/>
            </a:pPr>
            <a:r>
              <a:rPr i="0" lang="en-US" u="none" strike="noStrike">
                <a:solidFill>
                  <a:srgbClr val="373536"/>
                </a:solidFill>
              </a:rPr>
              <a:t>11. </a:t>
            </a:r>
            <a:r>
              <a:rPr b="1" i="0" lang="en-US" u="none" strike="noStrike">
                <a:solidFill>
                  <a:srgbClr val="373536"/>
                </a:solidFill>
              </a:rPr>
              <a:t>Which</a:t>
            </a:r>
            <a:r>
              <a:rPr i="0" lang="en-US" u="none" strike="noStrike">
                <a:solidFill>
                  <a:srgbClr val="373536"/>
                </a:solidFill>
              </a:rPr>
              <a:t> book is your favorite?</a:t>
            </a:r>
            <a:endParaRPr/>
          </a:p>
          <a:p>
            <a:pPr indent="-228600" lvl="1" marL="914400" rtl="0" algn="l">
              <a:lnSpc>
                <a:spcPct val="100000"/>
              </a:lnSpc>
              <a:spcBef>
                <a:spcPts val="0"/>
              </a:spcBef>
              <a:spcAft>
                <a:spcPts val="0"/>
              </a:spcAft>
              <a:buSzPts val="1400"/>
              <a:buNone/>
            </a:pPr>
            <a:r>
              <a:rPr i="0" lang="en-US" u="none" strike="noStrike">
                <a:solidFill>
                  <a:srgbClr val="373536"/>
                </a:solidFill>
              </a:rPr>
              <a:t>12. I like dogs better </a:t>
            </a:r>
            <a:r>
              <a:rPr b="1" i="0" lang="en-US" u="none" strike="noStrike">
                <a:solidFill>
                  <a:srgbClr val="373536"/>
                </a:solidFill>
              </a:rPr>
              <a:t>than</a:t>
            </a:r>
            <a:r>
              <a:rPr i="0" lang="en-US" u="none" strike="noStrike">
                <a:solidFill>
                  <a:srgbClr val="373536"/>
                </a:solidFill>
              </a:rPr>
              <a:t> cats.</a:t>
            </a:r>
            <a:endParaRPr/>
          </a:p>
          <a:p>
            <a:pPr indent="-210312" lvl="0" marL="210312" rtl="0" algn="l">
              <a:lnSpc>
                <a:spcPct val="100000"/>
              </a:lnSpc>
              <a:spcBef>
                <a:spcPts val="0"/>
              </a:spcBef>
              <a:spcAft>
                <a:spcPts val="0"/>
              </a:spcAft>
              <a:buSzPts val="1400"/>
              <a:buFont typeface="Calibri"/>
              <a:buAutoNum type="arabicPeriod"/>
            </a:pPr>
            <a:r>
              <a:rPr i="0" lang="en-US" u="none" strike="noStrike">
                <a:solidFill>
                  <a:srgbClr val="000000"/>
                </a:solidFill>
              </a:rPr>
              <a:t>Reveal the spelling word and have students check their work. </a:t>
            </a:r>
            <a:endParaRPr/>
          </a:p>
          <a:p>
            <a:pPr indent="-228600" lvl="0" marL="457200" rtl="0" algn="l">
              <a:lnSpc>
                <a:spcPct val="100000"/>
              </a:lnSpc>
              <a:spcBef>
                <a:spcPts val="0"/>
              </a:spcBef>
              <a:spcAft>
                <a:spcPts val="0"/>
              </a:spcAft>
              <a:buSzPts val="1400"/>
              <a:buNone/>
            </a:pPr>
            <a:r>
              <a:t/>
            </a:r>
            <a:endParaRPr i="0" u="none" strike="noStrike">
              <a:solidFill>
                <a:srgbClr val="000000"/>
              </a:solidFill>
            </a:endParaRPr>
          </a:p>
        </p:txBody>
      </p:sp>
      <p:sp>
        <p:nvSpPr>
          <p:cNvPr id="294" name="Google Shape;294;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Review with students that a sentence contains a noun, which is a person, a place, or a thing. A sentence also contains a verb, or an action word. A complete sentence also tells something about a noun. Invite volunteers to list examples of nouns and verbs under the categories Nouns and What the Noun Does.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Display this frame for the sentence: The _____ draws a _____. Insert the words artist and picture. Have students read the complete sentence aloud as you underline the noun. Then have volunteers suggest other nouns to use in the frame and write these sentences on the board. Ask: </a:t>
            </a:r>
            <a:r>
              <a:rPr b="0" i="1" lang="en-US" sz="1200" u="none" strike="noStrike">
                <a:solidFill>
                  <a:srgbClr val="373536"/>
                </a:solidFill>
                <a:latin typeface="Calibri"/>
                <a:ea typeface="Calibri"/>
                <a:cs typeface="Calibri"/>
                <a:sym typeface="Calibri"/>
              </a:rPr>
              <a:t>What is the noun? </a:t>
            </a:r>
            <a:r>
              <a:rPr b="0" i="0" lang="en-US" sz="1200" u="none" strike="noStrike">
                <a:solidFill>
                  <a:srgbClr val="373536"/>
                </a:solidFill>
                <a:latin typeface="Calibri"/>
                <a:ea typeface="Calibri"/>
                <a:cs typeface="Calibri"/>
                <a:sym typeface="Calibri"/>
              </a:rPr>
              <a:t>(artist</a:t>
            </a:r>
            <a:r>
              <a:rPr b="0" i="1" lang="en-US" sz="1200" u="none" strike="noStrike">
                <a:solidFill>
                  <a:srgbClr val="373536"/>
                </a:solidFill>
                <a:latin typeface="Calibri"/>
                <a:ea typeface="Calibri"/>
                <a:cs typeface="Calibri"/>
                <a:sym typeface="Calibri"/>
              </a:rPr>
              <a:t>) What does the noun do? </a:t>
            </a:r>
            <a:r>
              <a:rPr b="0" i="0" lang="en-US" sz="1200" u="none" strike="noStrike">
                <a:solidFill>
                  <a:srgbClr val="373536"/>
                </a:solidFill>
                <a:latin typeface="Calibri"/>
                <a:ea typeface="Calibri"/>
                <a:cs typeface="Calibri"/>
                <a:sym typeface="Calibri"/>
              </a:rPr>
              <a:t>(draws a picture) This is a simple sentence that tells a complete thought.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partners create simple sentences of their own, using a noun and words to tell something about the noun. Ask them to underline the nouns and circle what the noun does in their sentences.</a:t>
            </a:r>
            <a:endParaRPr b="0" i="0" sz="1200" u="none" strike="noStrike">
              <a:solidFill>
                <a:srgbClr val="373536"/>
              </a:solidFill>
              <a:latin typeface="Calibri"/>
              <a:ea typeface="Calibri"/>
              <a:cs typeface="Calibri"/>
              <a:sym typeface="Calibri"/>
            </a:endParaRPr>
          </a:p>
        </p:txBody>
      </p:sp>
      <p:sp>
        <p:nvSpPr>
          <p:cNvPr id="317" name="Google Shape;31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that vowels can have long and short sounds. Explain that they are going to decode words with short vowel sounds.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a:t>
            </a:r>
            <a:r>
              <a:rPr b="0" i="1" lang="en-US" sz="1200" u="none" strike="noStrike">
                <a:solidFill>
                  <a:srgbClr val="373536"/>
                </a:solidFill>
                <a:latin typeface="Calibri"/>
                <a:ea typeface="Calibri"/>
                <a:cs typeface="Calibri"/>
                <a:sym typeface="Calibri"/>
              </a:rPr>
              <a:t>cut</a:t>
            </a:r>
            <a:r>
              <a:rPr b="0" i="0" lang="en-US" sz="1200" u="none" strike="noStrike">
                <a:solidFill>
                  <a:srgbClr val="373536"/>
                </a:solidFill>
                <a:latin typeface="Calibri"/>
                <a:ea typeface="Calibri"/>
                <a:cs typeface="Calibri"/>
                <a:sym typeface="Calibri"/>
              </a:rPr>
              <a:t>. Say</a:t>
            </a:r>
            <a:r>
              <a:rPr b="0" i="1" lang="en-US" sz="1200" u="none" strike="noStrike">
                <a:solidFill>
                  <a:srgbClr val="373536"/>
                </a:solidFill>
                <a:latin typeface="Calibri"/>
                <a:ea typeface="Calibri"/>
                <a:cs typeface="Calibri"/>
                <a:sym typeface="Calibri"/>
              </a:rPr>
              <a:t>: I know this is a CVC word because there is a vowel between two consonants. I know that in a CVC word, the vowel sound is usually short. Knowing this helps me sound out this word: /k//u//t/ cut</a:t>
            </a:r>
            <a:r>
              <a:rPr b="0" i="0" lang="en-US" sz="1200" u="none" strike="noStrike">
                <a:solidFill>
                  <a:srgbClr val="373536"/>
                </a:solidFill>
                <a:latin typeface="Calibri"/>
                <a:ea typeface="Calibri"/>
                <a:cs typeface="Calibri"/>
                <a:sym typeface="Calibri"/>
              </a:rPr>
              <a:t>. Write: mat, pet, did, box, and cup. Point to the vowel in each word. Have students name the vowel, tell whether it is long or short, and then decode the word with you.</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apply phonetic knowledge by decoding the words in the chart on Student Interactive p. 17. Remind them that CVC words such as these have short vowel sounds.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Direct students to the chart at the bottom of SI p. 17. Ask them to read the words with a partner and then use the words in oral sentences.</a:t>
            </a:r>
            <a:endParaRPr i="1" sz="1200">
              <a:solidFill>
                <a:srgbClr val="373536"/>
              </a:solidFill>
              <a:latin typeface="Calibri"/>
              <a:ea typeface="Calibri"/>
              <a:cs typeface="Calibri"/>
              <a:sym typeface="Calibri"/>
            </a:endParaRPr>
          </a:p>
        </p:txBody>
      </p:sp>
      <p:sp>
        <p:nvSpPr>
          <p:cNvPr id="341" name="Google Shape;34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to students that they can spell CVC words. They know that a CVC word has a short vowel sound in the middle. They need to listen to the sounds and write the letters that stand for the sounds.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Point to the first picture on p. 18. Say: </a:t>
            </a:r>
            <a:r>
              <a:rPr b="0" i="1" lang="en-US" sz="1200" u="none" strike="noStrike">
                <a:solidFill>
                  <a:srgbClr val="373536"/>
                </a:solidFill>
                <a:latin typeface="Calibri"/>
                <a:ea typeface="Calibri"/>
                <a:cs typeface="Calibri"/>
                <a:sym typeface="Calibri"/>
              </a:rPr>
              <a:t>This is a bat. I hear the short vowel sound /a/ in the middle of the word bat. I know that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the letter a stands for the /a/ sound in bat. I can write the letter a to spell the word bat.</a:t>
            </a:r>
            <a:r>
              <a:rPr b="0" i="0" lang="en-US" sz="1200" u="none" strike="noStrike">
                <a:solidFill>
                  <a:srgbClr val="373536"/>
                </a:solidFill>
                <a:latin typeface="Calibri"/>
                <a:ea typeface="Calibri"/>
                <a:cs typeface="Calibri"/>
                <a:sym typeface="Calibri"/>
              </a:rPr>
              <a:t> Point to the picture of the pig. Ask students to say the word and tell what vowel sound they hear. Have them add the letter i. Then sound out pig with them. Repeat with the word rug.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these strategies for decoding words with short vowels.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p. 18 in the Student Interactive.</a:t>
            </a:r>
            <a:endParaRPr b="1" sz="1200">
              <a:solidFill>
                <a:srgbClr val="373536"/>
              </a:solidFill>
              <a:latin typeface="Calibri"/>
              <a:ea typeface="Calibri"/>
              <a:cs typeface="Calibri"/>
              <a:sym typeface="Calibri"/>
            </a:endParaRPr>
          </a:p>
        </p:txBody>
      </p:sp>
      <p:sp>
        <p:nvSpPr>
          <p:cNvPr id="354" name="Google Shape;35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a:t>
            </a:r>
            <a:r>
              <a:rPr b="0" i="1" lang="en-US" sz="1200" u="none" strike="noStrike">
                <a:solidFill>
                  <a:srgbClr val="373536"/>
                </a:solidFill>
                <a:latin typeface="Calibri"/>
                <a:ea typeface="Calibri"/>
                <a:cs typeface="Calibri"/>
                <a:sym typeface="Calibri"/>
              </a:rPr>
              <a:t>which, each</a:t>
            </a:r>
            <a:r>
              <a:rPr b="0" i="0" lang="en-US" sz="1200" u="none" strike="noStrike">
                <a:solidFill>
                  <a:srgbClr val="373536"/>
                </a:solidFill>
                <a:latin typeface="Calibri"/>
                <a:ea typeface="Calibri"/>
                <a:cs typeface="Calibri"/>
                <a:sym typeface="Calibri"/>
              </a:rPr>
              <a:t>, and </a:t>
            </a:r>
            <a:r>
              <a:rPr b="0" i="1" lang="en-US" sz="1200" u="none" strike="noStrike">
                <a:solidFill>
                  <a:srgbClr val="373536"/>
                </a:solidFill>
                <a:latin typeface="Calibri"/>
                <a:ea typeface="Calibri"/>
                <a:cs typeface="Calibri"/>
                <a:sym typeface="Calibri"/>
              </a:rPr>
              <a:t>than</a:t>
            </a:r>
            <a:r>
              <a:rPr b="0" i="0" lang="en-US" sz="1200" u="none" strike="noStrike">
                <a:solidFill>
                  <a:srgbClr val="373536"/>
                </a:solidFill>
                <a:latin typeface="Calibri"/>
                <a:ea typeface="Calibri"/>
                <a:cs typeface="Calibri"/>
                <a:sym typeface="Calibri"/>
              </a:rPr>
              <a:t>. Read each word with students.</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Randomly point to each word and have students say the word as quickly as they can. Repeat several times.</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Erase the letter i in the word which, leaving a space. Ask students to tell which letter is missing. Write in the letter I and ask students to read the word. Conduct a similar activity with the words each and than.</a:t>
            </a:r>
            <a:endParaRPr b="0" i="0" sz="1200" u="none" strike="noStrike">
              <a:solidFill>
                <a:srgbClr val="373536"/>
              </a:solidFill>
              <a:latin typeface="Calibri"/>
              <a:ea typeface="Calibri"/>
              <a:cs typeface="Calibri"/>
              <a:sym typeface="Calibri"/>
            </a:endParaRPr>
          </a:p>
        </p:txBody>
      </p:sp>
      <p:sp>
        <p:nvSpPr>
          <p:cNvPr id="368" name="Google Shape;36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Introduce the vocabulary words on p. 22 in the Student Interactive and define them as needed.</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backyard: a yard in the back of a house</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treehouse: a little house in a tree</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searchlights: lights used to search for things</a:t>
            </a:r>
            <a:endParaRPr>
              <a:solidFill>
                <a:srgbClr val="373536"/>
              </a:solidFill>
            </a:endParaRPr>
          </a:p>
          <a:p>
            <a:pPr indent="-216914" lvl="1" marL="566928"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daylight: light in the day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Say: </a:t>
            </a:r>
            <a:r>
              <a:rPr b="0" i="1" lang="en-US" sz="1200" u="none" strike="noStrike">
                <a:solidFill>
                  <a:srgbClr val="373536"/>
                </a:solidFill>
                <a:latin typeface="Calibri"/>
                <a:ea typeface="Calibri"/>
                <a:cs typeface="Calibri"/>
                <a:sym typeface="Calibri"/>
              </a:rPr>
              <a:t>These words will help you understand the setting in How Many Stars in the Sky? As you read, highlight the words when you see them in the text. Ask yourself what they convey about where and when the story takes place.</a:t>
            </a:r>
            <a:endParaRPr i="1" sz="1200">
              <a:solidFill>
                <a:srgbClr val="373536"/>
              </a:solidFill>
              <a:latin typeface="Calibri"/>
              <a:ea typeface="Calibri"/>
              <a:cs typeface="Calibri"/>
              <a:sym typeface="Calibri"/>
            </a:endParaRPr>
          </a:p>
        </p:txBody>
      </p:sp>
      <p:sp>
        <p:nvSpPr>
          <p:cNvPr id="381" name="Google Shape;38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Discuss the First Read Strategies. Prompt students to establish that the purpose for reading this selection is for understanding and enjoyment.</a:t>
            </a:r>
            <a:endParaRPr>
              <a:solidFill>
                <a:srgbClr val="373536"/>
              </a:solidFill>
            </a:endParaRPr>
          </a:p>
          <a:p>
            <a:pPr indent="-216915" lvl="1" marL="539496" rtl="0" algn="l">
              <a:lnSpc>
                <a:spcPct val="100000"/>
              </a:lnSpc>
              <a:spcBef>
                <a:spcPts val="0"/>
              </a:spcBef>
              <a:spcAft>
                <a:spcPts val="0"/>
              </a:spcAft>
              <a:buSzPts val="1400"/>
              <a:buFont typeface="Arial"/>
              <a:buChar char="•"/>
            </a:pPr>
            <a:r>
              <a:rPr b="1" i="0" lang="en-US" sz="1200" u="none" strike="noStrike">
                <a:solidFill>
                  <a:srgbClr val="373536"/>
                </a:solidFill>
                <a:latin typeface="Calibri"/>
                <a:ea typeface="Calibri"/>
                <a:cs typeface="Calibri"/>
                <a:sym typeface="Calibri"/>
              </a:rPr>
              <a:t>LOOK </a:t>
            </a:r>
            <a:r>
              <a:rPr b="0" i="0" lang="en-US" sz="1200" u="none" strike="noStrike">
                <a:solidFill>
                  <a:srgbClr val="373536"/>
                </a:solidFill>
                <a:latin typeface="Calibri"/>
                <a:ea typeface="Calibri"/>
                <a:cs typeface="Calibri"/>
                <a:sym typeface="Calibri"/>
              </a:rPr>
              <a:t>Direct students’ attention to the illustrations to help them understand what the text is about.</a:t>
            </a:r>
            <a:endParaRPr>
              <a:solidFill>
                <a:srgbClr val="373536"/>
              </a:solidFill>
            </a:endParaRPr>
          </a:p>
          <a:p>
            <a:pPr indent="-216915" lvl="1" marL="539496" rtl="0" algn="l">
              <a:lnSpc>
                <a:spcPct val="100000"/>
              </a:lnSpc>
              <a:spcBef>
                <a:spcPts val="0"/>
              </a:spcBef>
              <a:spcAft>
                <a:spcPts val="0"/>
              </a:spcAft>
              <a:buSzPts val="1400"/>
              <a:buFont typeface="Arial"/>
              <a:buChar char="•"/>
            </a:pPr>
            <a:r>
              <a:rPr b="1" i="0" lang="en-US" sz="1200" u="none" strike="noStrike">
                <a:solidFill>
                  <a:srgbClr val="373536"/>
                </a:solidFill>
                <a:latin typeface="Calibri"/>
                <a:ea typeface="Calibri"/>
                <a:cs typeface="Calibri"/>
                <a:sym typeface="Calibri"/>
              </a:rPr>
              <a:t>ASK </a:t>
            </a:r>
            <a:r>
              <a:rPr b="0" i="0" lang="en-US" sz="1200" u="none" strike="noStrike">
                <a:solidFill>
                  <a:srgbClr val="373536"/>
                </a:solidFill>
                <a:latin typeface="Calibri"/>
                <a:ea typeface="Calibri"/>
                <a:cs typeface="Calibri"/>
                <a:sym typeface="Calibri"/>
              </a:rPr>
              <a:t>Help students generate questions about parts in the story that are unclear to them.</a:t>
            </a:r>
            <a:endParaRPr>
              <a:solidFill>
                <a:srgbClr val="373536"/>
              </a:solidFill>
            </a:endParaRPr>
          </a:p>
          <a:p>
            <a:pPr indent="-216915" lvl="1" marL="539496" rtl="0" algn="l">
              <a:lnSpc>
                <a:spcPct val="100000"/>
              </a:lnSpc>
              <a:spcBef>
                <a:spcPts val="0"/>
              </a:spcBef>
              <a:spcAft>
                <a:spcPts val="0"/>
              </a:spcAft>
              <a:buSzPts val="1400"/>
              <a:buFont typeface="Arial"/>
              <a:buChar char="•"/>
            </a:pPr>
            <a:r>
              <a:rPr b="1" i="0" lang="en-US" sz="1200" u="none" strike="noStrike">
                <a:solidFill>
                  <a:srgbClr val="373536"/>
                </a:solidFill>
                <a:latin typeface="Calibri"/>
                <a:ea typeface="Calibri"/>
                <a:cs typeface="Calibri"/>
                <a:sym typeface="Calibri"/>
              </a:rPr>
              <a:t>READ </a:t>
            </a:r>
            <a:r>
              <a:rPr b="0" i="0" lang="en-US" sz="1200" u="none" strike="noStrike">
                <a:solidFill>
                  <a:srgbClr val="373536"/>
                </a:solidFill>
                <a:latin typeface="Calibri"/>
                <a:ea typeface="Calibri"/>
                <a:cs typeface="Calibri"/>
                <a:sym typeface="Calibri"/>
              </a:rPr>
              <a:t>Help students connect the story to their own lives and experiences to help them better understand the text.</a:t>
            </a:r>
            <a:endParaRPr>
              <a:solidFill>
                <a:srgbClr val="373536"/>
              </a:solidFill>
            </a:endParaRPr>
          </a:p>
          <a:p>
            <a:pPr indent="-216915" lvl="1" marL="539496" rtl="0" algn="l">
              <a:lnSpc>
                <a:spcPct val="100000"/>
              </a:lnSpc>
              <a:spcBef>
                <a:spcPts val="0"/>
              </a:spcBef>
              <a:spcAft>
                <a:spcPts val="0"/>
              </a:spcAft>
              <a:buSzPts val="1400"/>
              <a:buFont typeface="Arial"/>
              <a:buChar char="•"/>
            </a:pPr>
            <a:r>
              <a:rPr b="1" i="0" lang="en-US" sz="1200" u="none" strike="noStrike">
                <a:solidFill>
                  <a:srgbClr val="373536"/>
                </a:solidFill>
                <a:latin typeface="Calibri"/>
                <a:ea typeface="Calibri"/>
                <a:cs typeface="Calibri"/>
                <a:sym typeface="Calibri"/>
              </a:rPr>
              <a:t>TALK </a:t>
            </a:r>
            <a:r>
              <a:rPr b="0" i="0" lang="en-US" sz="1200" u="none" strike="noStrike">
                <a:solidFill>
                  <a:srgbClr val="373536"/>
                </a:solidFill>
                <a:latin typeface="Calibri"/>
                <a:ea typeface="Calibri"/>
                <a:cs typeface="Calibri"/>
                <a:sym typeface="Calibri"/>
              </a:rPr>
              <a:t>Encourage students to talk about the text with a partner.</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Students may read independently, in pairs, or as a class. Use the First Read notes to help them connect with the text and guide their understanding.</a:t>
            </a:r>
            <a:endParaRPr b="0" i="1" sz="1200" u="none" strike="noStrike">
              <a:solidFill>
                <a:srgbClr val="373536"/>
              </a:solidFill>
              <a:latin typeface="Calibri"/>
              <a:ea typeface="Calibri"/>
              <a:cs typeface="Calibri"/>
              <a:sym typeface="Calibri"/>
            </a:endParaRPr>
          </a:p>
        </p:txBody>
      </p:sp>
      <p:sp>
        <p:nvSpPr>
          <p:cNvPr id="396" name="Google Shape;39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p>
        </p:txBody>
      </p:sp>
      <p:sp>
        <p:nvSpPr>
          <p:cNvPr id="408" name="Google Shape;40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At the beginning of the story, I learn that a young boy is awake and wondering about how many stars are in the sky. I want to keep reading about why he is awake and why he is interested in the stars in the sky.</a:t>
            </a:r>
            <a:endParaRPr i="1">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notice that the boy’s dog is with him on his bed. This tells me that the boy is in a bedroom. He is trying not to wake his father and the dog sits quietly with him.</a:t>
            </a:r>
            <a:endParaRPr i="1">
              <a:solidFill>
                <a:srgbClr val="373536"/>
              </a:solidFill>
            </a:endParaRPr>
          </a:p>
        </p:txBody>
      </p:sp>
      <p:sp>
        <p:nvSpPr>
          <p:cNvPr id="420" name="Google Shape;42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As I read about the boy's actions, I think of questions I have about the stars. The boy goes outside to try to count the stars. I want to know more about how to count the stars. Where is the best place to go? I highlight information in paragraph 5 that tells me the boy’s backyard is not the best place to count stars. I’ll keep reading to see if I can answer my question.</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The boy seems very interested in the stars and very determined to count them. I read that he “filled up page after page” counting stars. He had “been out so long that the stars had moved.” I can imagine the boy is so interested in what he's doing that he doesn't even notice what happens around him. I feel that way sometimes when I'm working on a project. I talked with a partner to find out if other people have these same kind of feelings.</a:t>
            </a:r>
            <a:endParaRPr sz="1200">
              <a:solidFill>
                <a:srgbClr val="373536"/>
              </a:solidFill>
              <a:latin typeface="Calibri"/>
              <a:ea typeface="Calibri"/>
              <a:cs typeface="Calibri"/>
              <a:sym typeface="Calibri"/>
            </a:endParaRPr>
          </a:p>
        </p:txBody>
      </p:sp>
      <p:sp>
        <p:nvSpPr>
          <p:cNvPr id="433" name="Google Shape;43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can look at what characters say to help me learn more about them. Sometimes, what characters say to each other tells me about another person in the story. We haven’t met the boy’s mom in the story, so we learn about her through the boy and his father. I think of questions I have about the boy’s mom as I read. Why does she know about the stars? Do the boy and his mom often try to count the stars together? As I read, I’ll look for hints and clues that might help me answer these questions.</a:t>
            </a:r>
            <a:endParaRPr i="1">
              <a:solidFill>
                <a:srgbClr val="373536"/>
              </a:solidFill>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read that the boy and his father are going into town. The boy’s father said on p. 28 that they could “find someplace where it'll be easier to count” the stars. The text tells me that the city is “bright” with “lots of streetlights.” I wonder if they will be able to see the stars with all the light in the town.</a:t>
            </a:r>
            <a:br>
              <a:rPr i="1" lang="en-US">
                <a:solidFill>
                  <a:srgbClr val="373536"/>
                </a:solidFill>
              </a:rPr>
            </a:br>
            <a:endParaRPr i="1" u="none" strike="noStrike">
              <a:solidFill>
                <a:srgbClr val="373536"/>
              </a:solidFill>
            </a:endParaRPr>
          </a:p>
        </p:txBody>
      </p:sp>
      <p:sp>
        <p:nvSpPr>
          <p:cNvPr id="446" name="Google Shape;44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Introduce the Essential Question for Unit 1: How do different places affect us? Tell students that they will read many texts to learn about the ways that different places affect us. Explain that reading texts in a variety of genres is important because each author gives a different perspective on the topic.</a:t>
            </a:r>
            <a:endParaRPr>
              <a:solidFill>
                <a:srgbClr val="373536"/>
              </a:solidFill>
            </a:endParaRPr>
          </a:p>
          <a:p>
            <a:pPr indent="-137160" lvl="0" marL="137160" rtl="0" algn="l">
              <a:lnSpc>
                <a:spcPct val="100000"/>
              </a:lnSpc>
              <a:spcBef>
                <a:spcPts val="0"/>
              </a:spcBef>
              <a:spcAft>
                <a:spcPts val="0"/>
              </a:spcAft>
              <a:buClr>
                <a:srgbClr val="373536"/>
              </a:buClr>
              <a:buSzPts val="1200"/>
              <a:buFont typeface="Arial"/>
              <a:buAutoNum type="arabicPeriod"/>
            </a:pPr>
            <a:r>
              <a:rPr i="0" lang="en-US" sz="1200" u="none" strike="noStrike">
                <a:solidFill>
                  <a:srgbClr val="373536"/>
                </a:solidFill>
              </a:rPr>
              <a:t>Tell students that a video is a multimodal text because it features both visuals and sound. Have students pay attention to the different places that they see and hear about as they watch the video. </a:t>
            </a:r>
            <a:r>
              <a:rPr b="1" i="0" lang="en-US" sz="1200" u="none" strike="noStrike">
                <a:solidFill>
                  <a:srgbClr val="373536"/>
                </a:solidFill>
              </a:rPr>
              <a:t>Click Path: Table of Contents -&gt; Unit 1: You Are Here -&gt; Unit 1: Introduction</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Have partners discuss what they noticed about the places they saw in the video. Guide discussion with these questions::</a:t>
            </a:r>
            <a:endParaRPr>
              <a:solidFill>
                <a:srgbClr val="373536"/>
              </a:solidFill>
            </a:endParaRPr>
          </a:p>
          <a:p>
            <a:pPr indent="-171450" lvl="1" marL="857250" rtl="0" algn="l">
              <a:lnSpc>
                <a:spcPct val="100000"/>
              </a:lnSpc>
              <a:spcBef>
                <a:spcPts val="0"/>
              </a:spcBef>
              <a:spcAft>
                <a:spcPts val="0"/>
              </a:spcAft>
              <a:buClr>
                <a:srgbClr val="373536"/>
              </a:buClr>
              <a:buSzPts val="1400"/>
              <a:buFont typeface="Calibri"/>
              <a:buChar char="•"/>
            </a:pPr>
            <a:r>
              <a:rPr i="0" lang="en-US" sz="1200" u="none" strike="noStrike">
                <a:solidFill>
                  <a:srgbClr val="373536"/>
                </a:solidFill>
              </a:rPr>
              <a:t>What did you notice about some of the places you saw?</a:t>
            </a:r>
            <a:endParaRPr>
              <a:solidFill>
                <a:srgbClr val="373536"/>
              </a:solidFill>
            </a:endParaRPr>
          </a:p>
          <a:p>
            <a:pPr indent="-171450" lvl="1" marL="857250" rtl="0" algn="l">
              <a:lnSpc>
                <a:spcPct val="100000"/>
              </a:lnSpc>
              <a:spcBef>
                <a:spcPts val="0"/>
              </a:spcBef>
              <a:spcAft>
                <a:spcPts val="0"/>
              </a:spcAft>
              <a:buClr>
                <a:srgbClr val="373536"/>
              </a:buClr>
              <a:buSzPts val="1400"/>
              <a:buFont typeface="Calibri"/>
              <a:buChar char="•"/>
            </a:pPr>
            <a:r>
              <a:rPr i="0" lang="en-US" sz="1200" u="none" strike="noStrike">
                <a:solidFill>
                  <a:srgbClr val="373536"/>
                </a:solidFill>
              </a:rPr>
              <a:t>How might some of the places affect people differently?</a:t>
            </a:r>
            <a:br>
              <a:rPr lang="en-US" sz="1200">
                <a:solidFill>
                  <a:srgbClr val="373536"/>
                </a:solidFill>
              </a:rPr>
            </a:br>
            <a:endParaRPr sz="1200">
              <a:solidFill>
                <a:srgbClr val="373536"/>
              </a:solidFill>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latin typeface="Calibri"/>
                <a:ea typeface="Calibri"/>
                <a:cs typeface="Calibri"/>
                <a:sym typeface="Calibri"/>
              </a:rPr>
              <a:t>Read together.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read that the boy and his father counted “twenty-five or twenty-six stars.” I think that sounds like a lot of stars. But the boy says that “this isn’t a good place to see stars.” I think back to what I read earlier in the story. In his backyard, the boy “filled up page after page” in his notebook counting stars. That sounds like more than twenty-five or twenty-six. So the boy knows they should keep traveling to find a better place to see the stars.</a:t>
            </a:r>
            <a:endParaRPr i="1">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The clock says 2:45, and the illustration shows that it is the middle of the night. It's late, but neither the boy nor his father feels like sleeping. This reminds me of how I feel when I am very excited about something. Have students talk briefly with a partner about how the boy and his father must feel right now.</a:t>
            </a:r>
            <a:endParaRPr i="1" sz="1200" u="none" strike="noStrike">
              <a:solidFill>
                <a:srgbClr val="373536"/>
              </a:solidFill>
              <a:latin typeface="Calibri"/>
              <a:ea typeface="Calibri"/>
              <a:cs typeface="Calibri"/>
              <a:sym typeface="Calibri"/>
            </a:endParaRPr>
          </a:p>
        </p:txBody>
      </p:sp>
      <p:sp>
        <p:nvSpPr>
          <p:cNvPr id="459" name="Google Shape;45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As I read the words on the page, I try to picture what the writer describes. When I read the words neon, headlights, and flashed, I imagine bright lights all around. I think it would be difficult to see the stars when the lights are so bright.</a:t>
            </a:r>
            <a:endParaRPr i="1">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The illustration on p. 33 shows the city buildings with their lights. I can understand how the boy and his father do not see any stars in the sky. There are so many bright lights from the city. There are also tall buildings in the illustrations. The buildings are probably getting in the way of the boy’s view of the sky. This reminds me of how the boy’s house blocked his view of the sky when he was in his backyard.</a:t>
            </a:r>
            <a:endParaRPr i="1" sz="1200" u="none" strike="noStrike">
              <a:solidFill>
                <a:srgbClr val="373536"/>
              </a:solidFill>
              <a:latin typeface="Calibri"/>
              <a:ea typeface="Calibri"/>
              <a:cs typeface="Calibri"/>
              <a:sym typeface="Calibri"/>
            </a:endParaRPr>
          </a:p>
        </p:txBody>
      </p:sp>
      <p:sp>
        <p:nvSpPr>
          <p:cNvPr id="472" name="Google Shape;47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The boy is tired now, and he thinks he is going home. I notice that this is a change from how the boy felt before, when he and his father did not feel like sleeping even though it was late. I wonder why the boy's feelings have changed. I think he might want to give up, or he might be feeling frustrated that they have not been able to see and count the stars.</a:t>
            </a:r>
            <a:endParaRPr i="1">
              <a:solidFill>
                <a:srgbClr val="373536"/>
              </a:solidFill>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compare the illustrations on p. 33 and p. 35. Ask: How are the two illustrations different from each other? What do the illustrations show about the different settings? Possible Responses: Students should point out the bright lights and buildings in the illustration on p. 33 and the field and the clear sky with stars on p. 35. Students should point out that without cars, streetlights, and buildings, it is easier to see the sky in the country.</a:t>
            </a:r>
            <a:endParaRPr b="0" i="0" sz="1200" u="none" strike="noStrike">
              <a:solidFill>
                <a:srgbClr val="373536"/>
              </a:solidFill>
              <a:latin typeface="Calibri"/>
              <a:ea typeface="Calibri"/>
              <a:cs typeface="Calibri"/>
              <a:sym typeface="Calibri"/>
            </a:endParaRPr>
          </a:p>
        </p:txBody>
      </p:sp>
      <p:sp>
        <p:nvSpPr>
          <p:cNvPr id="485" name="Google Shape;48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As the boy and his father arrive at each new place, I look for clues in the text to tell me whether they can see the stars. Here, out in the country, the boy says that new stars “appeared every time I blinked my eyes.” This tells me they must be in a place where they can see lots of stars.</a:t>
            </a:r>
            <a:endParaRPr i="1">
              <a:solidFill>
                <a:srgbClr val="373536"/>
              </a:solidFill>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can use the illustrations to help me figure out the characters’ feelings and how they relate to the setting. The text tells me that the boy and his father were “much too tired to drive,” so they sleep in the truck under the stars. Looking at the picture, I think it must be peaceful to sleep under the stars, without the bright lights and loud noises of the city.</a:t>
            </a:r>
            <a:endParaRPr b="0" i="1" sz="1200" u="none" strike="noStrike">
              <a:solidFill>
                <a:srgbClr val="373536"/>
              </a:solidFill>
              <a:latin typeface="Calibri"/>
              <a:ea typeface="Calibri"/>
              <a:cs typeface="Calibri"/>
              <a:sym typeface="Calibri"/>
            </a:endParaRPr>
          </a:p>
        </p:txBody>
      </p:sp>
      <p:sp>
        <p:nvSpPr>
          <p:cNvPr id="498" name="Google Shape;498;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 lot of time has passed since the boy and his father left their house. I notice that the boy can’t see the stars anymore, even though they are out in the country. They are still in the right place to see the stars, but it is no longer night. The boy explains that the stars are always there, but he can only see them when he is in the right place at the right time of day.</a:t>
            </a:r>
            <a:endParaRPr i="1">
              <a:solidFill>
                <a:srgbClr val="373536"/>
              </a:solidFill>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After I read the last page, I think about questions I still have. I might read parts of the story again to help answer my questions. For example, is the boy happy at the end of the story even though he wasn’t able to count all the stars? Why is the boy so interested in counting the stars? Do the stars remind him of someone?</a:t>
            </a:r>
            <a:endParaRPr b="0" i="1" sz="1200" u="none" strike="noStrike">
              <a:solidFill>
                <a:srgbClr val="373536"/>
              </a:solidFill>
              <a:latin typeface="Calibri"/>
              <a:ea typeface="Calibri"/>
              <a:cs typeface="Calibri"/>
              <a:sym typeface="Calibri"/>
            </a:endParaRPr>
          </a:p>
        </p:txBody>
      </p:sp>
      <p:sp>
        <p:nvSpPr>
          <p:cNvPr id="511" name="Google Shape;511;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these suggestions to prompt students’ initial responses to reading How Many Stars in the Sky?</a:t>
            </a:r>
            <a:endParaRPr>
              <a:solidFill>
                <a:srgbClr val="373536"/>
              </a:solidFill>
            </a:endParaRPr>
          </a:p>
          <a:p>
            <a:pPr indent="-171450" lvl="1" marL="857250"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Brainstorm What else could the boy have done to see stars?</a:t>
            </a:r>
            <a:endParaRPr>
              <a:solidFill>
                <a:srgbClr val="373536"/>
              </a:solidFill>
            </a:endParaRPr>
          </a:p>
          <a:p>
            <a:pPr indent="-171450" lvl="1" marL="857250" rtl="0" algn="l">
              <a:lnSpc>
                <a:spcPct val="100000"/>
              </a:lnSpc>
              <a:spcBef>
                <a:spcPts val="0"/>
              </a:spcBef>
              <a:spcAft>
                <a:spcPts val="0"/>
              </a:spcAft>
              <a:buSzPts val="1400"/>
              <a:buFont typeface="Arial"/>
              <a:buChar char="•"/>
            </a:pPr>
            <a:r>
              <a:rPr b="0" i="0" lang="en-US" sz="1200" u="none" strike="noStrike">
                <a:solidFill>
                  <a:srgbClr val="373536"/>
                </a:solidFill>
                <a:latin typeface="Calibri"/>
                <a:ea typeface="Calibri"/>
                <a:cs typeface="Calibri"/>
                <a:sym typeface="Calibri"/>
              </a:rPr>
              <a:t>Discuss The boy tries to see stars in his backyard, then goes up into his treehouse to see stars. What things have you done to help you solve a problem?</a:t>
            </a:r>
            <a:endParaRPr b="0" i="0" sz="1200" u="none" strike="noStrike">
              <a:solidFill>
                <a:srgbClr val="373536"/>
              </a:solidFill>
              <a:latin typeface="Calibri"/>
              <a:ea typeface="Calibri"/>
              <a:cs typeface="Calibri"/>
              <a:sym typeface="Calibri"/>
            </a:endParaRPr>
          </a:p>
        </p:txBody>
      </p:sp>
      <p:sp>
        <p:nvSpPr>
          <p:cNvPr id="524" name="Google Shape;52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The vocabulary words backyard, treehouse, searchlights, and daylight tell us about the settings in How Many Stars in the Sky?</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Remind yourself of the word’s meaning based on the two shorter words of each compound word.</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Ask yourself what the author is trying to convey about the setting.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Model filling out the chart on p. 40 using the word backyard.</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In the story, the boy goes outside, in back of his house. Our first word begins with the shorter word back.</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the strategies for developing vocabulary.</a:t>
            </a:r>
            <a:endParaRPr b="0" i="0"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p. 40 of the Student Interactive and respond using newly acquired vocabulary. They should use the meanings of the two shorter words of each compound word in their answers.</a:t>
            </a:r>
            <a:endParaRPr b="0" i="0" sz="1200" u="none" strike="noStrike">
              <a:solidFill>
                <a:srgbClr val="373536"/>
              </a:solidFill>
              <a:latin typeface="Calibri"/>
              <a:ea typeface="Calibri"/>
              <a:cs typeface="Calibri"/>
              <a:sym typeface="Calibri"/>
            </a:endParaRPr>
          </a:p>
        </p:txBody>
      </p:sp>
      <p:sp>
        <p:nvSpPr>
          <p:cNvPr id="536" name="Google Shape;536;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Have students complete p. 41 of the Student Interactive.</a:t>
            </a:r>
            <a:endParaRPr/>
          </a:p>
        </p:txBody>
      </p:sp>
      <p:sp>
        <p:nvSpPr>
          <p:cNvPr id="549" name="Google Shape;54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Authors share details about themselves in their books, and readers can relate to these details. For this reason, new writers think of details they would like to share with their readers.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Direct students to p. 49 in the Student Interactive. Read the first three sentences of “Meet the Author.” Ask: </a:t>
            </a:r>
            <a:r>
              <a:rPr b="0" i="1" lang="en-US" sz="1200" u="none" strike="noStrike">
                <a:solidFill>
                  <a:srgbClr val="373536"/>
                </a:solidFill>
                <a:latin typeface="Calibri"/>
                <a:ea typeface="Calibri"/>
                <a:cs typeface="Calibri"/>
                <a:sym typeface="Calibri"/>
              </a:rPr>
              <a:t>How are authors like you? </a:t>
            </a:r>
            <a:r>
              <a:rPr b="0" i="0" lang="en-US" sz="1200" u="none" strike="noStrike">
                <a:solidFill>
                  <a:srgbClr val="373536"/>
                </a:solidFill>
                <a:latin typeface="Calibri"/>
                <a:ea typeface="Calibri"/>
                <a:cs typeface="Calibri"/>
                <a:sym typeface="Calibri"/>
              </a:rPr>
              <a:t>Pause for student responses. </a:t>
            </a:r>
            <a:r>
              <a:rPr b="0" i="1" lang="en-US" sz="1200" u="none" strike="noStrike">
                <a:solidFill>
                  <a:srgbClr val="373536"/>
                </a:solidFill>
                <a:latin typeface="Calibri"/>
                <a:ea typeface="Calibri"/>
                <a:cs typeface="Calibri"/>
                <a:sym typeface="Calibri"/>
              </a:rPr>
              <a:t>Authors live in homes, like many different things, and have families and pets.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author biographies from two stack texts. Point out any similarities or differences between authors. Say: </a:t>
            </a:r>
            <a:r>
              <a:rPr b="0" i="1" lang="en-US" sz="1200" u="none" strike="noStrike">
                <a:solidFill>
                  <a:srgbClr val="373536"/>
                </a:solidFill>
                <a:latin typeface="Calibri"/>
                <a:ea typeface="Calibri"/>
                <a:cs typeface="Calibri"/>
                <a:sym typeface="Calibri"/>
              </a:rPr>
              <a:t>In some ways, these authors are like people we know.</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a:t>
            </a:r>
            <a:r>
              <a:rPr b="0" i="1" lang="en-US" sz="1200" u="none" strike="noStrike">
                <a:solidFill>
                  <a:srgbClr val="373536"/>
                </a:solidFill>
                <a:latin typeface="Calibri"/>
                <a:ea typeface="Calibri"/>
                <a:cs typeface="Calibri"/>
                <a:sym typeface="Calibri"/>
              </a:rPr>
              <a:t>What is an interesting detail about you? </a:t>
            </a:r>
            <a:r>
              <a:rPr b="0" i="0" lang="en-US" sz="1200" u="none" strike="noStrike">
                <a:solidFill>
                  <a:srgbClr val="373536"/>
                </a:solidFill>
                <a:latin typeface="Calibri"/>
                <a:ea typeface="Calibri"/>
                <a:cs typeface="Calibri"/>
                <a:sym typeface="Calibri"/>
              </a:rPr>
              <a:t>Allow each student to give one answer. Remind students that as writers they will share interesting details about themselves.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author biographies from a few other books. After they listen, allow students to silently free-associate more interesting details about themselves.</a:t>
            </a:r>
            <a:endParaRPr b="0" i="1" sz="1200" u="none" strike="noStrike">
              <a:solidFill>
                <a:srgbClr val="373536"/>
              </a:solidFill>
              <a:latin typeface="Calibri"/>
              <a:ea typeface="Calibri"/>
              <a:cs typeface="Calibri"/>
              <a:sym typeface="Calibri"/>
            </a:endParaRPr>
          </a:p>
        </p:txBody>
      </p:sp>
      <p:sp>
        <p:nvSpPr>
          <p:cNvPr id="560" name="Google Shape;56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During independent writing time, students should read about more authors from the stack.</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tentative writers which of their own interests are reflected in authors’ biographies.</a:t>
            </a:r>
            <a:endParaRPr/>
          </a:p>
          <a:p>
            <a:pPr indent="-204214" lvl="1" marL="566928"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MODELED Choose a book from the stack and do a Think Aloud to model the discovery of a fact that compares an author to yourself or students.</a:t>
            </a:r>
            <a:endParaRPr/>
          </a:p>
          <a:p>
            <a:pPr indent="-204214" lvl="1" marL="566928"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SHARED Prompt students to develop questions that they would ask an author.</a:t>
            </a:r>
            <a:endParaRPr/>
          </a:p>
          <a:p>
            <a:pPr indent="-204214" lvl="1" marL="566928"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GUIDED Ask students questions about an author’s bio.</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Students who show understanding may begin listing biographical details about themselves in their writing notebooks.</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students to give a quick autobiographical report. Tell students to listen and share common interests.</a:t>
            </a:r>
            <a:endParaRPr>
              <a:solidFill>
                <a:srgbClr val="373536"/>
              </a:solidFill>
            </a:endParaRPr>
          </a:p>
        </p:txBody>
      </p:sp>
      <p:sp>
        <p:nvSpPr>
          <p:cNvPr id="573" name="Google Shape;57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i="0" lang="en-US" u="none" strike="noStrike">
                <a:solidFill>
                  <a:srgbClr val="373536"/>
                </a:solidFill>
              </a:rPr>
              <a:t>Read aloud the Unit Goals on p. 12 in the Student Interactive.</a:t>
            </a:r>
            <a:endParaRPr/>
          </a:p>
          <a:p>
            <a:pPr indent="-256032" lvl="0" marL="256032" rtl="0" algn="l">
              <a:lnSpc>
                <a:spcPct val="100000"/>
              </a:lnSpc>
              <a:spcBef>
                <a:spcPts val="0"/>
              </a:spcBef>
              <a:spcAft>
                <a:spcPts val="0"/>
              </a:spcAft>
              <a:buSzPts val="1200"/>
              <a:buFont typeface="Calibri"/>
              <a:buAutoNum type="arabicPeriod"/>
            </a:pPr>
            <a:r>
              <a:rPr i="0" lang="en-US" u="none" strike="noStrike">
                <a:solidFill>
                  <a:srgbClr val="373536"/>
                </a:solidFill>
              </a:rPr>
              <a:t>Have students color the “thumbs up” if they feel they have already accomplished the Unit Goals, or the “thumbs down” if they think they have more to learn. Students will revisit their ratings in Week 6.</a:t>
            </a:r>
            <a:endParaRPr/>
          </a:p>
          <a:p>
            <a:pPr indent="-228600" lvl="0" marL="457200" rtl="0" algn="l">
              <a:lnSpc>
                <a:spcPct val="100000"/>
              </a:lnSpc>
              <a:spcBef>
                <a:spcPts val="0"/>
              </a:spcBef>
              <a:spcAft>
                <a:spcPts val="0"/>
              </a:spcAft>
              <a:buSzPts val="1400"/>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Explain that words with short vowel sounds are usually spelled with the single vowels a, e, i, o, or u.</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Display tap, leg, win, mop, cup. Say each word aloud. Discuss that these are words with short vowel sounds and one syllable, which is closed.</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Student Interactive p. 47 to practice spelling words with short vowels. Use the leveled supports on p. T336 for ELLs.</a:t>
            </a:r>
            <a:endParaRPr b="0" i="0" sz="1200" u="none" strike="noStrike">
              <a:solidFill>
                <a:srgbClr val="000000"/>
              </a:solidFill>
              <a:latin typeface="Calibri"/>
              <a:ea typeface="Calibri"/>
              <a:cs typeface="Calibri"/>
              <a:sym typeface="Calibri"/>
            </a:endParaRPr>
          </a:p>
        </p:txBody>
      </p:sp>
      <p:sp>
        <p:nvSpPr>
          <p:cNvPr id="586" name="Google Shape;58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to the class what a simple sentence is: A simple sentence has a subject and predicate. Say: </a:t>
            </a:r>
            <a:r>
              <a:rPr b="0" i="1" lang="en-US" sz="1200" u="none" strike="noStrike">
                <a:solidFill>
                  <a:srgbClr val="373536"/>
                </a:solidFill>
                <a:latin typeface="Calibri"/>
                <a:ea typeface="Calibri"/>
                <a:cs typeface="Calibri"/>
                <a:sym typeface="Calibri"/>
              </a:rPr>
              <a:t>The subject is who or what the sentence is about. The predicate is what the subject does.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Display this sentence: The dog barks. Ask: </a:t>
            </a:r>
            <a:r>
              <a:rPr b="0" i="1" lang="en-US" sz="1200" u="none" strike="noStrike">
                <a:solidFill>
                  <a:srgbClr val="373536"/>
                </a:solidFill>
                <a:latin typeface="Calibri"/>
                <a:ea typeface="Calibri"/>
                <a:cs typeface="Calibri"/>
                <a:sym typeface="Calibri"/>
              </a:rPr>
              <a:t>What is the subject? </a:t>
            </a:r>
            <a:r>
              <a:rPr b="0" i="0" lang="en-US" sz="1200" u="none" strike="noStrike">
                <a:solidFill>
                  <a:srgbClr val="373536"/>
                </a:solidFill>
                <a:latin typeface="Calibri"/>
                <a:ea typeface="Calibri"/>
                <a:cs typeface="Calibri"/>
                <a:sym typeface="Calibri"/>
              </a:rPr>
              <a:t>(dog) </a:t>
            </a:r>
            <a:r>
              <a:rPr b="0" i="1" lang="en-US" sz="1200" u="none" strike="noStrike">
                <a:solidFill>
                  <a:srgbClr val="373536"/>
                </a:solidFill>
                <a:latin typeface="Calibri"/>
                <a:ea typeface="Calibri"/>
                <a:cs typeface="Calibri"/>
                <a:sym typeface="Calibri"/>
              </a:rPr>
              <a:t>What does the subject do? </a:t>
            </a:r>
            <a:r>
              <a:rPr b="0" i="0" lang="en-US" sz="1200" u="none" strike="noStrike">
                <a:solidFill>
                  <a:srgbClr val="373536"/>
                </a:solidFill>
                <a:latin typeface="Calibri"/>
                <a:ea typeface="Calibri"/>
                <a:cs typeface="Calibri"/>
                <a:sym typeface="Calibri"/>
              </a:rPr>
              <a:t>(barks) </a:t>
            </a:r>
            <a:r>
              <a:rPr b="0" i="1" lang="en-US" sz="1200" u="none" strike="noStrike">
                <a:solidFill>
                  <a:srgbClr val="373536"/>
                </a:solidFill>
                <a:latin typeface="Calibri"/>
                <a:ea typeface="Calibri"/>
                <a:cs typeface="Calibri"/>
                <a:sym typeface="Calibri"/>
              </a:rPr>
              <a:t>This is a simple sentence that tells a complete thought.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partners work to create oral sentences that include one complete thought. Have partners share their sentences with the class. Ask the class to identify the subject and then tell what the subject does. Repeat this process to check that students have composed complete sentences and understand their parts.</a:t>
            </a:r>
            <a:endParaRPr b="0" i="0" sz="1200" u="none" strike="noStrike">
              <a:solidFill>
                <a:srgbClr val="373536"/>
              </a:solidFill>
              <a:latin typeface="Calibri"/>
              <a:ea typeface="Calibri"/>
              <a:cs typeface="Calibri"/>
              <a:sym typeface="Calibri"/>
            </a:endParaRPr>
          </a:p>
        </p:txBody>
      </p:sp>
      <p:sp>
        <p:nvSpPr>
          <p:cNvPr id="600" name="Google Shape;60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Show students the Sound-Spelling Cards for the short vowels. Hold up each card and ask students to say the short vowel sound of the letter.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they are going to write words with short vowel sounds. As you model, write each letter on the board. </a:t>
            </a:r>
            <a:r>
              <a:rPr b="0" i="1" lang="en-US" sz="1200" u="none" strike="noStrike">
                <a:solidFill>
                  <a:srgbClr val="373536"/>
                </a:solidFill>
                <a:latin typeface="Calibri"/>
                <a:ea typeface="Calibri"/>
                <a:cs typeface="Calibri"/>
                <a:sym typeface="Calibri"/>
              </a:rPr>
              <a:t>I want to spell the word mat. I listen to the first sound: /m/. I know the letter m stands for the /m/ sound, so I write m. I hear /a/ in the middle of mat. I know the letter a stands for the /a/ sound. I write the letter a. I hear /t/ at the end of mat. I know the letter t stands for the /t/ sound so I write t. Now I sound out the word to make sure I have the correct letters: /m/ /a/ /t/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Say additional words for students. For each word, help them name the sound for each letter as they write the word. Then write the word and ask students to check their spelling. Some words to use are: sun, tap, men, hop, and fit.</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Give pairs of students vowel letter cards and have them take turns saying a word with a short vowel sound while their partner holds up the letter card with the vowel that stands for the sound in the word.</a:t>
            </a:r>
            <a:endParaRPr>
              <a:solidFill>
                <a:srgbClr val="373536"/>
              </a:solidFill>
            </a:endParaRPr>
          </a:p>
          <a:p>
            <a:pPr indent="-228600" lvl="0" marL="457200" rtl="0" algn="l">
              <a:lnSpc>
                <a:spcPct val="100000"/>
              </a:lnSpc>
              <a:spcBef>
                <a:spcPts val="0"/>
              </a:spcBef>
              <a:spcAft>
                <a:spcPts val="0"/>
              </a:spcAft>
              <a:buSzPts val="1400"/>
              <a:buNone/>
            </a:pPr>
            <a:r>
              <a:t/>
            </a:r>
            <a:endParaRPr i="1">
              <a:solidFill>
                <a:srgbClr val="373536"/>
              </a:solidFill>
              <a:latin typeface="Calibri"/>
              <a:ea typeface="Calibri"/>
              <a:cs typeface="Calibri"/>
              <a:sym typeface="Calibri"/>
            </a:endParaRPr>
          </a:p>
        </p:txBody>
      </p:sp>
      <p:sp>
        <p:nvSpPr>
          <p:cNvPr id="622" name="Google Shape;622;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Explain that some words appear frequently in texts. Identifying these words will help them read more fluently.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Say each high-frequency word. Ask students to identify and read the words on SI p. 19. Read sentence 1 without saying the missing word.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Ask students to identify, read, and write the boxed word that makes sense in the sentence.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Ask students to complete the sentences with a partner. Remind them to print each word legibly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Ask partners to take turns naming one of the words while the other says a sentence using that word.</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Remind students that high frequency words are words that they will hear or use more often than other words. Write which, each, and than. Call on different students to take turns being the teacher. Ask the student to point to one of the words while the other students read it. Then have the student point to another student and ask him or her to say a sentence that uses the word.</a:t>
            </a:r>
            <a:endParaRPr>
              <a:solidFill>
                <a:srgbClr val="373536"/>
              </a:solidFill>
            </a:endParaRPr>
          </a:p>
        </p:txBody>
      </p:sp>
      <p:sp>
        <p:nvSpPr>
          <p:cNvPr id="640" name="Google Shape;64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Readers learn about setting by noticing where and when a story happens and why those details are important. Say: Think about the details in the text that describe the setting. Pay attention to details in the pictures. Ask yourself why the settings are important to the story.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Model locating details about the setting. </a:t>
            </a:r>
            <a:endParaRPr/>
          </a:p>
          <a:p>
            <a:pPr indent="-213358" lvl="1" marL="576072" rtl="0" algn="l">
              <a:lnSpc>
                <a:spcPct val="100000"/>
              </a:lnSpc>
              <a:spcBef>
                <a:spcPts val="0"/>
              </a:spcBef>
              <a:spcAft>
                <a:spcPts val="0"/>
              </a:spcAft>
              <a:buClr>
                <a:srgbClr val="373536"/>
              </a:buClr>
              <a:buSzPts val="1200"/>
              <a:buFont typeface="Calibri"/>
              <a:buChar char="•"/>
            </a:pPr>
            <a:r>
              <a:rPr lang="en-US"/>
              <a:t>Which details give descriptions of the setting? In paragraph three, the boy is thinking, “I could count so many just from my room.” I am going to underline my room and write “It’s night; the room has a bed and a window.” This shows where and when the story began. It shows that it’s night, so the boy can see the stars. </a:t>
            </a:r>
            <a:endParaRPr/>
          </a:p>
          <a:p>
            <a:pPr indent="-213358" lvl="1" marL="576072" rtl="0" algn="l">
              <a:lnSpc>
                <a:spcPct val="100000"/>
              </a:lnSpc>
              <a:spcBef>
                <a:spcPts val="0"/>
              </a:spcBef>
              <a:spcAft>
                <a:spcPts val="0"/>
              </a:spcAft>
              <a:buClr>
                <a:srgbClr val="373536"/>
              </a:buClr>
              <a:buSzPts val="1200"/>
              <a:buFont typeface="Calibri"/>
              <a:buChar char="•"/>
            </a:pPr>
            <a:r>
              <a:rPr lang="en-US"/>
              <a:t>Have pairs of students choose another paragraph and underline details about the setting. Then have them write why that setting is important to the story. Ask pairs to share their answers with the class.</a:t>
            </a:r>
            <a:endParaRPr i="0" sz="1200" u="none" strike="noStrike">
              <a:solidFill>
                <a:srgbClr val="373536"/>
              </a:solidFill>
            </a:endParaRPr>
          </a:p>
        </p:txBody>
      </p:sp>
      <p:sp>
        <p:nvSpPr>
          <p:cNvPr id="653" name="Google Shape;65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when they begin to read a text, readers should look for information about where and when the story takes place. This is called the setting. Ask: </a:t>
            </a:r>
            <a:r>
              <a:rPr b="0" i="1" lang="en-US" sz="1200" u="none" strike="noStrike">
                <a:solidFill>
                  <a:srgbClr val="373536"/>
                </a:solidFill>
                <a:latin typeface="Calibri"/>
                <a:ea typeface="Calibri"/>
                <a:cs typeface="Calibri"/>
                <a:sym typeface="Calibri"/>
              </a:rPr>
              <a:t>Look at the illustrations. Where is the boy? </a:t>
            </a:r>
            <a:r>
              <a:rPr b="0" i="0" lang="en-US" sz="1200" u="none" strike="noStrike">
                <a:solidFill>
                  <a:srgbClr val="373536"/>
                </a:solidFill>
                <a:latin typeface="Calibri"/>
                <a:ea typeface="Calibri"/>
                <a:cs typeface="Calibri"/>
                <a:sym typeface="Calibri"/>
              </a:rPr>
              <a:t>Then direct students to underline words in paragraph 3 that describe where the boy is. See student page for possible response.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What is the time of day? How do you know?</a:t>
            </a:r>
            <a:r>
              <a:rPr b="0" i="0" lang="en-US" sz="1200" u="none" strike="noStrike">
                <a:solidFill>
                  <a:srgbClr val="373536"/>
                </a:solidFill>
                <a:latin typeface="Calibri"/>
                <a:ea typeface="Calibri"/>
                <a:cs typeface="Calibri"/>
                <a:sym typeface="Calibri"/>
              </a:rPr>
              <a:t> Possible Responses: The words ‘‘couldn’t sleep’’ and ‘‘stars in the sky’’ tell me that it is night. The words ‘‘my room,’’ ‘‘my window,’’  and ‘‘backyard’’ tell me that the boy is in his room looking through a window that faces the backyard. DOK 2</a:t>
            </a:r>
            <a:br>
              <a:rPr i="0" lang="en-US" sz="1200">
                <a:solidFill>
                  <a:srgbClr val="373536"/>
                </a:solidFill>
                <a:latin typeface="Calibri"/>
                <a:ea typeface="Calibri"/>
                <a:cs typeface="Calibri"/>
                <a:sym typeface="Calibri"/>
              </a:rPr>
            </a:br>
            <a:endParaRPr i="0" sz="1200">
              <a:solidFill>
                <a:srgbClr val="373536"/>
              </a:solidFill>
              <a:latin typeface="Calibri"/>
              <a:ea typeface="Calibri"/>
              <a:cs typeface="Calibri"/>
              <a:sym typeface="Calibri"/>
            </a:endParaRPr>
          </a:p>
        </p:txBody>
      </p:sp>
      <p:sp>
        <p:nvSpPr>
          <p:cNvPr id="666" name="Google Shape;66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that setting is when and where a story takes place. Have students scan paragraph 12 to underline a sentence that describes the setting. See student page for possible response.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students can use both the illustration and the words on the page to describe the town. Say: </a:t>
            </a:r>
            <a:r>
              <a:rPr b="0" i="1" lang="en-US" sz="1200" u="none" strike="noStrike">
                <a:solidFill>
                  <a:srgbClr val="373536"/>
                </a:solidFill>
                <a:latin typeface="Calibri"/>
                <a:ea typeface="Calibri"/>
                <a:cs typeface="Calibri"/>
                <a:sym typeface="Calibri"/>
              </a:rPr>
              <a:t>The text tells us that there are “lots of streetlights” in town. How does the writer describe the streetlights?</a:t>
            </a:r>
            <a:r>
              <a:rPr b="0" i="0" lang="en-US" sz="1200" u="none" strike="noStrike">
                <a:solidFill>
                  <a:srgbClr val="373536"/>
                </a:solidFill>
                <a:latin typeface="Calibri"/>
                <a:ea typeface="Calibri"/>
                <a:cs typeface="Calibri"/>
                <a:sym typeface="Calibri"/>
              </a:rPr>
              <a:t> (They are “burning.”)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a:t>
            </a:r>
            <a:r>
              <a:rPr b="0" i="1" lang="en-US" sz="1200" u="none" strike="noStrike">
                <a:solidFill>
                  <a:srgbClr val="373536"/>
                </a:solidFill>
                <a:latin typeface="Calibri"/>
                <a:ea typeface="Calibri"/>
                <a:cs typeface="Calibri"/>
                <a:sym typeface="Calibri"/>
              </a:rPr>
              <a:t>What does the city skyline look like?</a:t>
            </a:r>
            <a:r>
              <a:rPr b="0" i="0" lang="en-US" sz="1200" u="none" strike="noStrike">
                <a:solidFill>
                  <a:srgbClr val="373536"/>
                </a:solidFill>
                <a:latin typeface="Calibri"/>
                <a:ea typeface="Calibri"/>
                <a:cs typeface="Calibri"/>
                <a:sym typeface="Calibri"/>
              </a:rPr>
              <a:t> (It is “bright.”) Help students connect these ideas to the text on p. 26 (“the streetlight was so bright I could not see any stars near it.”).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a:t>
            </a:r>
            <a:r>
              <a:rPr b="0" i="1" lang="en-US" sz="1200" u="none" strike="noStrike">
                <a:solidFill>
                  <a:srgbClr val="373536"/>
                </a:solidFill>
                <a:latin typeface="Calibri"/>
                <a:ea typeface="Calibri"/>
                <a:cs typeface="Calibri"/>
                <a:sym typeface="Calibri"/>
              </a:rPr>
              <a:t>Do you think they will see the stars while they are in the town? Why or why not? </a:t>
            </a:r>
            <a:r>
              <a:rPr b="0" i="0" lang="en-US" sz="1200" u="none" strike="noStrike">
                <a:solidFill>
                  <a:srgbClr val="373536"/>
                </a:solidFill>
                <a:latin typeface="Calibri"/>
                <a:ea typeface="Calibri"/>
                <a:cs typeface="Calibri"/>
                <a:sym typeface="Calibri"/>
              </a:rPr>
              <a:t>Possible response: They will not see the stars because it is too bright. DOK 2</a:t>
            </a:r>
            <a:br>
              <a:rPr i="0" lang="en-US" sz="1200">
                <a:solidFill>
                  <a:srgbClr val="373536"/>
                </a:solidFill>
                <a:latin typeface="Calibri"/>
                <a:ea typeface="Calibri"/>
                <a:cs typeface="Calibri"/>
                <a:sym typeface="Calibri"/>
              </a:rPr>
            </a:br>
            <a:endParaRPr i="0" sz="1200">
              <a:solidFill>
                <a:srgbClr val="373536"/>
              </a:solidFill>
              <a:latin typeface="Calibri"/>
              <a:ea typeface="Calibri"/>
              <a:cs typeface="Calibri"/>
              <a:sym typeface="Calibri"/>
            </a:endParaRPr>
          </a:p>
        </p:txBody>
      </p:sp>
      <p:sp>
        <p:nvSpPr>
          <p:cNvPr id="679" name="Google Shape;679;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underline the sentences that describe the country. See student page for possible responses.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Ask: </a:t>
            </a:r>
            <a:r>
              <a:rPr b="0" i="1" lang="en-US" sz="1200" u="none" strike="noStrike">
                <a:solidFill>
                  <a:srgbClr val="373536"/>
                </a:solidFill>
                <a:latin typeface="Calibri"/>
                <a:ea typeface="Calibri"/>
                <a:cs typeface="Calibri"/>
                <a:sym typeface="Calibri"/>
              </a:rPr>
              <a:t>How does the country differ from the city? Which setting lets the boy and his father see more stars, and why? </a:t>
            </a:r>
            <a:r>
              <a:rPr b="0" i="0" lang="en-US" sz="1200" u="none" strike="noStrike">
                <a:solidFill>
                  <a:srgbClr val="373536"/>
                </a:solidFill>
                <a:latin typeface="Calibri"/>
                <a:ea typeface="Calibri"/>
                <a:cs typeface="Calibri"/>
                <a:sym typeface="Calibri"/>
              </a:rPr>
              <a:t>Possible Response: There weren’t any cars in the country. In the country, there weren’t lights from cars and buildings lighting up the sky and making it hard to see the stars. They could see more stars in the country because there was nothing blocking their view.  DOK 2</a:t>
            </a:r>
            <a:br>
              <a:rPr i="0" lang="en-US" sz="1200">
                <a:solidFill>
                  <a:srgbClr val="373536"/>
                </a:solidFill>
                <a:latin typeface="Calibri"/>
                <a:ea typeface="Calibri"/>
                <a:cs typeface="Calibri"/>
                <a:sym typeface="Calibri"/>
              </a:rPr>
            </a:br>
            <a:endParaRPr i="0" sz="1200">
              <a:solidFill>
                <a:srgbClr val="373536"/>
              </a:solidFill>
              <a:latin typeface="Calibri"/>
              <a:ea typeface="Calibri"/>
              <a:cs typeface="Calibri"/>
              <a:sym typeface="Calibri"/>
            </a:endParaRPr>
          </a:p>
        </p:txBody>
      </p:sp>
      <p:sp>
        <p:nvSpPr>
          <p:cNvPr id="692" name="Google Shape;692;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that setting includes where and when events in a story take place. Have students read paragraph 24 and underline words that describe when the boy and his father wake up. See student page for possible responses.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Point out that the setting has changed throughout the story. Say: </a:t>
            </a:r>
            <a:r>
              <a:rPr b="0" i="1" lang="en-US" sz="1200" u="none" strike="noStrike">
                <a:solidFill>
                  <a:srgbClr val="373536"/>
                </a:solidFill>
                <a:latin typeface="Calibri"/>
                <a:ea typeface="Calibri"/>
                <a:cs typeface="Calibri"/>
                <a:sym typeface="Calibri"/>
              </a:rPr>
              <a:t>Name the different places you’ve seen in the story. Where are the boy and his father now? What time of day is it? How do you know?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consider how the story would be different if the characters had stayed in one place. DOK 2</a:t>
            </a:r>
            <a:br>
              <a:rPr i="0" lang="en-US" sz="1200">
                <a:solidFill>
                  <a:srgbClr val="373536"/>
                </a:solidFill>
                <a:latin typeface="Calibri"/>
                <a:ea typeface="Calibri"/>
                <a:cs typeface="Calibri"/>
                <a:sym typeface="Calibri"/>
              </a:rPr>
            </a:br>
            <a:endParaRPr i="0" sz="1200">
              <a:solidFill>
                <a:srgbClr val="373536"/>
              </a:solidFill>
              <a:latin typeface="Calibri"/>
              <a:ea typeface="Calibri"/>
              <a:cs typeface="Calibri"/>
              <a:sym typeface="Calibri"/>
            </a:endParaRPr>
          </a:p>
        </p:txBody>
      </p:sp>
      <p:sp>
        <p:nvSpPr>
          <p:cNvPr id="705" name="Google Shape;705;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Academic vocabulary is language used to talk about ideas. Explain that as students work through the unit, they will learn and use these academic words to talk about different places. Read aloud the paragraph on p.13 in the Student Interactive. Then use the Expand and Ask questions for each word. Have students respond using the newly acquired academic vocabulary as appropriate.</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use the academic vocabulary words as they talk about the pictures with a partner.</a:t>
            </a:r>
            <a:endParaRPr sz="1200">
              <a:solidFill>
                <a:srgbClr val="373536"/>
              </a:solidFill>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Readers learn about setting by noticing where and when a story happens and why those details are important. Say: </a:t>
            </a:r>
            <a:r>
              <a:rPr i="1" lang="en-US" sz="1200" u="none" strike="noStrike">
                <a:solidFill>
                  <a:srgbClr val="373536"/>
                </a:solidFill>
              </a:rPr>
              <a:t>Think about the details in the text that describe the setting. Pay attention to details in the pictures. Ask yourself why the settings are important to the story.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Model locating details about the setting.</a:t>
            </a:r>
            <a:endParaRPr/>
          </a:p>
          <a:p>
            <a:pPr indent="-213359" lvl="1" marL="594360" rtl="0" algn="l">
              <a:lnSpc>
                <a:spcPct val="100000"/>
              </a:lnSpc>
              <a:spcBef>
                <a:spcPts val="0"/>
              </a:spcBef>
              <a:spcAft>
                <a:spcPts val="0"/>
              </a:spcAft>
              <a:buClr>
                <a:srgbClr val="373536"/>
              </a:buClr>
              <a:buSzPts val="1200"/>
              <a:buFont typeface="Calibri"/>
              <a:buChar char="•"/>
            </a:pPr>
            <a:r>
              <a:rPr i="0" lang="en-US" sz="1200" u="none" strike="noStrike">
                <a:solidFill>
                  <a:srgbClr val="373536"/>
                </a:solidFill>
              </a:rPr>
              <a:t>Which details give descriptions of the setting? In paragraph three, the boy is thinking, “I could count so many just from my room.” I am going to underline my room and write “It’s night; the room has a bed and a window.” This shows where and when the story began. It shows that it’s night, so the boy can see </a:t>
            </a:r>
            <a:r>
              <a:rPr i="0" lang="en-US" sz="1200" u="none" strike="noStrike">
                <a:solidFill>
                  <a:srgbClr val="0085C4"/>
                </a:solidFill>
              </a:rPr>
              <a:t>the stars.</a:t>
            </a:r>
            <a:endParaRPr i="0" sz="1200" u="none" strike="noStrike">
              <a:solidFill>
                <a:schemeClr val="dk1"/>
              </a:solidFill>
            </a:endParaRPr>
          </a:p>
          <a:p>
            <a:pPr indent="-213359" lvl="1" marL="594360" rtl="0" algn="l">
              <a:lnSpc>
                <a:spcPct val="100000"/>
              </a:lnSpc>
              <a:spcBef>
                <a:spcPts val="0"/>
              </a:spcBef>
              <a:spcAft>
                <a:spcPts val="0"/>
              </a:spcAft>
              <a:buClr>
                <a:srgbClr val="373536"/>
              </a:buClr>
              <a:buSzPts val="1200"/>
              <a:buFont typeface="Calibri"/>
              <a:buChar char="•"/>
            </a:pPr>
            <a:r>
              <a:rPr i="0" lang="en-US" sz="1200" u="none" strike="noStrike">
                <a:solidFill>
                  <a:srgbClr val="373536"/>
                </a:solidFill>
              </a:rPr>
              <a:t>Have pairs of students choose another paragraph and underline details about the setting. Then have them write why that setting is important to the story. Ask pairs to share their answers with the class.</a:t>
            </a:r>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Have students use the strategies for describing and understanding setting.</a:t>
            </a:r>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Have students annotate the text using the other Close Read notes for Describe and Understand Setting and then use the text evidence from their annotations to complete the chart on p. 42.</a:t>
            </a:r>
            <a:endParaRPr i="1" sz="1200"/>
          </a:p>
        </p:txBody>
      </p:sp>
      <p:sp>
        <p:nvSpPr>
          <p:cNvPr id="718" name="Google Shape;71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Authors bring characters to life through the words the characters use. This is called voice. Voice is also the characteristic speech and thought patterns of the narrator in a work of fiction.</a:t>
            </a:r>
            <a:endParaRPr/>
          </a:p>
          <a:p>
            <a:pPr indent="-213359" lvl="1" marL="594360" rtl="0" algn="l">
              <a:lnSpc>
                <a:spcPct val="100000"/>
              </a:lnSpc>
              <a:spcBef>
                <a:spcPts val="0"/>
              </a:spcBef>
              <a:spcAft>
                <a:spcPts val="0"/>
              </a:spcAft>
              <a:buClr>
                <a:srgbClr val="373536"/>
              </a:buClr>
              <a:buSzPts val="1200"/>
              <a:buFont typeface="Calibri"/>
              <a:buChar char="•"/>
            </a:pPr>
            <a:r>
              <a:rPr i="0" lang="en-US" sz="1200" u="none" strike="noStrike">
                <a:solidFill>
                  <a:srgbClr val="373536"/>
                </a:solidFill>
              </a:rPr>
              <a:t>Authors choose words carefully to portray a character.</a:t>
            </a:r>
            <a:endParaRPr/>
          </a:p>
          <a:p>
            <a:pPr indent="-213359" lvl="1" marL="594360" rtl="0" algn="l">
              <a:lnSpc>
                <a:spcPct val="100000"/>
              </a:lnSpc>
              <a:spcBef>
                <a:spcPts val="0"/>
              </a:spcBef>
              <a:spcAft>
                <a:spcPts val="0"/>
              </a:spcAft>
              <a:buClr>
                <a:srgbClr val="373536"/>
              </a:buClr>
              <a:buSzPts val="1200"/>
              <a:buFont typeface="Calibri"/>
              <a:buChar char="•"/>
            </a:pPr>
            <a:r>
              <a:rPr i="0" lang="en-US" sz="1200" u="none" strike="noStrike">
                <a:solidFill>
                  <a:srgbClr val="373536"/>
                </a:solidFill>
              </a:rPr>
              <a:t>Readers understand characters through the words they use and how they speak.</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sz="1200" u="none" strike="noStrike">
                <a:solidFill>
                  <a:srgbClr val="373536"/>
                </a:solidFill>
              </a:rPr>
              <a:t>Model to show students how the writer’s word choice reveals who the character is, using the example on p. 46 in the Student Interactive. In the sentence, “Mama was away that night and I couldn’t sleep,” the author uses the words Mama, away, and couldn’t sleep to help us understand that the character is a child who is upset because his mother is not home.</a:t>
            </a:r>
            <a:endParaRPr sz="1200">
              <a:solidFill>
                <a:srgbClr val="373536"/>
              </a:solidFill>
            </a:endParaRPr>
          </a:p>
        </p:txBody>
      </p:sp>
      <p:sp>
        <p:nvSpPr>
          <p:cNvPr id="731" name="Google Shape;73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Grasp a pencil using the thumb, index finger, and middle finger.</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Model placing a pencil between the thumb and index finger. Then add the middle finger to the underside of the pencil. Have students hold their pencil using the thumb, index, and middle finger and tell them to hold it firmly enough to keep the pencil upright without holding it too tight.</a:t>
            </a:r>
            <a:endParaRPr/>
          </a:p>
          <a:p>
            <a:pPr indent="-137160" lvl="0" marL="137160" marR="0" rtl="0" algn="l">
              <a:lnSpc>
                <a:spcPct val="100000"/>
              </a:lnSpc>
              <a:spcBef>
                <a:spcPts val="0"/>
              </a:spcBef>
              <a:spcAft>
                <a:spcPts val="0"/>
              </a:spcAft>
              <a:buClr>
                <a:srgbClr val="000000"/>
              </a:buClr>
              <a:buSzPts val="1200"/>
              <a:buFont typeface="Calibri"/>
              <a:buAutoNum type="arabicPeriod"/>
            </a:pPr>
            <a:r>
              <a:rPr i="0" lang="en-US" u="none" strike="noStrike">
                <a:solidFill>
                  <a:srgbClr val="373536"/>
                </a:solidFill>
              </a:rPr>
              <a:t>Have students use Handwriting p. 14 in the Resource Download Center to practice using proper pencil grip. </a:t>
            </a:r>
            <a:r>
              <a:rPr b="1" i="0" lang="en-US" u="none" strike="noStrike">
                <a:solidFill>
                  <a:srgbClr val="000000"/>
                </a:solidFill>
              </a:rPr>
              <a:t>Click path: Table of Contents -&gt; Resource Download Center -&gt; Handwriting-&gt; U1 W1L3 Handwriting Practice </a:t>
            </a:r>
            <a:endParaRPr/>
          </a:p>
          <a:p>
            <a:pPr indent="-228600" lvl="0" marL="457200" rtl="0" algn="l">
              <a:lnSpc>
                <a:spcPct val="100000"/>
              </a:lnSpc>
              <a:spcBef>
                <a:spcPts val="0"/>
              </a:spcBef>
              <a:spcAft>
                <a:spcPts val="0"/>
              </a:spcAft>
              <a:buSzPts val="1400"/>
              <a:buNone/>
            </a:pPr>
            <a:r>
              <a:t/>
            </a:r>
            <a:endParaRPr/>
          </a:p>
        </p:txBody>
      </p:sp>
      <p:sp>
        <p:nvSpPr>
          <p:cNvPr id="744" name="Google Shape;74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Good writers follow certain habits. They: </a:t>
            </a:r>
            <a:endParaRPr/>
          </a:p>
          <a:p>
            <a:pPr indent="-213357" lvl="1" marL="594360" rtl="0" algn="l">
              <a:lnSpc>
                <a:spcPct val="100000"/>
              </a:lnSpc>
              <a:spcBef>
                <a:spcPts val="0"/>
              </a:spcBef>
              <a:spcAft>
                <a:spcPts val="0"/>
              </a:spcAft>
              <a:buClr>
                <a:srgbClr val="373536"/>
              </a:buClr>
              <a:buSzPts val="1200"/>
              <a:buFont typeface="Calibri"/>
              <a:buChar char="•"/>
            </a:pPr>
            <a:r>
              <a:rPr lang="en-US"/>
              <a:t>find ideas from texts or while brainstorming with other people. </a:t>
            </a:r>
            <a:endParaRPr/>
          </a:p>
          <a:p>
            <a:pPr indent="-213357" lvl="1" marL="594360" rtl="0" algn="l">
              <a:lnSpc>
                <a:spcPct val="100000"/>
              </a:lnSpc>
              <a:spcBef>
                <a:spcPts val="0"/>
              </a:spcBef>
              <a:spcAft>
                <a:spcPts val="0"/>
              </a:spcAft>
              <a:buClr>
                <a:srgbClr val="373536"/>
              </a:buClr>
              <a:buSzPts val="1200"/>
              <a:buFont typeface="Calibri"/>
              <a:buChar char="•"/>
            </a:pPr>
            <a:r>
              <a:rPr lang="en-US"/>
              <a:t>record ideas in a writing notebook. </a:t>
            </a:r>
            <a:endParaRPr/>
          </a:p>
          <a:p>
            <a:pPr indent="-213357" lvl="1" marL="594360" rtl="0" algn="l">
              <a:lnSpc>
                <a:spcPct val="100000"/>
              </a:lnSpc>
              <a:spcBef>
                <a:spcPts val="0"/>
              </a:spcBef>
              <a:spcAft>
                <a:spcPts val="0"/>
              </a:spcAft>
              <a:buClr>
                <a:srgbClr val="373536"/>
              </a:buClr>
              <a:buSzPts val="1200"/>
              <a:buFont typeface="Calibri"/>
              <a:buChar char="•"/>
            </a:pPr>
            <a:r>
              <a:rPr lang="en-US"/>
              <a:t>share ideas with the teacher or Writing Club peers. </a:t>
            </a:r>
            <a:endParaRPr/>
          </a:p>
          <a:p>
            <a:pPr indent="-213357" lvl="1" marL="594360" rtl="0" algn="l">
              <a:lnSpc>
                <a:spcPct val="100000"/>
              </a:lnSpc>
              <a:spcBef>
                <a:spcPts val="0"/>
              </a:spcBef>
              <a:spcAft>
                <a:spcPts val="0"/>
              </a:spcAft>
              <a:buClr>
                <a:srgbClr val="373536"/>
              </a:buClr>
              <a:buSzPts val="1200"/>
              <a:buFont typeface="Calibri"/>
              <a:buChar char="•"/>
            </a:pPr>
            <a:r>
              <a:rPr lang="en-US"/>
              <a:t>revise writing based on feedback from conferences.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Direct students to p. 50 in the Student Interactive. Read the opening sentences about what good writers do. Point out the numbered steps. </a:t>
            </a:r>
            <a:endParaRPr/>
          </a:p>
          <a:p>
            <a:pPr indent="-213357" lvl="1" marL="594360" rtl="0" algn="l">
              <a:lnSpc>
                <a:spcPct val="100000"/>
              </a:lnSpc>
              <a:spcBef>
                <a:spcPts val="0"/>
              </a:spcBef>
              <a:spcAft>
                <a:spcPts val="0"/>
              </a:spcAft>
              <a:buClr>
                <a:srgbClr val="373536"/>
              </a:buClr>
              <a:buSzPts val="1200"/>
              <a:buFont typeface="Calibri"/>
              <a:buAutoNum type="arabicPeriod"/>
            </a:pPr>
            <a:r>
              <a:rPr lang="en-US"/>
              <a:t>Read the first step. You can get writing ideas from things that happen in real life. Anything can be turned into a story or another kind of text. </a:t>
            </a:r>
            <a:endParaRPr/>
          </a:p>
          <a:p>
            <a:pPr indent="-213357" lvl="1" marL="594360" rtl="0" algn="l">
              <a:lnSpc>
                <a:spcPct val="100000"/>
              </a:lnSpc>
              <a:spcBef>
                <a:spcPts val="0"/>
              </a:spcBef>
              <a:spcAft>
                <a:spcPts val="0"/>
              </a:spcAft>
              <a:buClr>
                <a:srgbClr val="373536"/>
              </a:buClr>
              <a:buSzPts val="1200"/>
              <a:buFont typeface="Calibri"/>
              <a:buAutoNum type="arabicPeriod"/>
            </a:pPr>
            <a:r>
              <a:rPr lang="en-US"/>
              <a:t>Read the second step. Hold up a notebook like the ones students might use for writing ideas and drafts. You will write ideas in a writing notebook. This is so you will remember them. You can add to your ideas and explore different ways to write about them. </a:t>
            </a:r>
            <a:endParaRPr/>
          </a:p>
          <a:p>
            <a:pPr indent="-213357" lvl="1" marL="594360" rtl="0" algn="l">
              <a:lnSpc>
                <a:spcPct val="100000"/>
              </a:lnSpc>
              <a:spcBef>
                <a:spcPts val="0"/>
              </a:spcBef>
              <a:spcAft>
                <a:spcPts val="0"/>
              </a:spcAft>
              <a:buClr>
                <a:srgbClr val="373536"/>
              </a:buClr>
              <a:buSzPts val="1200"/>
              <a:buFont typeface="Calibri"/>
              <a:buAutoNum type="arabicPeriod"/>
            </a:pPr>
            <a:r>
              <a:rPr lang="en-US"/>
              <a:t>Read the third step. You will bring your ideas to your conferences with me and to Writing Club. Sharing ideas will help you think more deeply about them. Questions from other people can help you grow your ideas. </a:t>
            </a:r>
            <a:endParaRPr/>
          </a:p>
          <a:p>
            <a:pPr indent="-213357" lvl="1" marL="594360" rtl="0" algn="l">
              <a:lnSpc>
                <a:spcPct val="100000"/>
              </a:lnSpc>
              <a:spcBef>
                <a:spcPts val="0"/>
              </a:spcBef>
              <a:spcAft>
                <a:spcPts val="0"/>
              </a:spcAft>
              <a:buClr>
                <a:srgbClr val="373536"/>
              </a:buClr>
              <a:buSzPts val="1200"/>
              <a:buFont typeface="Calibri"/>
              <a:buAutoNum type="arabicPeriod"/>
            </a:pPr>
            <a:r>
              <a:rPr lang="en-US"/>
              <a:t>Read the fourth step. You will revise your writing based on the questions and thoughts you get from conferences and Writing Club. </a:t>
            </a:r>
            <a:endParaRPr/>
          </a:p>
          <a:p>
            <a:pPr indent="-137160" lvl="0" marL="137160" rtl="0" algn="l">
              <a:lnSpc>
                <a:spcPct val="100000"/>
              </a:lnSpc>
              <a:spcBef>
                <a:spcPts val="0"/>
              </a:spcBef>
              <a:spcAft>
                <a:spcPts val="0"/>
              </a:spcAft>
              <a:buClr>
                <a:srgbClr val="373536"/>
              </a:buClr>
              <a:buSzPts val="1200"/>
              <a:buFont typeface="Calibri"/>
              <a:buAutoNum type="arabicPeriod" startAt="3"/>
            </a:pPr>
            <a:r>
              <a:rPr lang="en-US"/>
              <a:t>Read a text from the stack. Point out that texts begin with ideas. Remind students that they will find ideas and record, develop, and revise them.</a:t>
            </a:r>
            <a:endParaRPr i="1" sz="1200" u="none" strike="noStrike">
              <a:solidFill>
                <a:srgbClr val="373536"/>
              </a:solidFill>
            </a:endParaRPr>
          </a:p>
        </p:txBody>
      </p:sp>
      <p:sp>
        <p:nvSpPr>
          <p:cNvPr id="756" name="Google Shape;75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Students should explore additional texts from the stack to get to know authors and their ideas.</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If students cannot identify authors’ ideas, help them determine the ideas behind selected texts.</a:t>
            </a:r>
            <a:endParaRPr/>
          </a:p>
          <a:p>
            <a:pPr indent="-204214"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MODELED Do a Think Aloud to model arriving upon an idea and then writing it in a Writer’s Notebook so you don’t forget it.</a:t>
            </a:r>
            <a:endParaRPr/>
          </a:p>
          <a:p>
            <a:pPr indent="-204214"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SHARED Provide students with a writing prompt based on a text from the stack.</a:t>
            </a:r>
            <a:endParaRPr/>
          </a:p>
          <a:p>
            <a:pPr indent="-204214"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GUIDED Provide examples of how students might start writing about ideas in their Writer’s Notebook.</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Students who show understanding should brainstorm in their writing notebooks, using texts to prompt ideas.</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Ask students to talk about the texts they have read. Invite other students to ask them questions about what they enjoyed about the texts.</a:t>
            </a:r>
            <a:endParaRPr/>
          </a:p>
        </p:txBody>
      </p:sp>
      <p:sp>
        <p:nvSpPr>
          <p:cNvPr id="769" name="Google Shape;769;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Remind students that words with short vowel sounds usually have a single vowel.</a:t>
            </a:r>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Have students spell these one-syllable words with closed syllables as you underline the short vowel in each word: pad, den, big, top, fun.</a:t>
            </a:r>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373536"/>
                </a:solidFill>
              </a:rPr>
              <a:t>Have students complete Spelling p. 23 from the Resource Download Center to spell one-syllable words with closed syllables and short vowel sounds. </a:t>
            </a:r>
            <a:r>
              <a:rPr b="1" i="0" lang="en-US" sz="1200" u="none" strike="noStrike">
                <a:solidFill>
                  <a:srgbClr val="000000"/>
                </a:solidFill>
              </a:rPr>
              <a:t>Click path: Table of Contents -&gt; Resource Download Center -&gt; Spelling-&gt; U1 W1</a:t>
            </a:r>
            <a:endParaRPr i="0" sz="1200" u="none" strike="noStrike">
              <a:solidFill>
                <a:srgbClr val="000000"/>
              </a:solidFill>
            </a:endParaRPr>
          </a:p>
        </p:txBody>
      </p:sp>
      <p:sp>
        <p:nvSpPr>
          <p:cNvPr id="782" name="Google Shape;78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Explain to students that a simple sentence contains one complete thought. Review that it begins with a capital letter and ends with an end mark. Remind students that in a sentence the subject and verb must agree with one another in number. Make sure they have a solid understanding of this concept, correcting any misconceptions as needed.</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To reinforce simple sentences, ask volunteers to mime an action. Then create simple sentences to tell what they do. For example, Lisa walks. Hector smiles. Tell the class to identify the subject and the predicate. Then have students write the sentences using correct capitalization and end marks. Have them check the written sentences for subject-verb agreement, making any edits as needed.</a:t>
            </a:r>
            <a:endParaRPr b="0" i="0" sz="1200" u="none" strike="noStrike">
              <a:solidFill>
                <a:srgbClr val="000000"/>
              </a:solidFill>
              <a:latin typeface="Calibri"/>
              <a:ea typeface="Calibri"/>
              <a:cs typeface="Calibri"/>
              <a:sym typeface="Calibri"/>
            </a:endParaRPr>
          </a:p>
        </p:txBody>
      </p:sp>
      <p:sp>
        <p:nvSpPr>
          <p:cNvPr id="797" name="Google Shape;797;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9" name="Google Shape;809;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Review the CVC vowel pattern and short vowels with students.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the following words for students to sound out and read: van, ten, grin, job, mud</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Say: </a:t>
            </a:r>
            <a:r>
              <a:rPr b="0" i="1" lang="en-US" sz="1200" u="none" strike="noStrike">
                <a:solidFill>
                  <a:srgbClr val="373536"/>
                </a:solidFill>
                <a:latin typeface="Calibri"/>
                <a:ea typeface="Calibri"/>
                <a:cs typeface="Calibri"/>
                <a:sym typeface="Calibri"/>
              </a:rPr>
              <a:t>These words have a consonant-vowel-consonant pattern or CVC pattern. The vowels in CVC words are usually short. Use what you know about letters and sounds to sound out these words</a:t>
            </a:r>
            <a:r>
              <a:rPr b="0" i="0" lang="en-US" sz="1200" u="none" strike="noStrike">
                <a:solidFill>
                  <a:srgbClr val="373536"/>
                </a:solidFill>
                <a:latin typeface="Calibri"/>
                <a:ea typeface="Calibri"/>
                <a:cs typeface="Calibri"/>
                <a:sym typeface="Calibri"/>
              </a:rPr>
              <a:t>. Point to each letter in each word and ask students to sound out the words. Remind them that the blend at the beginning of grin stands for two consonant sounds blended together. Provide support as needed.</a:t>
            </a:r>
            <a:endParaRPr>
              <a:solidFill>
                <a:srgbClr val="373536"/>
              </a:solidFill>
            </a:endParaRPr>
          </a:p>
          <a:p>
            <a:pPr indent="0" lvl="0" marL="228600" rtl="0" algn="l">
              <a:lnSpc>
                <a:spcPct val="100000"/>
              </a:lnSpc>
              <a:spcBef>
                <a:spcPts val="0"/>
              </a:spcBef>
              <a:spcAft>
                <a:spcPts val="0"/>
              </a:spcAft>
              <a:buSzPts val="1400"/>
              <a:buFont typeface="Arial"/>
              <a:buNone/>
            </a:pPr>
            <a:r>
              <a:t/>
            </a:r>
            <a:endParaRPr b="1" sz="1200">
              <a:solidFill>
                <a:srgbClr val="373536"/>
              </a:solidFill>
              <a:latin typeface="Calibri"/>
              <a:ea typeface="Calibri"/>
              <a:cs typeface="Calibri"/>
              <a:sym typeface="Calibri"/>
            </a:endParaRPr>
          </a:p>
        </p:txBody>
      </p:sp>
      <p:sp>
        <p:nvSpPr>
          <p:cNvPr id="820" name="Google Shape;820;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Active readers use text evidence to help them understand the importance of the settings in the stories they read. </a:t>
            </a:r>
            <a:endParaRPr/>
          </a:p>
          <a:p>
            <a:pPr indent="-213359" lvl="1" marL="594360" rtl="0" algn="l">
              <a:lnSpc>
                <a:spcPct val="100000"/>
              </a:lnSpc>
              <a:spcBef>
                <a:spcPts val="0"/>
              </a:spcBef>
              <a:spcAft>
                <a:spcPts val="0"/>
              </a:spcAft>
              <a:buClr>
                <a:srgbClr val="373536"/>
              </a:buClr>
              <a:buSzPts val="1200"/>
              <a:buFont typeface="Calibri"/>
              <a:buChar char="•"/>
            </a:pPr>
            <a:r>
              <a:rPr lang="en-US"/>
              <a:t>Identify the details the author uses to describe the settings. </a:t>
            </a:r>
            <a:endParaRPr/>
          </a:p>
          <a:p>
            <a:pPr indent="-213359" lvl="1" marL="594360" rtl="0" algn="l">
              <a:lnSpc>
                <a:spcPct val="100000"/>
              </a:lnSpc>
              <a:spcBef>
                <a:spcPts val="0"/>
              </a:spcBef>
              <a:spcAft>
                <a:spcPts val="0"/>
              </a:spcAft>
              <a:buClr>
                <a:srgbClr val="373536"/>
              </a:buClr>
              <a:buSzPts val="1200"/>
              <a:buFont typeface="Calibri"/>
              <a:buChar char="•"/>
            </a:pPr>
            <a:r>
              <a:rPr lang="en-US"/>
              <a:t>Think about why the author chose to use these details instead of others. </a:t>
            </a:r>
            <a:endParaRPr/>
          </a:p>
          <a:p>
            <a:pPr indent="-213359" lvl="1" marL="594360" rtl="0" algn="l">
              <a:lnSpc>
                <a:spcPct val="100000"/>
              </a:lnSpc>
              <a:spcBef>
                <a:spcPts val="0"/>
              </a:spcBef>
              <a:spcAft>
                <a:spcPts val="0"/>
              </a:spcAft>
              <a:buClr>
                <a:srgbClr val="373536"/>
              </a:buClr>
              <a:buSzPts val="1200"/>
              <a:buFont typeface="Calibri"/>
              <a:buChar char="•"/>
            </a:pPr>
            <a:r>
              <a:rPr lang="en-US"/>
              <a:t>Ask yourself how the story would change if the story took place in a different time or a different location. </a:t>
            </a:r>
            <a:endParaRPr/>
          </a:p>
          <a:p>
            <a:pPr indent="-213359" lvl="1" marL="594360" rtl="0" algn="l">
              <a:lnSpc>
                <a:spcPct val="100000"/>
              </a:lnSpc>
              <a:spcBef>
                <a:spcPts val="0"/>
              </a:spcBef>
              <a:spcAft>
                <a:spcPts val="0"/>
              </a:spcAft>
              <a:buClr>
                <a:srgbClr val="373536"/>
              </a:buClr>
              <a:buSzPts val="1200"/>
              <a:buFont typeface="Calibri"/>
              <a:buChar char="•"/>
            </a:pPr>
            <a:r>
              <a:rPr lang="en-US"/>
              <a:t>Use the text evidence you gathered to support an appropriate response about the text.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Use the Close Read note on p. 30 of the Student Interactive to model how to annotate the text to locate evidence and use it to support a response about the importance of the setting. </a:t>
            </a:r>
            <a:endParaRPr/>
          </a:p>
          <a:p>
            <a:pPr indent="-137160" lvl="0" marL="137160" rtl="0" algn="l">
              <a:lnSpc>
                <a:spcPct val="100000"/>
              </a:lnSpc>
              <a:spcBef>
                <a:spcPts val="0"/>
              </a:spcBef>
              <a:spcAft>
                <a:spcPts val="0"/>
              </a:spcAft>
              <a:buClr>
                <a:srgbClr val="373536"/>
              </a:buClr>
              <a:buSzPts val="1200"/>
              <a:buFont typeface="Calibri"/>
              <a:buAutoNum type="arabicPeriod"/>
            </a:pPr>
            <a:r>
              <a:rPr i="1" lang="en-US"/>
              <a:t>What words does the author use? In paragraph 5, the text says “there were lots of stars hidden behind the trees.” I know that the boy was looking for stars and the trees were blocking his view. I can use this text evidence to support the idea that the boy’s backyard was not a good place to see stars.</a:t>
            </a:r>
            <a:endParaRPr i="1" sz="1200" u="none" strike="noStrike">
              <a:solidFill>
                <a:srgbClr val="373536"/>
              </a:solidFill>
            </a:endParaRPr>
          </a:p>
        </p:txBody>
      </p:sp>
      <p:sp>
        <p:nvSpPr>
          <p:cNvPr id="835" name="Google Shape;83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Explain that readers should look for answers to their questions as they read. Sometimes, this means looking for details that give more information about people, places, and things. Looking for details about setting can help readers understand the ideas in a text.</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read paragraph 5 to find and highlight details about where the boy is and why he can’t count all the stars. See student page for possible responses.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Ask students to consider what the reader can tell about the setting based on these details. Have students support their responses with text evidence from p. 26. Possible Response: From the details “there were lots of stars hidden behind the trees,” and “house blocked out even more,” we can tell that objects get in the way of the boy’s view of the sky. DOK2</a:t>
            </a:r>
            <a:endParaRPr i="1" sz="1200">
              <a:latin typeface="Calibri"/>
              <a:ea typeface="Calibri"/>
              <a:cs typeface="Calibri"/>
              <a:sym typeface="Calibri"/>
            </a:endParaRPr>
          </a:p>
        </p:txBody>
      </p:sp>
      <p:sp>
        <p:nvSpPr>
          <p:cNvPr id="847" name="Google Shape;847;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students should look for clues in the text about how characters think and feel. Ask</a:t>
            </a:r>
            <a:r>
              <a:rPr b="0" i="1" lang="en-US" sz="1200" u="none" strike="noStrike">
                <a:solidFill>
                  <a:srgbClr val="373536"/>
                </a:solidFill>
                <a:latin typeface="Calibri"/>
                <a:ea typeface="Calibri"/>
                <a:cs typeface="Calibri"/>
                <a:sym typeface="Calibri"/>
              </a:rPr>
              <a:t>: How does the boy feel about looking at the stars in town? What do you read that tells you how he feels? Does his father feel the same way?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read paragraphs 13 and 14 to tell how the boy and his father feel about looking at stars in the town.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their answers to highlight words that indicate why the boy wants to go somewhere else to see the stars. See student page for possible response. DOK 2</a:t>
            </a:r>
            <a:br>
              <a:rPr lang="en-US" sz="1200">
                <a:solidFill>
                  <a:srgbClr val="373536"/>
                </a:solidFill>
                <a:latin typeface="Calibri"/>
                <a:ea typeface="Calibri"/>
                <a:cs typeface="Calibri"/>
                <a:sym typeface="Calibri"/>
              </a:rPr>
            </a:br>
            <a:br>
              <a:rPr lang="en-US">
                <a:solidFill>
                  <a:srgbClr val="373536"/>
                </a:solidFill>
              </a:rPr>
            </a:br>
            <a:br>
              <a:rPr lang="en-US">
                <a:solidFill>
                  <a:srgbClr val="373536"/>
                </a:solidFill>
              </a:rPr>
            </a:br>
            <a:endParaRPr>
              <a:solidFill>
                <a:srgbClr val="373536"/>
              </a:solidFill>
            </a:endParaRPr>
          </a:p>
        </p:txBody>
      </p:sp>
      <p:sp>
        <p:nvSpPr>
          <p:cNvPr id="860" name="Google Shape;86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highlight the words in paragraph 22 that provide evidence that the boy is able to see more stars in the sky. See student page for possible responses. Ask for an example of words the author chose to describe lots of stars. Possible Response: An example is “stars were so thick I couldn’t tell one from another.” The author used the word thick to tell us that there were many stars close together in the sky.</a:t>
            </a:r>
            <a:r>
              <a:rPr b="0" i="0" lang="en-US" sz="1200" u="none" strike="noStrike">
                <a:solidFill>
                  <a:srgbClr val="000000"/>
                </a:solidFill>
                <a:latin typeface="Calibri"/>
                <a:ea typeface="Calibri"/>
                <a:cs typeface="Calibri"/>
                <a:sym typeface="Calibri"/>
              </a:rPr>
              <a:t> DOK 1</a:t>
            </a:r>
            <a:br>
              <a:rPr lang="en-US" sz="1200">
                <a:latin typeface="Calibri"/>
                <a:ea typeface="Calibri"/>
                <a:cs typeface="Calibri"/>
                <a:sym typeface="Calibri"/>
              </a:rPr>
            </a:br>
            <a:endParaRPr sz="1200">
              <a:latin typeface="Calibri"/>
              <a:ea typeface="Calibri"/>
              <a:cs typeface="Calibri"/>
              <a:sym typeface="Calibri"/>
            </a:endParaRPr>
          </a:p>
        </p:txBody>
      </p:sp>
      <p:sp>
        <p:nvSpPr>
          <p:cNvPr id="873" name="Google Shape;87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Active readers use text evidence to help them understand the importance of the settings in the stories they read.</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Identify the details the author uses to describe the settings.</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Think about why the author chose to use these details instead of others.</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Ask yourself how the story would change if the story took place in a different time or a different location.</a:t>
            </a:r>
            <a:endParaRPr/>
          </a:p>
          <a:p>
            <a:pPr indent="-213359" lvl="1" marL="594360" rtl="0" algn="l">
              <a:lnSpc>
                <a:spcPct val="100000"/>
              </a:lnSpc>
              <a:spcBef>
                <a:spcPts val="0"/>
              </a:spcBef>
              <a:spcAft>
                <a:spcPts val="0"/>
              </a:spcAft>
              <a:buClr>
                <a:srgbClr val="373536"/>
              </a:buClr>
              <a:buSzPts val="1200"/>
              <a:buFont typeface="Arial"/>
              <a:buChar char="•"/>
            </a:pPr>
            <a:r>
              <a:rPr b="0" i="0" lang="en-US" sz="1200" u="none" strike="noStrike">
                <a:solidFill>
                  <a:srgbClr val="373536"/>
                </a:solidFill>
                <a:latin typeface="Calibri"/>
                <a:ea typeface="Calibri"/>
                <a:cs typeface="Calibri"/>
                <a:sym typeface="Calibri"/>
              </a:rPr>
              <a:t>Use the text evidence you gathered to support an appropriate response about the text.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the Close Read note on p. 30 of the Student Interactive to model how to annotate the text to locate evidence and use it to support a response about the importance of the setting. </a:t>
            </a:r>
            <a:r>
              <a:rPr b="0" i="1" lang="en-US" sz="1200" u="none" strike="noStrike">
                <a:solidFill>
                  <a:srgbClr val="373536"/>
                </a:solidFill>
                <a:latin typeface="Calibri"/>
                <a:ea typeface="Calibri"/>
                <a:cs typeface="Calibri"/>
                <a:sym typeface="Calibri"/>
              </a:rPr>
              <a:t>What words does the author use? In paragraph 5, the text says “there were lots of stars hidden behind the trees.” I know that the boy was looking for stars and the trees were blocking his view. I can use this text evidence to support the idea that the boy’s backyard was not a good place to see stars.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the strategies for using text evidence about the setting.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annotate the text in response to the Close Read notes for using text evidence, and then use their annotations to complete the graphic organizer on p. 43.</a:t>
            </a:r>
            <a:endParaRPr sz="1200">
              <a:solidFill>
                <a:srgbClr val="373536"/>
              </a:solidFill>
              <a:latin typeface="Calibri"/>
              <a:ea typeface="Calibri"/>
              <a:cs typeface="Calibri"/>
              <a:sym typeface="Calibri"/>
            </a:endParaRPr>
          </a:p>
        </p:txBody>
      </p:sp>
      <p:sp>
        <p:nvSpPr>
          <p:cNvPr id="886" name="Google Shape;88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When writers get inspired, they write about their inspiration, share feedback in writing communities, and use feedback to strengthen their skills.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Direct students to p. 50 in the Student Interactive. Remind students that they will follow the four steps of this plan to practice being good writers.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First, you will come up with an idea to write about. Hold up a text you have previously read to the class. Summarize what the text is about. Sometimes, writers get their ideas from texts they read.</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Second, you will write about your ideas. Pause to allow students to write a one-sentence idea that the book has given them in their writing notebooks.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Third, you will talk about your writing in Writing Club and in our conferences. </a:t>
            </a:r>
            <a:r>
              <a:rPr b="0" i="1" lang="en-US" sz="1200" u="none" strike="noStrike">
                <a:solidFill>
                  <a:srgbClr val="373536"/>
                </a:solidFill>
                <a:latin typeface="Calibri"/>
                <a:ea typeface="Calibri"/>
                <a:cs typeface="Calibri"/>
                <a:sym typeface="Calibri"/>
              </a:rPr>
              <a:t>Today, I will show you what a conference is like. To get to know you as a writer, I will ask you about your ideas and read your writing</a:t>
            </a:r>
            <a:r>
              <a:rPr b="0" i="0" lang="en-US" sz="1200" u="none" strike="noStrike">
                <a:solidFill>
                  <a:srgbClr val="373536"/>
                </a:solidFill>
                <a:latin typeface="Calibri"/>
                <a:ea typeface="Calibri"/>
                <a:cs typeface="Calibri"/>
                <a:sym typeface="Calibri"/>
              </a:rPr>
              <a:t>. Choose a volunteer to model the routines of a conference with you. Prompt the student to read his or her one-sentence idea from the notebook. Respond</a:t>
            </a:r>
            <a:r>
              <a:rPr b="0" i="1" lang="en-US" sz="1200" u="none" strike="noStrike">
                <a:solidFill>
                  <a:srgbClr val="373536"/>
                </a:solidFill>
                <a:latin typeface="Calibri"/>
                <a:ea typeface="Calibri"/>
                <a:cs typeface="Calibri"/>
                <a:sym typeface="Calibri"/>
              </a:rPr>
              <a:t>: I would like to know more about that idea. Can you write two more sentences about it? Adding more details will help you plan your writing</a:t>
            </a:r>
            <a:r>
              <a:rPr b="0" i="0" lang="en-US" sz="1200" u="none" strike="noStrike">
                <a:solidFill>
                  <a:srgbClr val="373536"/>
                </a:solidFill>
                <a:latin typeface="Calibri"/>
                <a:ea typeface="Calibri"/>
                <a:cs typeface="Calibri"/>
                <a:sym typeface="Calibri"/>
              </a:rPr>
              <a: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The fourth step is to take what you’ve learned in our conference and use it to revise your writing. Referring to the student volunteer, say: </a:t>
            </a:r>
            <a:r>
              <a:rPr b="0" i="1" lang="en-US" sz="1200" u="none" strike="noStrike">
                <a:solidFill>
                  <a:srgbClr val="373536"/>
                </a:solidFill>
                <a:latin typeface="Calibri"/>
                <a:ea typeface="Calibri"/>
                <a:cs typeface="Calibri"/>
                <a:sym typeface="Calibri"/>
              </a:rPr>
              <a:t>This person found an idea, wrote about it, and shared it during a conference. Feedback</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from the conference can be used to revise the writing</a:t>
            </a:r>
            <a:r>
              <a:rPr b="0" i="0" lang="en-US" sz="1200" u="none" strike="noStrike">
                <a:solidFill>
                  <a:srgbClr val="373536"/>
                </a:solidFill>
                <a:latin typeface="Calibri"/>
                <a:ea typeface="Calibri"/>
                <a:cs typeface="Calibri"/>
                <a:sym typeface="Calibri"/>
              </a:rPr>
              <a:t>.</a:t>
            </a:r>
            <a:endParaRPr>
              <a:solidFill>
                <a:srgbClr val="373536"/>
              </a:solidFill>
            </a:endParaRPr>
          </a:p>
          <a:p>
            <a:pPr indent="-228600" lvl="0" marL="457200" rtl="0" algn="l">
              <a:lnSpc>
                <a:spcPct val="100000"/>
              </a:lnSpc>
              <a:spcBef>
                <a:spcPts val="0"/>
              </a:spcBef>
              <a:spcAft>
                <a:spcPts val="0"/>
              </a:spcAft>
              <a:buSzPts val="1400"/>
              <a:buNone/>
            </a:pPr>
            <a:r>
              <a:t/>
            </a:r>
            <a:endParaRPr b="1" i="1" sz="1200">
              <a:solidFill>
                <a:srgbClr val="373536"/>
              </a:solidFill>
              <a:latin typeface="Calibri"/>
              <a:ea typeface="Calibri"/>
              <a:cs typeface="Calibri"/>
              <a:sym typeface="Calibri"/>
            </a:endParaRPr>
          </a:p>
        </p:txBody>
      </p:sp>
      <p:sp>
        <p:nvSpPr>
          <p:cNvPr id="899" name="Google Shape;899;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During independent writing time, all students should write two more sentences about their initial idea.</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If students need additional support, provide prompts to help develop their ideas.</a:t>
            </a:r>
            <a:endParaRPr/>
          </a:p>
          <a:p>
            <a:pPr indent="-204214"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MODELED Display a text from the stack and do a Think Aloud to model how to find an idea in a text.</a:t>
            </a:r>
            <a:endParaRPr/>
          </a:p>
          <a:p>
            <a:pPr indent="-204214"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SHARED Prompt students to verbally explain ideas they got from the text, then help students record the ideas.</a:t>
            </a:r>
            <a:endParaRPr/>
          </a:p>
          <a:p>
            <a:pPr indent="-204214" lvl="0" marL="566928"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GUIDED Provide explicit instruction on how to write about an idea in a sentence.</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Students who finish the task should think about how they can further develop their ideas.</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Ask students to share what inspired their writing ideas.</a:t>
            </a:r>
            <a:endParaRPr/>
          </a:p>
        </p:txBody>
      </p:sp>
      <p:sp>
        <p:nvSpPr>
          <p:cNvPr id="912" name="Google Shape;91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review the previous spelling rules for words with the CVC pattern.</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the following words and have students spell them: hat, net, fit, not, run.</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pairs work together to underline the vowels and circle the consonants in hat, net, fit, not, run.</a:t>
            </a:r>
            <a:endParaRPr sz="1200">
              <a:latin typeface="Calibri"/>
              <a:ea typeface="Calibri"/>
              <a:cs typeface="Calibri"/>
              <a:sym typeface="Calibri"/>
            </a:endParaRPr>
          </a:p>
        </p:txBody>
      </p:sp>
      <p:sp>
        <p:nvSpPr>
          <p:cNvPr id="925" name="Google Shape;925;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the practice activity on p. 48 to edit drafts using complete sentences with subject-verb agreement. Use the leveled supports on p. T345 for ELLs.</a:t>
            </a:r>
            <a:endParaRPr sz="1200">
              <a:latin typeface="Calibri"/>
              <a:ea typeface="Calibri"/>
              <a:cs typeface="Calibri"/>
              <a:sym typeface="Calibri"/>
            </a:endParaRPr>
          </a:p>
        </p:txBody>
      </p:sp>
      <p:sp>
        <p:nvSpPr>
          <p:cNvPr id="940" name="Google Shape;940;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2" name="Google Shape;95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the letter Uu. Ask students what letter it is and what sound it stands for in CVC words. Say: </a:t>
            </a:r>
            <a:r>
              <a:rPr b="0" i="1" lang="en-US" sz="1200" u="none" strike="noStrike">
                <a:solidFill>
                  <a:srgbClr val="373536"/>
                </a:solidFill>
                <a:latin typeface="Calibri"/>
                <a:ea typeface="Calibri"/>
                <a:cs typeface="Calibri"/>
                <a:sym typeface="Calibri"/>
              </a:rPr>
              <a:t>The letter u stands for the short sound /u/ when it is between two consonants.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a:t>
            </a:r>
            <a:r>
              <a:rPr b="0" i="1" lang="en-US" sz="1200" u="none" strike="noStrike">
                <a:solidFill>
                  <a:srgbClr val="373536"/>
                </a:solidFill>
                <a:latin typeface="Calibri"/>
                <a:ea typeface="Calibri"/>
                <a:cs typeface="Calibri"/>
                <a:sym typeface="Calibri"/>
              </a:rPr>
              <a:t> bus, scrub, jump, slug, fun</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Call on different students to circle the vowel in each word. Ask students to sound out and read the words with you. If necessary, provide support in decoding the blends in scrub, jump, and slug.</a:t>
            </a:r>
            <a:endParaRPr i="1" sz="1200">
              <a:solidFill>
                <a:srgbClr val="373536"/>
              </a:solidFill>
              <a:latin typeface="Calibri"/>
              <a:ea typeface="Calibri"/>
              <a:cs typeface="Calibri"/>
              <a:sym typeface="Calibri"/>
            </a:endParaRPr>
          </a:p>
        </p:txBody>
      </p:sp>
      <p:sp>
        <p:nvSpPr>
          <p:cNvPr id="963" name="Google Shape;963;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Guide students’ attention to the first two pictures on p. 16 in the Student Interactive. Say: </a:t>
            </a:r>
            <a:r>
              <a:rPr b="0" i="1" lang="en-US" sz="1200" u="none" strike="noStrike">
                <a:solidFill>
                  <a:srgbClr val="373536"/>
                </a:solidFill>
                <a:latin typeface="Calibri"/>
                <a:ea typeface="Calibri"/>
                <a:cs typeface="Calibri"/>
                <a:sym typeface="Calibri"/>
              </a:rPr>
              <a:t>Name each picture and listen for the sound in the middle of the word</a:t>
            </a:r>
            <a:r>
              <a:rPr b="0" i="0" lang="en-US" sz="1200" u="none" strike="noStrike">
                <a:solidFill>
                  <a:srgbClr val="373536"/>
                </a:solidFill>
                <a:latin typeface="Calibri"/>
                <a:ea typeface="Calibri"/>
                <a:cs typeface="Calibri"/>
                <a:sym typeface="Calibri"/>
              </a:rPr>
              <a:t>. Ask students to name which picture word has the short vowel sound and which has the long vowel sound.</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you want them to listen for the vowel sounds as you say two words. Say: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bite. </a:t>
            </a:r>
            <a:r>
              <a:rPr b="0" i="0" lang="en-US" sz="1200" u="none" strike="noStrike">
                <a:solidFill>
                  <a:srgbClr val="373536"/>
                </a:solidFill>
                <a:latin typeface="Calibri"/>
                <a:ea typeface="Calibri"/>
                <a:cs typeface="Calibri"/>
                <a:sym typeface="Calibri"/>
              </a:rPr>
              <a:t>Ask students to repeat the words. Say: </a:t>
            </a:r>
            <a:r>
              <a:rPr b="0" i="1" lang="en-US" sz="1200" u="none" strike="noStrike">
                <a:solidFill>
                  <a:srgbClr val="373536"/>
                </a:solidFill>
                <a:latin typeface="Calibri"/>
                <a:ea typeface="Calibri"/>
                <a:cs typeface="Calibri"/>
                <a:sym typeface="Calibri"/>
              </a:rPr>
              <a:t>I will say the words again. I want you to clap once if you hear the short vowel and clap twice if you hear the long vowel</a:t>
            </a:r>
            <a:r>
              <a:rPr b="0" i="0" lang="en-US" sz="1200" u="none" strike="noStrike">
                <a:solidFill>
                  <a:srgbClr val="373536"/>
                </a:solidFill>
                <a:latin typeface="Calibri"/>
                <a:ea typeface="Calibri"/>
                <a:cs typeface="Calibri"/>
                <a:sym typeface="Calibri"/>
              </a:rPr>
              <a:t>. Say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bite </a:t>
            </a:r>
            <a:r>
              <a:rPr b="0" i="0" lang="en-US" sz="1200" u="none" strike="noStrike">
                <a:solidFill>
                  <a:srgbClr val="373536"/>
                </a:solidFill>
                <a:latin typeface="Calibri"/>
                <a:ea typeface="Calibri"/>
                <a:cs typeface="Calibri"/>
                <a:sym typeface="Calibri"/>
              </a:rPr>
              <a:t>as students listen and clap. Then repeat with the words </a:t>
            </a:r>
            <a:r>
              <a:rPr b="0" i="1" lang="en-US" sz="1200" u="none" strike="noStrike">
                <a:solidFill>
                  <a:srgbClr val="373536"/>
                </a:solidFill>
                <a:latin typeface="Calibri"/>
                <a:ea typeface="Calibri"/>
                <a:cs typeface="Calibri"/>
                <a:sym typeface="Calibri"/>
              </a:rPr>
              <a:t>lap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tape</a:t>
            </a:r>
            <a:r>
              <a:rPr b="0" i="0" lang="en-US" sz="1200" u="none" strike="noStrike">
                <a:solidFill>
                  <a:srgbClr val="373536"/>
                </a:solidFill>
                <a:latin typeface="Calibri"/>
                <a:ea typeface="Calibri"/>
                <a:cs typeface="Calibri"/>
                <a:sym typeface="Calibri"/>
              </a:rPr>
              <a:t>.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longer words also contain short vowel sounds and long vowel sounds. Say: </a:t>
            </a:r>
            <a:r>
              <a:rPr b="0" i="1" lang="en-US" sz="1200" u="none" strike="noStrike">
                <a:solidFill>
                  <a:srgbClr val="373536"/>
                </a:solidFill>
                <a:latin typeface="Calibri"/>
                <a:ea typeface="Calibri"/>
                <a:cs typeface="Calibri"/>
                <a:sym typeface="Calibri"/>
              </a:rPr>
              <a:t>gateway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picnic</a:t>
            </a:r>
            <a:r>
              <a:rPr b="0" i="0" lang="en-US" sz="1200" u="none" strike="noStrike">
                <a:solidFill>
                  <a:srgbClr val="373536"/>
                </a:solidFill>
                <a:latin typeface="Calibri"/>
                <a:ea typeface="Calibri"/>
                <a:cs typeface="Calibri"/>
                <a:sym typeface="Calibri"/>
              </a:rPr>
              <a:t>. Have students repeat the words and tell you which one has long vowel sounds and which one has short vowel sounds.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Finally, say </a:t>
            </a:r>
            <a:r>
              <a:rPr b="0" i="1" lang="en-US" sz="1200" u="none" strike="noStrike">
                <a:solidFill>
                  <a:srgbClr val="373536"/>
                </a:solidFill>
                <a:latin typeface="Calibri"/>
                <a:ea typeface="Calibri"/>
                <a:cs typeface="Calibri"/>
                <a:sym typeface="Calibri"/>
              </a:rPr>
              <a:t>pathway </a:t>
            </a:r>
            <a:r>
              <a:rPr b="0" i="0" lang="en-US" sz="1200" u="none" strike="noStrike">
                <a:solidFill>
                  <a:srgbClr val="373536"/>
                </a:solidFill>
                <a:latin typeface="Calibri"/>
                <a:ea typeface="Calibri"/>
                <a:cs typeface="Calibri"/>
                <a:sym typeface="Calibri"/>
              </a:rPr>
              <a:t>and have students repeat the word part that has a short vowel sound.</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16 in the Student Interactive and work with a partner to underline the pictures with short vowel sounds.</a:t>
            </a:r>
            <a:endParaRPr sz="1200">
              <a:solidFill>
                <a:srgbClr val="373536"/>
              </a:solidFill>
              <a:latin typeface="Calibri"/>
              <a:ea typeface="Calibri"/>
              <a:cs typeface="Calibri"/>
              <a:sym typeface="Calibri"/>
            </a:endParaRPr>
          </a:p>
        </p:txBody>
      </p:sp>
      <p:sp>
        <p:nvSpPr>
          <p:cNvPr id="151" name="Google Shape;1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Remind students that high-frequency words are words that they will hear, see, and use more often than other words. Explain that recognizing these words automatically will allow them to concentrate on other less common words they will need to sound out. Point out that knowing many high-frequency words will also help them focus on the meaning of texts they read.</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Ask students to review the chart. Have them say each word and repeat after you the letters each word contains. Students can then take turns being the teacher and calling on others to say a designated word and use it in a sentence.</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For additional student practice with high-frequency words, use My Words to Know p. 7 from the Resource Download Center.</a:t>
            </a:r>
            <a:endParaRPr/>
          </a:p>
          <a:p>
            <a:pPr indent="0" lvl="0" marL="228600" rtl="0" algn="l">
              <a:lnSpc>
                <a:spcPct val="100000"/>
              </a:lnSpc>
              <a:spcBef>
                <a:spcPts val="0"/>
              </a:spcBef>
              <a:spcAft>
                <a:spcPts val="0"/>
              </a:spcAft>
              <a:buSzPts val="1400"/>
              <a:buFont typeface="Arial"/>
              <a:buNone/>
            </a:pPr>
            <a:r>
              <a:rPr i="0" lang="en-US" u="none" strike="noStrike">
                <a:solidFill>
                  <a:srgbClr val="373536"/>
                </a:solidFill>
              </a:rPr>
              <a:t> </a:t>
            </a:r>
            <a:r>
              <a:rPr b="1" i="0" lang="en-US" u="none" strike="noStrike">
                <a:solidFill>
                  <a:srgbClr val="000000"/>
                </a:solidFill>
              </a:rPr>
              <a:t>Click path: Table of Contents -&gt; Resource Download Center -&gt; High-Frequency Words-&gt; U1 W1</a:t>
            </a:r>
            <a:endParaRPr/>
          </a:p>
        </p:txBody>
      </p:sp>
      <p:sp>
        <p:nvSpPr>
          <p:cNvPr id="978" name="Google Shape;97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Explain to students that when they participate in discussions with other readers, they should make pertinent comments, or remarks, that build on what others say. This will allow the group to have meaningful conversations about the texts.</a:t>
            </a:r>
            <a:endParaRPr/>
          </a:p>
          <a:p>
            <a:pPr indent="-213359" lvl="1" marL="594360"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Before making a comment, ask yourself whether it is on-topic and related to the discussion.</a:t>
            </a:r>
            <a:endParaRPr/>
          </a:p>
          <a:p>
            <a:pPr indent="-213359" lvl="1" marL="594360"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Build on the comments that other people make to stay on topic and deepen the conversation. Use language such as, “I’m   glad you said that because” or “I agree, and I also think” to help connect ideas.</a:t>
            </a:r>
            <a:endParaRPr/>
          </a:p>
          <a:p>
            <a:pPr indent="-213359" lvl="1" marL="594360" rtl="0" algn="l">
              <a:lnSpc>
                <a:spcPct val="100000"/>
              </a:lnSpc>
              <a:spcBef>
                <a:spcPts val="0"/>
              </a:spcBef>
              <a:spcAft>
                <a:spcPts val="0"/>
              </a:spcAft>
              <a:buClr>
                <a:srgbClr val="373536"/>
              </a:buClr>
              <a:buSzPts val="1200"/>
              <a:buFont typeface="Calibri"/>
              <a:buChar char="•"/>
            </a:pPr>
            <a:r>
              <a:rPr i="0" lang="en-US" u="none" strike="noStrike">
                <a:solidFill>
                  <a:srgbClr val="373536"/>
                </a:solidFill>
              </a:rPr>
              <a:t>Listen closely to others’ comments and take turns making comments, ensuring that everyone has a chance to join the   discussion.</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Model making pertinent comments using the Talk About It prompt on p. 44 in the Student Interactive.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1" lang="en-US" u="none" strike="noStrike">
                <a:solidFill>
                  <a:srgbClr val="373536"/>
                </a:solidFill>
              </a:rPr>
              <a:t>I listen to my discussion partner's ideas and decide whether I agree or disagree. Then I share my thoughts. If my partner wanted to look at stars on the beach, for example, I would say, "I agree, because the beach is away from city lights, so we would see lots of stars there."</a:t>
            </a:r>
            <a:r>
              <a:rPr i="0" lang="en-US" u="none" strike="noStrike">
                <a:solidFill>
                  <a:srgbClr val="373536"/>
                </a:solidFill>
              </a:rPr>
              <a:t> Ask students what they would say if a partner wanted to look at stars from a tall city building.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Help students phrase their comments respectfully and clearly.</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use the strategies for making connections between texts.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use evidence from this week’s texts to discuss other places where stars are visible in the night sky. If desired, distribute Collaborative Conversations tips from the Resource Download Center to help guide discussions.</a:t>
            </a:r>
            <a:endParaRPr b="1">
              <a:solidFill>
                <a:srgbClr val="373536"/>
              </a:solidFill>
            </a:endParaRPr>
          </a:p>
          <a:p>
            <a:pPr indent="-139700" lvl="0" marL="457200" rtl="0" algn="l">
              <a:lnSpc>
                <a:spcPct val="100000"/>
              </a:lnSpc>
              <a:spcBef>
                <a:spcPts val="0"/>
              </a:spcBef>
              <a:spcAft>
                <a:spcPts val="0"/>
              </a:spcAft>
              <a:buSzPts val="1400"/>
              <a:buFont typeface="Arial"/>
              <a:buNone/>
            </a:pPr>
            <a:r>
              <a:t/>
            </a:r>
            <a:endParaRPr i="0" u="none" strike="noStrike">
              <a:solidFill>
                <a:srgbClr val="373536"/>
              </a:solidFill>
            </a:endParaRPr>
          </a:p>
        </p:txBody>
      </p:sp>
      <p:sp>
        <p:nvSpPr>
          <p:cNvPr id="992" name="Google Shape;992;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use evidence from the texts they have read this week to respond to the Weekly Question. Tell them to write their response on a separate sheet of paper.</a:t>
            </a:r>
            <a:endParaRPr b="1" sz="1200">
              <a:latin typeface="Calibri"/>
              <a:ea typeface="Calibri"/>
              <a:cs typeface="Calibri"/>
              <a:sym typeface="Calibri"/>
            </a:endParaRPr>
          </a:p>
        </p:txBody>
      </p:sp>
      <p:sp>
        <p:nvSpPr>
          <p:cNvPr id="1005" name="Google Shape;1005;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0" marL="914400" rtl="0" algn="l">
              <a:lnSpc>
                <a:spcPct val="100000"/>
              </a:lnSpc>
              <a:spcBef>
                <a:spcPts val="0"/>
              </a:spcBef>
              <a:spcAft>
                <a:spcPts val="0"/>
              </a:spcAft>
              <a:buSzPts val="1400"/>
              <a:buNone/>
            </a:pPr>
            <a:r>
              <a:rPr i="0" lang="en-US" u="none" strike="noStrike">
                <a:solidFill>
                  <a:srgbClr val="373536"/>
                </a:solidFill>
              </a:rPr>
              <a:t>1. We needed </a:t>
            </a:r>
            <a:r>
              <a:rPr b="1" i="0" lang="en-US" u="none" strike="noStrike">
                <a:solidFill>
                  <a:srgbClr val="373536"/>
                </a:solidFill>
              </a:rPr>
              <a:t>six</a:t>
            </a:r>
            <a:r>
              <a:rPr i="0" lang="en-US" u="none" strike="noStrike">
                <a:solidFill>
                  <a:srgbClr val="373536"/>
                </a:solidFill>
              </a:rPr>
              <a:t> eggs to make breakfast.</a:t>
            </a:r>
            <a:endParaRPr/>
          </a:p>
          <a:p>
            <a:pPr indent="-228600" lvl="0" marL="914400" rtl="0" algn="l">
              <a:lnSpc>
                <a:spcPct val="100000"/>
              </a:lnSpc>
              <a:spcBef>
                <a:spcPts val="0"/>
              </a:spcBef>
              <a:spcAft>
                <a:spcPts val="0"/>
              </a:spcAft>
              <a:buSzPts val="1400"/>
              <a:buNone/>
            </a:pPr>
            <a:r>
              <a:rPr i="0" lang="en-US" u="none" strike="noStrike">
                <a:solidFill>
                  <a:srgbClr val="373536"/>
                </a:solidFill>
              </a:rPr>
              <a:t>2. The </a:t>
            </a:r>
            <a:r>
              <a:rPr b="1" i="0" lang="en-US" u="none" strike="noStrike">
                <a:solidFill>
                  <a:srgbClr val="373536"/>
                </a:solidFill>
              </a:rPr>
              <a:t>tag</a:t>
            </a:r>
            <a:r>
              <a:rPr i="0" lang="en-US" u="none" strike="noStrike">
                <a:solidFill>
                  <a:srgbClr val="373536"/>
                </a:solidFill>
              </a:rPr>
              <a:t> was on the inside of the shirt.</a:t>
            </a:r>
            <a:endParaRPr/>
          </a:p>
          <a:p>
            <a:pPr indent="-228600" lvl="0" marL="914400" rtl="0" algn="l">
              <a:lnSpc>
                <a:spcPct val="100000"/>
              </a:lnSpc>
              <a:spcBef>
                <a:spcPts val="0"/>
              </a:spcBef>
              <a:spcAft>
                <a:spcPts val="0"/>
              </a:spcAft>
              <a:buSzPts val="1400"/>
              <a:buNone/>
            </a:pPr>
            <a:r>
              <a:rPr i="0" lang="en-US" u="none" strike="noStrike">
                <a:solidFill>
                  <a:srgbClr val="373536"/>
                </a:solidFill>
              </a:rPr>
              <a:t>3. Did the ball hit him in the </a:t>
            </a:r>
            <a:r>
              <a:rPr b="1" i="0" lang="en-US" u="none" strike="noStrike">
                <a:solidFill>
                  <a:srgbClr val="373536"/>
                </a:solidFill>
              </a:rPr>
              <a:t>rib</a:t>
            </a:r>
            <a:r>
              <a:rPr i="0" lang="en-US" u="none" strike="noStrike">
                <a:solidFill>
                  <a:srgbClr val="373536"/>
                </a:solidFill>
              </a:rPr>
              <a:t>?</a:t>
            </a:r>
            <a:endParaRPr/>
          </a:p>
          <a:p>
            <a:pPr indent="-228600" lvl="0" marL="914400" rtl="0" algn="l">
              <a:lnSpc>
                <a:spcPct val="100000"/>
              </a:lnSpc>
              <a:spcBef>
                <a:spcPts val="0"/>
              </a:spcBef>
              <a:spcAft>
                <a:spcPts val="0"/>
              </a:spcAft>
              <a:buSzPts val="1400"/>
              <a:buNone/>
            </a:pPr>
            <a:r>
              <a:rPr i="0" lang="en-US" u="none" strike="noStrike">
                <a:solidFill>
                  <a:srgbClr val="373536"/>
                </a:solidFill>
              </a:rPr>
              <a:t>4. Let’s look it up on a </a:t>
            </a:r>
            <a:r>
              <a:rPr b="1" i="0" lang="en-US" u="none" strike="noStrike">
                <a:solidFill>
                  <a:srgbClr val="373536"/>
                </a:solidFill>
              </a:rPr>
              <a:t>map</a:t>
            </a:r>
            <a:r>
              <a:rPr i="0" lang="en-US" u="none" strike="noStrike">
                <a:solidFill>
                  <a:srgbClr val="373536"/>
                </a:solidFill>
              </a:rPr>
              <a:t>.</a:t>
            </a:r>
            <a:endParaRPr/>
          </a:p>
          <a:p>
            <a:pPr indent="-228600" lvl="0" marL="914400" rtl="0" algn="l">
              <a:lnSpc>
                <a:spcPct val="100000"/>
              </a:lnSpc>
              <a:spcBef>
                <a:spcPts val="0"/>
              </a:spcBef>
              <a:spcAft>
                <a:spcPts val="0"/>
              </a:spcAft>
              <a:buSzPts val="1400"/>
              <a:buNone/>
            </a:pPr>
            <a:r>
              <a:rPr i="0" lang="en-US" u="none" strike="noStrike">
                <a:solidFill>
                  <a:srgbClr val="373536"/>
                </a:solidFill>
              </a:rPr>
              <a:t>5. They were </a:t>
            </a:r>
            <a:r>
              <a:rPr b="1" i="0" lang="en-US" u="none" strike="noStrike">
                <a:solidFill>
                  <a:srgbClr val="373536"/>
                </a:solidFill>
              </a:rPr>
              <a:t>sad</a:t>
            </a:r>
            <a:r>
              <a:rPr i="0" lang="en-US" u="none" strike="noStrike">
                <a:solidFill>
                  <a:srgbClr val="373536"/>
                </a:solidFill>
              </a:rPr>
              <a:t> when they lost the game.</a:t>
            </a:r>
            <a:endParaRPr/>
          </a:p>
          <a:p>
            <a:pPr indent="-228600" lvl="0" marL="914400" rtl="0" algn="l">
              <a:lnSpc>
                <a:spcPct val="100000"/>
              </a:lnSpc>
              <a:spcBef>
                <a:spcPts val="0"/>
              </a:spcBef>
              <a:spcAft>
                <a:spcPts val="0"/>
              </a:spcAft>
              <a:buSzPts val="1400"/>
              <a:buNone/>
            </a:pPr>
            <a:r>
              <a:rPr i="0" lang="en-US" u="none" strike="noStrike">
                <a:solidFill>
                  <a:srgbClr val="373536"/>
                </a:solidFill>
              </a:rPr>
              <a:t>6. Try not to make a </a:t>
            </a:r>
            <a:r>
              <a:rPr b="1" i="0" lang="en-US" u="none" strike="noStrike">
                <a:solidFill>
                  <a:srgbClr val="373536"/>
                </a:solidFill>
              </a:rPr>
              <a:t>mess</a:t>
            </a:r>
            <a:r>
              <a:rPr i="0" lang="en-US" u="none" strike="noStrike">
                <a:solidFill>
                  <a:srgbClr val="373536"/>
                </a:solidFill>
              </a:rPr>
              <a:t> in the house.</a:t>
            </a:r>
            <a:endParaRPr/>
          </a:p>
          <a:p>
            <a:pPr indent="-228600" lvl="0" marL="914400" rtl="0" algn="l">
              <a:lnSpc>
                <a:spcPct val="100000"/>
              </a:lnSpc>
              <a:spcBef>
                <a:spcPts val="0"/>
              </a:spcBef>
              <a:spcAft>
                <a:spcPts val="0"/>
              </a:spcAft>
              <a:buSzPts val="1400"/>
              <a:buNone/>
            </a:pPr>
            <a:r>
              <a:rPr i="0" lang="en-US" u="none" strike="noStrike">
                <a:solidFill>
                  <a:srgbClr val="373536"/>
                </a:solidFill>
              </a:rPr>
              <a:t>7. What is that </a:t>
            </a:r>
            <a:r>
              <a:rPr b="1" i="0" lang="en-US" u="none" strike="noStrike">
                <a:solidFill>
                  <a:srgbClr val="373536"/>
                </a:solidFill>
              </a:rPr>
              <a:t>dot</a:t>
            </a:r>
            <a:r>
              <a:rPr i="0" lang="en-US" u="none" strike="noStrike">
                <a:solidFill>
                  <a:srgbClr val="373536"/>
                </a:solidFill>
              </a:rPr>
              <a:t> on the page?</a:t>
            </a:r>
            <a:endParaRPr/>
          </a:p>
          <a:p>
            <a:pPr indent="-228600" lvl="0" marL="914400" rtl="0" algn="l">
              <a:lnSpc>
                <a:spcPct val="100000"/>
              </a:lnSpc>
              <a:spcBef>
                <a:spcPts val="0"/>
              </a:spcBef>
              <a:spcAft>
                <a:spcPts val="0"/>
              </a:spcAft>
              <a:buSzPts val="1400"/>
              <a:buNone/>
            </a:pPr>
            <a:r>
              <a:rPr i="0" lang="en-US" u="none" strike="noStrike">
                <a:solidFill>
                  <a:srgbClr val="373536"/>
                </a:solidFill>
              </a:rPr>
              <a:t>8. Be careful of the </a:t>
            </a:r>
            <a:r>
              <a:rPr b="1" i="0" lang="en-US" u="none" strike="noStrike">
                <a:solidFill>
                  <a:srgbClr val="373536"/>
                </a:solidFill>
              </a:rPr>
              <a:t>mud</a:t>
            </a:r>
            <a:r>
              <a:rPr i="0" lang="en-US" u="none" strike="noStrike">
                <a:solidFill>
                  <a:srgbClr val="373536"/>
                </a:solidFill>
              </a:rPr>
              <a:t> in the yard.</a:t>
            </a:r>
            <a:endParaRPr/>
          </a:p>
          <a:p>
            <a:pPr indent="-228600" lvl="0" marL="914400" rtl="0" algn="l">
              <a:lnSpc>
                <a:spcPct val="100000"/>
              </a:lnSpc>
              <a:spcBef>
                <a:spcPts val="0"/>
              </a:spcBef>
              <a:spcAft>
                <a:spcPts val="0"/>
              </a:spcAft>
              <a:buSzPts val="1400"/>
              <a:buNone/>
            </a:pPr>
            <a:r>
              <a:rPr i="0" lang="en-US" u="none" strike="noStrike">
                <a:solidFill>
                  <a:srgbClr val="373536"/>
                </a:solidFill>
              </a:rPr>
              <a:t>9. We need to feed the </a:t>
            </a:r>
            <a:r>
              <a:rPr b="1" i="0" lang="en-US" u="none" strike="noStrike">
                <a:solidFill>
                  <a:srgbClr val="373536"/>
                </a:solidFill>
              </a:rPr>
              <a:t>hen</a:t>
            </a:r>
            <a:r>
              <a:rPr i="0" lang="en-US" u="none" strike="noStrike">
                <a:solidFill>
                  <a:srgbClr val="373536"/>
                </a:solidFill>
              </a:rPr>
              <a:t> early in the morning.</a:t>
            </a:r>
            <a:endParaRPr/>
          </a:p>
          <a:p>
            <a:pPr indent="-228600" lvl="0" marL="914400" rtl="0" algn="l">
              <a:lnSpc>
                <a:spcPct val="100000"/>
              </a:lnSpc>
              <a:spcBef>
                <a:spcPts val="0"/>
              </a:spcBef>
              <a:spcAft>
                <a:spcPts val="0"/>
              </a:spcAft>
              <a:buSzPts val="1400"/>
              <a:buNone/>
            </a:pPr>
            <a:r>
              <a:rPr i="0" lang="en-US" u="none" strike="noStrike">
                <a:solidFill>
                  <a:srgbClr val="373536"/>
                </a:solidFill>
              </a:rPr>
              <a:t>10. Summer is a very </a:t>
            </a:r>
            <a:r>
              <a:rPr b="1" i="0" lang="en-US" u="none" strike="noStrike">
                <a:solidFill>
                  <a:srgbClr val="373536"/>
                </a:solidFill>
              </a:rPr>
              <a:t>hot</a:t>
            </a:r>
            <a:r>
              <a:rPr i="0" lang="en-US" u="none" strike="noStrike">
                <a:solidFill>
                  <a:srgbClr val="373536"/>
                </a:solidFill>
              </a:rPr>
              <a:t> season.</a:t>
            </a:r>
            <a:endParaRPr/>
          </a:p>
          <a:p>
            <a:pPr indent="0" lvl="0" marL="457200" rtl="0" algn="l">
              <a:lnSpc>
                <a:spcPct val="100000"/>
              </a:lnSpc>
              <a:spcBef>
                <a:spcPts val="0"/>
              </a:spcBef>
              <a:spcAft>
                <a:spcPts val="0"/>
              </a:spcAft>
              <a:buSzPts val="1400"/>
              <a:buNone/>
            </a:pPr>
            <a:r>
              <a:rPr lang="en-US">
                <a:solidFill>
                  <a:srgbClr val="373536"/>
                </a:solidFill>
              </a:rPr>
              <a:t>     </a:t>
            </a:r>
            <a:r>
              <a:rPr i="0" lang="en-US" u="none" strike="noStrike">
                <a:solidFill>
                  <a:srgbClr val="373536"/>
                </a:solidFill>
              </a:rPr>
              <a:t>11. He did not know </a:t>
            </a:r>
            <a:r>
              <a:rPr b="1" i="0" lang="en-US" u="none" strike="noStrike">
                <a:solidFill>
                  <a:srgbClr val="373536"/>
                </a:solidFill>
              </a:rPr>
              <a:t>which</a:t>
            </a:r>
            <a:r>
              <a:rPr i="0" lang="en-US" u="none" strike="noStrike">
                <a:solidFill>
                  <a:srgbClr val="373536"/>
                </a:solidFill>
              </a:rPr>
              <a:t> crayon to use.</a:t>
            </a:r>
            <a:endParaRPr/>
          </a:p>
          <a:p>
            <a:pPr indent="-228600" lvl="0" marL="914400" rtl="0" algn="l">
              <a:lnSpc>
                <a:spcPct val="100000"/>
              </a:lnSpc>
              <a:spcBef>
                <a:spcPts val="0"/>
              </a:spcBef>
              <a:spcAft>
                <a:spcPts val="0"/>
              </a:spcAft>
              <a:buSzPts val="1400"/>
              <a:buNone/>
            </a:pPr>
            <a:r>
              <a:rPr i="0" lang="en-US" u="none" strike="noStrike">
                <a:solidFill>
                  <a:srgbClr val="373536"/>
                </a:solidFill>
              </a:rPr>
              <a:t>12. She is taller </a:t>
            </a:r>
            <a:r>
              <a:rPr b="1" i="0" lang="en-US" u="none" strike="noStrike">
                <a:solidFill>
                  <a:srgbClr val="373536"/>
                </a:solidFill>
              </a:rPr>
              <a:t>than</a:t>
            </a:r>
            <a:r>
              <a:rPr i="0" lang="en-US" u="none" strike="noStrike">
                <a:solidFill>
                  <a:srgbClr val="373536"/>
                </a:solidFill>
              </a:rPr>
              <a:t> her brother.</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228600" lvl="0" marL="914400" rtl="0" algn="l">
              <a:lnSpc>
                <a:spcPct val="100000"/>
              </a:lnSpc>
              <a:spcBef>
                <a:spcPts val="0"/>
              </a:spcBef>
              <a:spcAft>
                <a:spcPts val="0"/>
              </a:spcAft>
              <a:buSzPts val="1400"/>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1019" name="Google Shape;1019;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Display the following question for students to answer.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Which of the following is a simple sentence?</a:t>
            </a:r>
            <a:endParaRPr>
              <a:solidFill>
                <a:srgbClr val="373536"/>
              </a:solidFill>
            </a:endParaRPr>
          </a:p>
          <a:p>
            <a:pPr indent="0" lvl="1" marL="685800" rtl="0" algn="l">
              <a:lnSpc>
                <a:spcPct val="100000"/>
              </a:lnSpc>
              <a:spcBef>
                <a:spcPts val="0"/>
              </a:spcBef>
              <a:spcAft>
                <a:spcPts val="0"/>
              </a:spcAft>
              <a:buSzPts val="1400"/>
              <a:buFont typeface="Calibri"/>
              <a:buNone/>
            </a:pPr>
            <a:r>
              <a:rPr i="0" lang="en-US" u="none" strike="noStrike">
                <a:solidFill>
                  <a:srgbClr val="373536"/>
                </a:solidFill>
              </a:rPr>
              <a:t>A The white cat.</a:t>
            </a:r>
            <a:endParaRPr>
              <a:solidFill>
                <a:srgbClr val="373536"/>
              </a:solidFill>
            </a:endParaRPr>
          </a:p>
          <a:p>
            <a:pPr indent="0" lvl="1" marL="685800" rtl="0" algn="l">
              <a:lnSpc>
                <a:spcPct val="100000"/>
              </a:lnSpc>
              <a:spcBef>
                <a:spcPts val="0"/>
              </a:spcBef>
              <a:spcAft>
                <a:spcPts val="0"/>
              </a:spcAft>
              <a:buSzPts val="1400"/>
              <a:buFont typeface="Calibri"/>
              <a:buNone/>
            </a:pPr>
            <a:r>
              <a:rPr i="0" lang="en-US" u="none" strike="noStrike">
                <a:solidFill>
                  <a:srgbClr val="373536"/>
                </a:solidFill>
              </a:rPr>
              <a:t>B Runs fast.</a:t>
            </a:r>
            <a:endParaRPr>
              <a:solidFill>
                <a:srgbClr val="373536"/>
              </a:solidFill>
            </a:endParaRPr>
          </a:p>
          <a:p>
            <a:pPr indent="0" lvl="1" marL="685800" rtl="0" algn="l">
              <a:lnSpc>
                <a:spcPct val="100000"/>
              </a:lnSpc>
              <a:spcBef>
                <a:spcPts val="0"/>
              </a:spcBef>
              <a:spcAft>
                <a:spcPts val="0"/>
              </a:spcAft>
              <a:buSzPts val="1400"/>
              <a:buFont typeface="Calibri"/>
              <a:buNone/>
            </a:pPr>
            <a:r>
              <a:rPr i="0" lang="en-US" u="none" strike="noStrike">
                <a:solidFill>
                  <a:srgbClr val="373536"/>
                </a:solidFill>
              </a:rPr>
              <a:t>C White cat.</a:t>
            </a:r>
            <a:endParaRPr>
              <a:solidFill>
                <a:srgbClr val="373536"/>
              </a:solidFill>
            </a:endParaRPr>
          </a:p>
          <a:p>
            <a:pPr indent="0" lvl="1" marL="685800" rtl="0" algn="l">
              <a:lnSpc>
                <a:spcPct val="100000"/>
              </a:lnSpc>
              <a:spcBef>
                <a:spcPts val="0"/>
              </a:spcBef>
              <a:spcAft>
                <a:spcPts val="0"/>
              </a:spcAft>
              <a:buSzPts val="1400"/>
              <a:buFont typeface="Calibri"/>
              <a:buNone/>
            </a:pPr>
            <a:r>
              <a:rPr b="1" i="0" lang="en-US" u="none" strike="noStrike">
                <a:solidFill>
                  <a:srgbClr val="373536"/>
                </a:solidFill>
              </a:rPr>
              <a:t>D The white cat runs fast.</a:t>
            </a:r>
            <a:endParaRPr b="1">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complete Language and Conventions p. 29 from the Resource Download Center.</a:t>
            </a:r>
            <a:r>
              <a:rPr b="1" i="0" lang="en-US" u="none" strike="noStrike">
                <a:solidFill>
                  <a:srgbClr val="373536"/>
                </a:solidFill>
              </a:rPr>
              <a:t> Click path: Table of Contents -&gt; Resource Download Center -&gt; Language and Conventions -&gt; U1 W1</a:t>
            </a:r>
            <a:endParaRPr b="1" i="0" u="none" strike="noStrike">
              <a:solidFill>
                <a:srgbClr val="373536"/>
              </a:solidFill>
            </a:endParaRPr>
          </a:p>
          <a:p>
            <a:pPr indent="0" lvl="0" marL="0" rtl="0" algn="l">
              <a:lnSpc>
                <a:spcPct val="100000"/>
              </a:lnSpc>
              <a:spcBef>
                <a:spcPts val="0"/>
              </a:spcBef>
              <a:spcAft>
                <a:spcPts val="0"/>
              </a:spcAft>
              <a:buClr>
                <a:schemeClr val="dk1"/>
              </a:buClr>
              <a:buSzPts val="1200"/>
              <a:buFont typeface="Calibri"/>
              <a:buNone/>
            </a:pPr>
            <a:r>
              <a:t/>
            </a:r>
            <a:endParaRPr b="1" i="0" u="none" strike="noStrike">
              <a:solidFill>
                <a:srgbClr val="373536"/>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373536"/>
              </a:solidFill>
            </a:endParaRPr>
          </a:p>
        </p:txBody>
      </p:sp>
      <p:sp>
        <p:nvSpPr>
          <p:cNvPr id="1042" name="Google Shape;1042;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4" name="Google Shape;1054;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This week students will be identifying long and short vowel sounds and decoding CVC words. Say the word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Ask students to repeat it and tell what vowel sound they hear. Repeat with the word </a:t>
            </a:r>
            <a:r>
              <a:rPr b="0" i="1" lang="en-US" sz="1200" u="none" strike="noStrike">
                <a:solidFill>
                  <a:srgbClr val="373536"/>
                </a:solidFill>
                <a:latin typeface="Calibri"/>
                <a:ea typeface="Calibri"/>
                <a:cs typeface="Calibri"/>
                <a:sym typeface="Calibri"/>
              </a:rPr>
              <a:t>bike.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the words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cup</a:t>
            </a:r>
            <a:r>
              <a:rPr b="0" i="0" lang="en-US" sz="1200" u="none" strike="noStrike">
                <a:solidFill>
                  <a:srgbClr val="373536"/>
                </a:solidFill>
                <a:latin typeface="Calibri"/>
                <a:ea typeface="Calibri"/>
                <a:cs typeface="Calibri"/>
                <a:sym typeface="Calibri"/>
              </a:rPr>
              <a:t>. Say: </a:t>
            </a:r>
            <a:r>
              <a:rPr b="0" i="1" lang="en-US" sz="1200" u="none" strike="noStrike">
                <a:solidFill>
                  <a:srgbClr val="373536"/>
                </a:solidFill>
                <a:latin typeface="Calibri"/>
                <a:ea typeface="Calibri"/>
                <a:cs typeface="Calibri"/>
                <a:sym typeface="Calibri"/>
              </a:rPr>
              <a:t>These words have three letters. There is a vowel between two consonants. These words are called consonant/vowel/consonant words or CVC words. The vowel sound in CVC words is usually a short sound. </a:t>
            </a:r>
            <a:r>
              <a:rPr b="0" i="0" lang="en-US" sz="1200" u="none" strike="noStrike">
                <a:solidFill>
                  <a:srgbClr val="373536"/>
                </a:solidFill>
                <a:latin typeface="Calibri"/>
                <a:ea typeface="Calibri"/>
                <a:cs typeface="Calibri"/>
                <a:sym typeface="Calibri"/>
              </a:rPr>
              <a:t>Write </a:t>
            </a:r>
            <a:r>
              <a:rPr b="0" i="1" lang="en-US" sz="1200" u="none" strike="noStrike">
                <a:solidFill>
                  <a:srgbClr val="373536"/>
                </a:solidFill>
                <a:latin typeface="Calibri"/>
                <a:ea typeface="Calibri"/>
                <a:cs typeface="Calibri"/>
                <a:sym typeface="Calibri"/>
              </a:rPr>
              <a:t>CVC </a:t>
            </a:r>
            <a:r>
              <a:rPr b="0" i="0" lang="en-US" sz="1200" u="none" strike="noStrike">
                <a:solidFill>
                  <a:srgbClr val="373536"/>
                </a:solidFill>
                <a:latin typeface="Calibri"/>
                <a:ea typeface="Calibri"/>
                <a:cs typeface="Calibri"/>
                <a:sym typeface="Calibri"/>
              </a:rPr>
              <a:t>over the letters in </a:t>
            </a:r>
            <a:r>
              <a:rPr b="0" i="1" lang="en-US" sz="1200" u="none" strike="noStrike">
                <a:solidFill>
                  <a:srgbClr val="373536"/>
                </a:solidFill>
                <a:latin typeface="Calibri"/>
                <a:ea typeface="Calibri"/>
                <a:cs typeface="Calibri"/>
                <a:sym typeface="Calibri"/>
              </a:rPr>
              <a:t>big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cup</a:t>
            </a:r>
            <a:r>
              <a:rPr b="0" i="0" lang="en-US" sz="1200" u="none" strike="noStrike">
                <a:solidFill>
                  <a:srgbClr val="373536"/>
                </a:solidFill>
                <a:latin typeface="Calibri"/>
                <a:ea typeface="Calibri"/>
                <a:cs typeface="Calibri"/>
                <a:sym typeface="Calibri"/>
              </a:rPr>
              <a:t>. Have students sound out the words with you.</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and say the word </a:t>
            </a:r>
            <a:r>
              <a:rPr b="0" i="1" lang="en-US" sz="1200" u="none" strike="noStrike">
                <a:solidFill>
                  <a:srgbClr val="373536"/>
                </a:solidFill>
                <a:latin typeface="Calibri"/>
                <a:ea typeface="Calibri"/>
                <a:cs typeface="Calibri"/>
                <a:sym typeface="Calibri"/>
              </a:rPr>
              <a:t>bike </a:t>
            </a:r>
            <a:r>
              <a:rPr b="0" i="0" lang="en-US" sz="1200" u="none" strike="noStrike">
                <a:solidFill>
                  <a:srgbClr val="373536"/>
                </a:solidFill>
                <a:latin typeface="Calibri"/>
                <a:ea typeface="Calibri"/>
                <a:cs typeface="Calibri"/>
                <a:sym typeface="Calibri"/>
              </a:rPr>
              <a:t>and have students repeat it. Ask: </a:t>
            </a:r>
            <a:r>
              <a:rPr b="0" i="1" lang="en-US" sz="1200" u="none" strike="noStrike">
                <a:solidFill>
                  <a:srgbClr val="373536"/>
                </a:solidFill>
                <a:latin typeface="Calibri"/>
                <a:ea typeface="Calibri"/>
                <a:cs typeface="Calibri"/>
                <a:sym typeface="Calibri"/>
              </a:rPr>
              <a:t>When I say bike, what vowel sound do you hear me saying?</a:t>
            </a:r>
            <a:r>
              <a:rPr b="0" i="0" lang="en-US" sz="1200" u="none" strike="noStrike">
                <a:solidFill>
                  <a:srgbClr val="373536"/>
                </a:solidFill>
                <a:latin typeface="Calibri"/>
                <a:ea typeface="Calibri"/>
                <a:cs typeface="Calibri"/>
                <a:sym typeface="Calibri"/>
              </a:rPr>
              <a:t> Then replace the /ī/ in </a:t>
            </a:r>
            <a:r>
              <a:rPr b="0" i="1" lang="en-US" sz="1200" u="none" strike="noStrike">
                <a:solidFill>
                  <a:srgbClr val="373536"/>
                </a:solidFill>
                <a:latin typeface="Calibri"/>
                <a:ea typeface="Calibri"/>
                <a:cs typeface="Calibri"/>
                <a:sym typeface="Calibri"/>
              </a:rPr>
              <a:t>bike </a:t>
            </a:r>
            <a:r>
              <a:rPr b="0" i="0" lang="en-US" sz="1200" u="none" strike="noStrike">
                <a:solidFill>
                  <a:srgbClr val="373536"/>
                </a:solidFill>
                <a:latin typeface="Calibri"/>
                <a:ea typeface="Calibri"/>
                <a:cs typeface="Calibri"/>
                <a:sym typeface="Calibri"/>
              </a:rPr>
              <a:t>with /ā/ to form the word </a:t>
            </a:r>
            <a:r>
              <a:rPr b="0" i="1" lang="en-US" sz="1200" u="none" strike="noStrike">
                <a:solidFill>
                  <a:srgbClr val="373536"/>
                </a:solidFill>
                <a:latin typeface="Calibri"/>
                <a:ea typeface="Calibri"/>
                <a:cs typeface="Calibri"/>
                <a:sym typeface="Calibri"/>
              </a:rPr>
              <a:t>bake</a:t>
            </a:r>
            <a:r>
              <a:rPr b="0" i="0" lang="en-US" sz="1200" u="none" strike="noStrike">
                <a:solidFill>
                  <a:srgbClr val="373536"/>
                </a:solidFill>
                <a:latin typeface="Calibri"/>
                <a:ea typeface="Calibri"/>
                <a:cs typeface="Calibri"/>
                <a:sym typeface="Calibri"/>
              </a:rPr>
              <a:t>. Circle the vowel and </a:t>
            </a:r>
            <a:r>
              <a:rPr b="0" i="1" lang="en-US" sz="1200" u="none" strike="noStrike">
                <a:solidFill>
                  <a:srgbClr val="373536"/>
                </a:solidFill>
                <a:latin typeface="Calibri"/>
                <a:ea typeface="Calibri"/>
                <a:cs typeface="Calibri"/>
                <a:sym typeface="Calibri"/>
              </a:rPr>
              <a:t>e </a:t>
            </a:r>
            <a:r>
              <a:rPr b="0" i="0" lang="en-US" sz="1200" u="none" strike="noStrike">
                <a:solidFill>
                  <a:srgbClr val="373536"/>
                </a:solidFill>
                <a:latin typeface="Calibri"/>
                <a:ea typeface="Calibri"/>
                <a:cs typeface="Calibri"/>
                <a:sym typeface="Calibri"/>
              </a:rPr>
              <a:t>in </a:t>
            </a:r>
            <a:r>
              <a:rPr b="0" i="1" lang="en-US" sz="1200" u="none" strike="noStrike">
                <a:solidFill>
                  <a:srgbClr val="373536"/>
                </a:solidFill>
                <a:latin typeface="Calibri"/>
                <a:ea typeface="Calibri"/>
                <a:cs typeface="Calibri"/>
                <a:sym typeface="Calibri"/>
              </a:rPr>
              <a:t>bike </a:t>
            </a:r>
            <a:r>
              <a:rPr b="0" i="0" lang="en-US" sz="1200" u="none" strike="noStrike">
                <a:solidFill>
                  <a:srgbClr val="373536"/>
                </a:solidFill>
                <a:latin typeface="Calibri"/>
                <a:ea typeface="Calibri"/>
                <a:cs typeface="Calibri"/>
                <a:sym typeface="Calibri"/>
              </a:rPr>
              <a:t>and </a:t>
            </a:r>
            <a:r>
              <a:rPr b="0" i="1" lang="en-US" sz="1200" u="none" strike="noStrike">
                <a:solidFill>
                  <a:srgbClr val="373536"/>
                </a:solidFill>
                <a:latin typeface="Calibri"/>
                <a:ea typeface="Calibri"/>
                <a:cs typeface="Calibri"/>
                <a:sym typeface="Calibri"/>
              </a:rPr>
              <a:t>bake</a:t>
            </a:r>
            <a:r>
              <a:rPr b="0" i="0" lang="en-US" sz="1200" u="none" strike="noStrike">
                <a:solidFill>
                  <a:srgbClr val="373536"/>
                </a:solidFill>
                <a:latin typeface="Calibri"/>
                <a:ea typeface="Calibri"/>
                <a:cs typeface="Calibri"/>
                <a:sym typeface="Calibri"/>
              </a:rPr>
              <a:t>. Ask: </a:t>
            </a:r>
            <a:r>
              <a:rPr b="0" i="1" lang="en-US" sz="1200" u="none" strike="noStrike">
                <a:solidFill>
                  <a:srgbClr val="373536"/>
                </a:solidFill>
                <a:latin typeface="Calibri"/>
                <a:ea typeface="Calibri"/>
                <a:cs typeface="Calibri"/>
                <a:sym typeface="Calibri"/>
              </a:rPr>
              <a:t>When you see that e at the end of the word, what does that tell you? </a:t>
            </a:r>
            <a:r>
              <a:rPr b="0" i="0" lang="en-US" sz="1200" u="none" strike="noStrike">
                <a:solidFill>
                  <a:srgbClr val="373536"/>
                </a:solidFill>
                <a:latin typeface="Calibri"/>
                <a:ea typeface="Calibri"/>
                <a:cs typeface="Calibri"/>
                <a:sym typeface="Calibri"/>
              </a:rPr>
              <a:t>Students should recognize that it is an indicator that the vowel will be long.</a:t>
            </a:r>
            <a:endParaRPr i="1" sz="1200">
              <a:solidFill>
                <a:srgbClr val="373536"/>
              </a:solidFill>
              <a:latin typeface="Calibri"/>
              <a:ea typeface="Calibri"/>
              <a:cs typeface="Calibri"/>
              <a:sym typeface="Calibri"/>
            </a:endParaRPr>
          </a:p>
        </p:txBody>
      </p:sp>
      <p:sp>
        <p:nvSpPr>
          <p:cNvPr id="164" name="Google Shape;16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Create a chart on the board with each letter of the high-frequency words inside a box.</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Then ask students to say each word and repeat after you the letters each word contains.</a:t>
            </a:r>
            <a:endParaRPr sz="1200">
              <a:latin typeface="Calibri"/>
              <a:ea typeface="Calibri"/>
              <a:cs typeface="Calibri"/>
              <a:sym typeface="Calibri"/>
            </a:endParaRPr>
          </a:p>
        </p:txBody>
      </p:sp>
      <p:sp>
        <p:nvSpPr>
          <p:cNvPr id="178" name="Google Shape;17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1.png"/><Relationship Id="rId7"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4.png"/><Relationship Id="rId7"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3.png"/><Relationship Id="rId7"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5.png"/><Relationship Id="rId7"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3.png"/><Relationship Id="rId10" Type="http://schemas.openxmlformats.org/officeDocument/2006/relationships/image" Target="../media/image44.png"/><Relationship Id="rId9" Type="http://schemas.openxmlformats.org/officeDocument/2006/relationships/image" Target="../media/image45.png"/><Relationship Id="rId5" Type="http://schemas.openxmlformats.org/officeDocument/2006/relationships/image" Target="../media/image6.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4.png"/><Relationship Id="rId7"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10"/>
          <p:cNvSpPr txBox="1"/>
          <p:nvPr/>
        </p:nvSpPr>
        <p:spPr>
          <a:xfrm>
            <a:off x="8561786" y="1704275"/>
            <a:ext cx="3504033"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Underline</a:t>
            </a:r>
            <a:r>
              <a:rPr b="0" i="0" lang="en-US" sz="2800" u="none" cap="none" strike="noStrike">
                <a:solidFill>
                  <a:schemeClr val="dk1"/>
                </a:solidFill>
                <a:latin typeface="Century Gothic"/>
                <a:ea typeface="Century Gothic"/>
                <a:cs typeface="Century Gothic"/>
                <a:sym typeface="Century Gothic"/>
              </a:rPr>
              <a:t> facts and information that show the difference between seeing the stars in the city and the country.</a:t>
            </a:r>
            <a:endParaRPr b="0" i="0" sz="2800" u="none" cap="none" strike="noStrike">
              <a:solidFill>
                <a:schemeClr val="dk1"/>
              </a:solidFill>
              <a:latin typeface="Century Gothic"/>
              <a:ea typeface="Century Gothic"/>
              <a:cs typeface="Century Gothic"/>
              <a:sym typeface="Century Gothic"/>
            </a:endParaRPr>
          </a:p>
        </p:txBody>
      </p:sp>
      <p:sp>
        <p:nvSpPr>
          <p:cNvPr id="197" name="Google Shape;197;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 15</a:t>
            </a:r>
            <a:endParaRPr b="0" i="0" sz="1400" u="none" cap="none" strike="noStrike">
              <a:solidFill>
                <a:srgbClr val="000000"/>
              </a:solidFill>
              <a:latin typeface="Century Gothic"/>
              <a:ea typeface="Century Gothic"/>
              <a:cs typeface="Century Gothic"/>
              <a:sym typeface="Century Gothic"/>
            </a:endParaRPr>
          </a:p>
        </p:txBody>
      </p:sp>
      <p:pic>
        <p:nvPicPr>
          <p:cNvPr id="198" name="Google Shape;198;p10"/>
          <p:cNvPicPr preferRelativeResize="0"/>
          <p:nvPr/>
        </p:nvPicPr>
        <p:blipFill rotWithShape="1">
          <a:blip r:embed="rId6">
            <a:alphaModFix/>
          </a:blip>
          <a:srcRect b="0" l="0" r="0" t="0"/>
          <a:stretch/>
        </p:blipFill>
        <p:spPr>
          <a:xfrm>
            <a:off x="706416" y="1221473"/>
            <a:ext cx="7361405" cy="4982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icture containing clock&#10;&#10;Description automatically generated" id="204" name="Google Shape;204;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5" name="Google Shape;205;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6" name="Google Shape;206;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7" name="Google Shape;207;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8" name="Google Shape;208;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09" name="Google Shape;209;p11"/>
          <p:cNvGraphicFramePr/>
          <p:nvPr/>
        </p:nvGraphicFramePr>
        <p:xfrm>
          <a:off x="2032000" y="1529126"/>
          <a:ext cx="3000000" cy="3000000"/>
        </p:xfrm>
        <a:graphic>
          <a:graphicData uri="http://schemas.openxmlformats.org/drawingml/2006/table">
            <a:tbl>
              <a:tblPr bandRow="1" firstRow="1">
                <a:noFill/>
                <a:tableStyleId>{AD75AD7F-BE12-4735-B075-6DDF4DD2940B}</a:tableStyleId>
              </a:tblPr>
              <a:tblGrid>
                <a:gridCol w="8128000"/>
              </a:tblGrid>
              <a:tr h="741675">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accent1"/>
                          </a:solidFill>
                          <a:latin typeface="Century Gothic"/>
                          <a:ea typeface="Century Gothic"/>
                          <a:cs typeface="Century Gothic"/>
                          <a:sym typeface="Century Gothic"/>
                        </a:rPr>
                        <a:t>Realistic Fiction</a:t>
                      </a:r>
                      <a:endParaRPr sz="1400" u="none" cap="none" strike="noStrike"/>
                    </a:p>
                  </a:txBody>
                  <a:tcPr marT="45725" marB="45725" marR="91450" marL="91450">
                    <a:solidFill>
                      <a:srgbClr val="D5DBE5"/>
                    </a:solidFill>
                  </a:tcPr>
                </a:tc>
              </a:tr>
            </a:tbl>
          </a:graphicData>
        </a:graphic>
      </p:graphicFrame>
      <p:graphicFrame>
        <p:nvGraphicFramePr>
          <p:cNvPr id="210" name="Google Shape;210;p11"/>
          <p:cNvGraphicFramePr/>
          <p:nvPr/>
        </p:nvGraphicFramePr>
        <p:xfrm>
          <a:off x="2032000" y="2270805"/>
          <a:ext cx="3000000" cy="3000000"/>
        </p:xfrm>
        <a:graphic>
          <a:graphicData uri="http://schemas.openxmlformats.org/drawingml/2006/table">
            <a:tbl>
              <a:tblPr bandRow="1" firstRow="1">
                <a:noFill/>
                <a:tableStyleId>{AD75AD7F-BE12-4735-B075-6DDF4DD2940B}</a:tableStyleId>
              </a:tblPr>
              <a:tblGrid>
                <a:gridCol w="4064000"/>
                <a:gridCol w="4064000"/>
              </a:tblGrid>
              <a:tr h="1067825">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accent1"/>
                          </a:solidFill>
                          <a:latin typeface="Century Gothic"/>
                          <a:ea typeface="Century Gothic"/>
                          <a:cs typeface="Century Gothic"/>
                          <a:sym typeface="Century Gothic"/>
                        </a:rPr>
                        <a:t>Setting</a:t>
                      </a:r>
                      <a:endParaRPr sz="1400" u="none" cap="none" strike="noStrike">
                        <a:latin typeface="Century Gothic"/>
                        <a:ea typeface="Century Gothic"/>
                        <a:cs typeface="Century Gothic"/>
                        <a:sym typeface="Century Gothic"/>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accent1"/>
                          </a:solidFill>
                          <a:latin typeface="Century Gothic"/>
                          <a:ea typeface="Century Gothic"/>
                          <a:cs typeface="Century Gothic"/>
                          <a:sym typeface="Century Gothic"/>
                        </a:rPr>
                        <a:t>Details</a:t>
                      </a:r>
                      <a:endParaRPr sz="1400" u="none" cap="none" strike="noStrike">
                        <a:latin typeface="Century Gothic"/>
                        <a:ea typeface="Century Gothic"/>
                        <a:cs typeface="Century Gothic"/>
                        <a:sym typeface="Century Gothic"/>
                      </a:endParaRPr>
                    </a:p>
                  </a:txBody>
                  <a:tcPr marT="45725" marB="45725" marR="91450" marL="91450">
                    <a:solidFill>
                      <a:srgbClr val="D5DBE5"/>
                    </a:solidFill>
                  </a:tcPr>
                </a:tc>
              </a:tr>
              <a:tr h="26914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D5DBE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D5DBE5"/>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icture containing clock&#10;&#10;Description automatically generated" id="216" name="Google Shape;216;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7" name="Google Shape;217;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8" name="Google Shape;218;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9" name="Google Shape;219;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0" name="Google Shape;220;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20,21</a:t>
            </a:r>
            <a:endParaRPr b="0" i="0" sz="1400" u="none" cap="none" strike="noStrike">
              <a:solidFill>
                <a:srgbClr val="000000"/>
              </a:solidFill>
              <a:latin typeface="Century Gothic"/>
              <a:ea typeface="Century Gothic"/>
              <a:cs typeface="Century Gothic"/>
              <a:sym typeface="Century Gothic"/>
            </a:endParaRPr>
          </a:p>
        </p:txBody>
      </p:sp>
      <p:sp>
        <p:nvSpPr>
          <p:cNvPr id="222" name="Google Shape;222;p12"/>
          <p:cNvSpPr txBox="1"/>
          <p:nvPr/>
        </p:nvSpPr>
        <p:spPr>
          <a:xfrm>
            <a:off x="8078276" y="2888982"/>
            <a:ext cx="3760232"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Text&#10;&#10;Description automatically generated" id="223" name="Google Shape;223;p12"/>
          <p:cNvPicPr preferRelativeResize="0"/>
          <p:nvPr/>
        </p:nvPicPr>
        <p:blipFill rotWithShape="1">
          <a:blip r:embed="rId6">
            <a:alphaModFix/>
          </a:blip>
          <a:srcRect b="0" l="0" r="0" t="0"/>
          <a:stretch/>
        </p:blipFill>
        <p:spPr>
          <a:xfrm>
            <a:off x="999663" y="1404827"/>
            <a:ext cx="6699360" cy="45379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picture containing clock&#10;&#10;Description automatically generated" id="229" name="Google Shape;229;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0" name="Google Shape;230;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1" name="Google Shape;231;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2" name="Google Shape;232;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3" name="Google Shape;233;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34" name="Google Shape;234;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0" i="0" sz="1400" u="none" cap="none" strike="noStrike">
              <a:solidFill>
                <a:srgbClr val="000000"/>
              </a:solidFill>
              <a:latin typeface="Century Gothic"/>
              <a:ea typeface="Century Gothic"/>
              <a:cs typeface="Century Gothic"/>
              <a:sym typeface="Century Gothic"/>
            </a:endParaRPr>
          </a:p>
        </p:txBody>
      </p:sp>
      <p:sp>
        <p:nvSpPr>
          <p:cNvPr id="235" name="Google Shape;235;p13"/>
          <p:cNvSpPr txBox="1"/>
          <p:nvPr/>
        </p:nvSpPr>
        <p:spPr>
          <a:xfrm>
            <a:off x="6390076" y="2710631"/>
            <a:ext cx="527174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with a partner about the setting of a story you have read.  Describe the importance of the setting.</a:t>
            </a:r>
            <a:endParaRPr b="0" i="0" sz="3200" u="none" cap="none" strike="noStrike">
              <a:solidFill>
                <a:schemeClr val="dk1"/>
              </a:solidFill>
              <a:latin typeface="Century Gothic"/>
              <a:ea typeface="Century Gothic"/>
              <a:cs typeface="Century Gothic"/>
              <a:sym typeface="Century Gothic"/>
            </a:endParaRPr>
          </a:p>
        </p:txBody>
      </p:sp>
      <p:pic>
        <p:nvPicPr>
          <p:cNvPr id="236" name="Google Shape;236;p13"/>
          <p:cNvPicPr preferRelativeResize="0"/>
          <p:nvPr/>
        </p:nvPicPr>
        <p:blipFill rotWithShape="1">
          <a:blip r:embed="rId6">
            <a:alphaModFix/>
          </a:blip>
          <a:srcRect b="0" l="0" r="0" t="0"/>
          <a:stretch/>
        </p:blipFill>
        <p:spPr>
          <a:xfrm>
            <a:off x="1942278" y="1358786"/>
            <a:ext cx="3875387" cy="52581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clipart&#10;&#10;Description automatically generated" id="237" name="Google Shape;237;p13"/>
          <p:cNvPicPr preferRelativeResize="0"/>
          <p:nvPr/>
        </p:nvPicPr>
        <p:blipFill rotWithShape="1">
          <a:blip r:embed="rId7">
            <a:alphaModFix/>
          </a:blip>
          <a:srcRect b="0" l="0" r="0" t="0"/>
          <a:stretch/>
        </p:blipFill>
        <p:spPr>
          <a:xfrm>
            <a:off x="6420670" y="1640724"/>
            <a:ext cx="4877486" cy="703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picture containing clock&#10;&#10;Description automatically generated" id="243" name="Google Shape;243;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4" name="Google Shape;244;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5" name="Google Shape;245;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6" name="Google Shape;246;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7" name="Google Shape;247;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pic>
        <p:nvPicPr>
          <p:cNvPr id="249" name="Google Shape;249;p14"/>
          <p:cNvPicPr preferRelativeResize="0"/>
          <p:nvPr/>
        </p:nvPicPr>
        <p:blipFill rotWithShape="1">
          <a:blip r:embed="rId6">
            <a:alphaModFix/>
          </a:blip>
          <a:srcRect b="0" l="0" r="0" t="0"/>
          <a:stretch/>
        </p:blipFill>
        <p:spPr>
          <a:xfrm>
            <a:off x="2531163" y="1358728"/>
            <a:ext cx="3732350" cy="50780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50" name="Google Shape;250;p14"/>
          <p:cNvSpPr txBox="1"/>
          <p:nvPr/>
        </p:nvSpPr>
        <p:spPr>
          <a:xfrm>
            <a:off x="7086271" y="2151747"/>
            <a:ext cx="390255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45 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your Student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descr="Chart, radar chart&#10;&#10;Description automatically generated" id="256" name="Google Shape;256;p15"/>
          <p:cNvPicPr preferRelativeResize="0"/>
          <p:nvPr/>
        </p:nvPicPr>
        <p:blipFill rotWithShape="1">
          <a:blip r:embed="rId3">
            <a:alphaModFix/>
          </a:blip>
          <a:srcRect b="0" l="0" r="0" t="0"/>
          <a:stretch/>
        </p:blipFill>
        <p:spPr>
          <a:xfrm>
            <a:off x="5388666" y="2679559"/>
            <a:ext cx="7300951" cy="2652719"/>
          </a:xfrm>
          <a:prstGeom prst="rect">
            <a:avLst/>
          </a:prstGeom>
          <a:noFill/>
          <a:ln>
            <a:noFill/>
          </a:ln>
        </p:spPr>
      </p:pic>
      <p:pic>
        <p:nvPicPr>
          <p:cNvPr descr="A picture containing clock&#10;&#10;Description automatically generated" id="257" name="Google Shape;257;p15"/>
          <p:cNvPicPr preferRelativeResize="0"/>
          <p:nvPr/>
        </p:nvPicPr>
        <p:blipFill rotWithShape="1">
          <a:blip r:embed="rId4">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1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15"/>
          <p:cNvPicPr preferRelativeResize="0"/>
          <p:nvPr/>
        </p:nvPicPr>
        <p:blipFill rotWithShape="1">
          <a:blip r:embed="rId6">
            <a:alphaModFix/>
          </a:blip>
          <a:srcRect b="11561" l="5777" r="5316" t="0"/>
          <a:stretch/>
        </p:blipFill>
        <p:spPr>
          <a:xfrm>
            <a:off x="298808" y="6364415"/>
            <a:ext cx="1040465" cy="416153"/>
          </a:xfrm>
          <a:prstGeom prst="rect">
            <a:avLst/>
          </a:prstGeom>
          <a:noFill/>
          <a:ln>
            <a:noFill/>
          </a:ln>
        </p:spPr>
      </p:pic>
      <p:cxnSp>
        <p:nvCxnSpPr>
          <p:cNvPr id="260" name="Google Shape;260;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vector graphics, linedrawing&#10;&#10;Description automatically generated" id="262" name="Google Shape;262;p15"/>
          <p:cNvPicPr preferRelativeResize="0"/>
          <p:nvPr/>
        </p:nvPicPr>
        <p:blipFill rotWithShape="1">
          <a:blip r:embed="rId7">
            <a:alphaModFix/>
          </a:blip>
          <a:srcRect b="0" l="0" r="0" t="0"/>
          <a:stretch/>
        </p:blipFill>
        <p:spPr>
          <a:xfrm>
            <a:off x="1082843" y="2483455"/>
            <a:ext cx="3454432" cy="3309950"/>
          </a:xfrm>
          <a:prstGeom prst="rect">
            <a:avLst/>
          </a:prstGeom>
          <a:noFill/>
          <a:ln>
            <a:noFill/>
          </a:ln>
        </p:spPr>
      </p:pic>
      <p:sp>
        <p:nvSpPr>
          <p:cNvPr id="263" name="Google Shape;263;p15"/>
          <p:cNvSpPr txBox="1"/>
          <p:nvPr/>
        </p:nvSpPr>
        <p:spPr>
          <a:xfrm>
            <a:off x="819041" y="1585376"/>
            <a:ext cx="39960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Proper Sitting Position</a:t>
            </a:r>
            <a:endParaRPr b="0" i="0" sz="1400" u="none" cap="none" strike="noStrike">
              <a:solidFill>
                <a:srgbClr val="000000"/>
              </a:solidFill>
              <a:latin typeface="Arial"/>
              <a:ea typeface="Arial"/>
              <a:cs typeface="Arial"/>
              <a:sym typeface="Arial"/>
            </a:endParaRPr>
          </a:p>
        </p:txBody>
      </p:sp>
      <p:sp>
        <p:nvSpPr>
          <p:cNvPr id="264" name="Google Shape;264;p15"/>
          <p:cNvSpPr txBox="1"/>
          <p:nvPr/>
        </p:nvSpPr>
        <p:spPr>
          <a:xfrm>
            <a:off x="6876748" y="1585376"/>
            <a:ext cx="39960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Proper Paper Position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6"/>
          <p:cNvSpPr txBox="1"/>
          <p:nvPr/>
        </p:nvSpPr>
        <p:spPr>
          <a:xfrm>
            <a:off x="7677048" y="2918891"/>
            <a:ext cx="3967578"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77" name="Google Shape;277;p16"/>
          <p:cNvPicPr preferRelativeResize="0"/>
          <p:nvPr/>
        </p:nvPicPr>
        <p:blipFill rotWithShape="1">
          <a:blip r:embed="rId6">
            <a:alphaModFix/>
          </a:blip>
          <a:srcRect b="0" l="0" r="0" t="0"/>
          <a:stretch/>
        </p:blipFill>
        <p:spPr>
          <a:xfrm>
            <a:off x="2531163" y="1234304"/>
            <a:ext cx="3903243" cy="53056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A picture containing clock&#10;&#10;Description automatically generated" id="283" name="Google Shape;283;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4" name="Google Shape;284;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5" name="Google Shape;285;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6" name="Google Shape;286;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7" name="Google Shape;287;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88" name="Google Shape;288;p17"/>
          <p:cNvSpPr txBox="1"/>
          <p:nvPr/>
        </p:nvSpPr>
        <p:spPr>
          <a:xfrm>
            <a:off x="659222" y="2191765"/>
            <a:ext cx="1021354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Choose</a:t>
            </a:r>
            <a:r>
              <a:rPr b="0" i="0" lang="en-US" sz="3200" u="none" cap="none" strike="noStrike">
                <a:solidFill>
                  <a:schemeClr val="dk1"/>
                </a:solidFill>
                <a:latin typeface="Century Gothic"/>
                <a:ea typeface="Century Gothic"/>
                <a:cs typeface="Century Gothic"/>
                <a:sym typeface="Century Gothic"/>
              </a:rPr>
              <a:t> a new text and look for author information.  Write down facts that you find. </a:t>
            </a:r>
            <a:endParaRPr b="0" i="0" sz="1400" u="none" cap="none" strike="noStrike">
              <a:solidFill>
                <a:srgbClr val="000000"/>
              </a:solidFill>
              <a:latin typeface="Century Gothic"/>
              <a:ea typeface="Century Gothic"/>
              <a:cs typeface="Century Gothic"/>
              <a:sym typeface="Century Gothic"/>
            </a:endParaRPr>
          </a:p>
        </p:txBody>
      </p:sp>
      <p:sp>
        <p:nvSpPr>
          <p:cNvPr id="289" name="Google Shape;289;p17"/>
          <p:cNvSpPr txBox="1"/>
          <p:nvPr/>
        </p:nvSpPr>
        <p:spPr>
          <a:xfrm>
            <a:off x="659222" y="3914073"/>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most interesting author details that you found.</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90" name="Google Shape;290;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clock&#10;&#10;Description automatically generated" id="296" name="Google Shape;296;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7" name="Google Shape;297;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8" name="Google Shape;298;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9" name="Google Shape;299;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0" name="Google Shape;300;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301" name="Google Shape;301;p75"/>
          <p:cNvSpPr txBox="1"/>
          <p:nvPr/>
        </p:nvSpPr>
        <p:spPr>
          <a:xfrm>
            <a:off x="1954598" y="1193809"/>
            <a:ext cx="6624600" cy="5448900"/>
          </a:xfrm>
          <a:prstGeom prst="rect">
            <a:avLst/>
          </a:prstGeom>
          <a:noFill/>
          <a:ln>
            <a:noFill/>
          </a:ln>
        </p:spPr>
        <p:txBody>
          <a:bodyPr anchorCtr="0" anchor="t" bIns="45700" lIns="91425" spcFirstLastPara="1" rIns="91425" wrap="square" tIns="45700">
            <a:spAutoFit/>
          </a:bodyPr>
          <a:lstStyle/>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I have </a:t>
            </a:r>
            <a:r>
              <a:rPr b="1" i="0" lang="en-US" sz="2500" u="none" cap="none" strike="noStrike">
                <a:solidFill>
                  <a:srgbClr val="000000"/>
                </a:solidFill>
                <a:latin typeface="Century Gothic"/>
                <a:ea typeface="Century Gothic"/>
                <a:cs typeface="Century Gothic"/>
                <a:sym typeface="Century Gothic"/>
              </a:rPr>
              <a:t>six</a:t>
            </a:r>
            <a:r>
              <a:rPr b="0" i="0" lang="en-US" sz="2500" u="none" cap="none" strike="noStrike">
                <a:solidFill>
                  <a:srgbClr val="000000"/>
                </a:solidFill>
                <a:latin typeface="Century Gothic"/>
                <a:ea typeface="Century Gothic"/>
                <a:cs typeface="Century Gothic"/>
                <a:sym typeface="Century Gothic"/>
              </a:rPr>
              <a:t> goldfish.  </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We like to play </a:t>
            </a:r>
            <a:r>
              <a:rPr b="1" i="0" lang="en-US" sz="2500" u="none" cap="none" strike="noStrike">
                <a:solidFill>
                  <a:srgbClr val="000000"/>
                </a:solidFill>
                <a:latin typeface="Century Gothic"/>
                <a:ea typeface="Century Gothic"/>
                <a:cs typeface="Century Gothic"/>
                <a:sym typeface="Century Gothic"/>
              </a:rPr>
              <a:t>tag</a:t>
            </a:r>
            <a:r>
              <a:rPr b="0" i="0" lang="en-US" sz="2500" u="none" cap="none" strike="noStrike">
                <a:solidFill>
                  <a:srgbClr val="000000"/>
                </a:solidFill>
                <a:latin typeface="Century Gothic"/>
                <a:ea typeface="Century Gothic"/>
                <a:cs typeface="Century Gothic"/>
                <a:sym typeface="Century Gothic"/>
              </a:rPr>
              <a:t>. </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Can you find a </a:t>
            </a:r>
            <a:r>
              <a:rPr b="1" i="0" lang="en-US" sz="2500" u="none" cap="none" strike="noStrike">
                <a:solidFill>
                  <a:srgbClr val="000000"/>
                </a:solidFill>
                <a:latin typeface="Century Gothic"/>
                <a:ea typeface="Century Gothic"/>
                <a:cs typeface="Century Gothic"/>
                <a:sym typeface="Century Gothic"/>
              </a:rPr>
              <a:t>rib</a:t>
            </a:r>
            <a:r>
              <a:rPr b="0" i="0" lang="en-US" sz="2500" u="none" cap="none" strike="noStrike">
                <a:solidFill>
                  <a:srgbClr val="000000"/>
                </a:solidFill>
                <a:latin typeface="Century Gothic"/>
                <a:ea typeface="Century Gothic"/>
                <a:cs typeface="Century Gothic"/>
                <a:sym typeface="Century Gothic"/>
              </a:rPr>
              <a:t> on the skeleton</a:t>
            </a:r>
            <a:r>
              <a:rPr b="0" i="0" lang="en-US" sz="25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We looked at the U.S. </a:t>
            </a:r>
            <a:r>
              <a:rPr b="1" i="0" lang="en-US" sz="2500" u="none" cap="none" strike="noStrike">
                <a:solidFill>
                  <a:srgbClr val="000000"/>
                </a:solidFill>
                <a:latin typeface="Century Gothic"/>
                <a:ea typeface="Century Gothic"/>
                <a:cs typeface="Century Gothic"/>
                <a:sym typeface="Century Gothic"/>
              </a:rPr>
              <a:t>map</a:t>
            </a:r>
            <a:r>
              <a:rPr b="0" i="0" lang="en-US" sz="2500" u="none" cap="none" strike="noStrike">
                <a:solidFill>
                  <a:srgbClr val="000000"/>
                </a:solidFill>
                <a:latin typeface="Century Gothic"/>
                <a:ea typeface="Century Gothic"/>
                <a:cs typeface="Century Gothic"/>
                <a:sym typeface="Century Gothic"/>
              </a:rPr>
              <a: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She was </a:t>
            </a:r>
            <a:r>
              <a:rPr b="1" i="0" lang="en-US" sz="2500" u="none" cap="none" strike="noStrike">
                <a:solidFill>
                  <a:srgbClr val="000000"/>
                </a:solidFill>
                <a:latin typeface="Century Gothic"/>
                <a:ea typeface="Century Gothic"/>
                <a:cs typeface="Century Gothic"/>
                <a:sym typeface="Century Gothic"/>
              </a:rPr>
              <a:t>sad</a:t>
            </a:r>
            <a:r>
              <a:rPr b="0" i="0" lang="en-US" sz="2500" u="none" cap="none" strike="noStrike">
                <a:solidFill>
                  <a:srgbClr val="000000"/>
                </a:solidFill>
                <a:latin typeface="Century Gothic"/>
                <a:ea typeface="Century Gothic"/>
                <a:cs typeface="Century Gothic"/>
                <a:sym typeface="Century Gothic"/>
              </a:rPr>
              <a:t> that it rained.</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He made a </a:t>
            </a:r>
            <a:r>
              <a:rPr b="1" i="0" lang="en-US" sz="2500" u="none" cap="none" strike="noStrike">
                <a:solidFill>
                  <a:srgbClr val="000000"/>
                </a:solidFill>
                <a:latin typeface="Century Gothic"/>
                <a:ea typeface="Century Gothic"/>
                <a:cs typeface="Century Gothic"/>
                <a:sym typeface="Century Gothic"/>
              </a:rPr>
              <a:t>mess</a:t>
            </a:r>
            <a:r>
              <a:rPr b="0" i="0" lang="en-US" sz="2500" u="none" cap="none" strike="noStrike">
                <a:solidFill>
                  <a:srgbClr val="000000"/>
                </a:solidFill>
                <a:latin typeface="Century Gothic"/>
                <a:ea typeface="Century Gothic"/>
                <a:cs typeface="Century Gothic"/>
                <a:sym typeface="Century Gothic"/>
              </a:rPr>
              <a:t> with the paint.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They drew a </a:t>
            </a:r>
            <a:r>
              <a:rPr b="1" i="0" lang="en-US" sz="2500" u="none" cap="none" strike="noStrike">
                <a:solidFill>
                  <a:srgbClr val="000000"/>
                </a:solidFill>
                <a:latin typeface="Century Gothic"/>
                <a:ea typeface="Century Gothic"/>
                <a:cs typeface="Century Gothic"/>
                <a:sym typeface="Century Gothic"/>
              </a:rPr>
              <a:t>dot</a:t>
            </a:r>
            <a:r>
              <a:rPr b="0" i="0" lang="en-US" sz="2500" u="none" cap="none" strike="noStrike">
                <a:solidFill>
                  <a:srgbClr val="000000"/>
                </a:solidFill>
                <a:latin typeface="Century Gothic"/>
                <a:ea typeface="Century Gothic"/>
                <a:cs typeface="Century Gothic"/>
                <a:sym typeface="Century Gothic"/>
              </a:rPr>
              <a:t> on the poster.</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There was </a:t>
            </a:r>
            <a:r>
              <a:rPr b="1" i="0" lang="en-US" sz="2500" u="none" cap="none" strike="noStrike">
                <a:solidFill>
                  <a:srgbClr val="000000"/>
                </a:solidFill>
                <a:latin typeface="Century Gothic"/>
                <a:ea typeface="Century Gothic"/>
                <a:cs typeface="Century Gothic"/>
                <a:sym typeface="Century Gothic"/>
              </a:rPr>
              <a:t>mud</a:t>
            </a:r>
            <a:r>
              <a:rPr b="0" i="0" lang="en-US" sz="2500" u="none" cap="none" strike="noStrike">
                <a:solidFill>
                  <a:srgbClr val="000000"/>
                </a:solidFill>
                <a:latin typeface="Century Gothic"/>
                <a:ea typeface="Century Gothic"/>
                <a:cs typeface="Century Gothic"/>
                <a:sym typeface="Century Gothic"/>
              </a:rPr>
              <a:t> on the carpet.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Did you know that a </a:t>
            </a:r>
            <a:r>
              <a:rPr b="1" i="0" lang="en-US" sz="2500" u="none" cap="none" strike="noStrike">
                <a:solidFill>
                  <a:srgbClr val="000000"/>
                </a:solidFill>
                <a:latin typeface="Century Gothic"/>
                <a:ea typeface="Century Gothic"/>
                <a:cs typeface="Century Gothic"/>
                <a:sym typeface="Century Gothic"/>
              </a:rPr>
              <a:t>hen</a:t>
            </a:r>
            <a:r>
              <a:rPr b="0" i="0" lang="en-US" sz="2500" u="none" cap="none" strike="noStrike">
                <a:solidFill>
                  <a:srgbClr val="000000"/>
                </a:solidFill>
                <a:latin typeface="Century Gothic"/>
                <a:ea typeface="Century Gothic"/>
                <a:cs typeface="Century Gothic"/>
                <a:sym typeface="Century Gothic"/>
              </a:rPr>
              <a:t> lays eggs</a:t>
            </a:r>
            <a:r>
              <a:rPr b="0" i="0" lang="en-US" sz="25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 It is very </a:t>
            </a:r>
            <a:r>
              <a:rPr b="1" i="0" lang="en-US" sz="2500" u="none" cap="none" strike="noStrike">
                <a:solidFill>
                  <a:srgbClr val="000000"/>
                </a:solidFill>
                <a:latin typeface="Century Gothic"/>
                <a:ea typeface="Century Gothic"/>
                <a:cs typeface="Century Gothic"/>
                <a:sym typeface="Century Gothic"/>
              </a:rPr>
              <a:t>hot</a:t>
            </a:r>
            <a:r>
              <a:rPr b="0" i="0" lang="en-US" sz="2500" u="none" cap="none" strike="noStrike">
                <a:solidFill>
                  <a:srgbClr val="000000"/>
                </a:solidFill>
                <a:latin typeface="Century Gothic"/>
                <a:ea typeface="Century Gothic"/>
                <a:cs typeface="Century Gothic"/>
                <a:sym typeface="Century Gothic"/>
              </a:rPr>
              <a:t> today.</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 </a:t>
            </a:r>
            <a:r>
              <a:rPr b="1" i="0" lang="en-US" sz="2500" u="none" cap="none" strike="noStrike">
                <a:solidFill>
                  <a:srgbClr val="000000"/>
                </a:solidFill>
                <a:latin typeface="Century Gothic"/>
                <a:ea typeface="Century Gothic"/>
                <a:cs typeface="Century Gothic"/>
                <a:sym typeface="Century Gothic"/>
              </a:rPr>
              <a:t>Which</a:t>
            </a:r>
            <a:r>
              <a:rPr b="0" i="0" lang="en-US" sz="2500" u="none" cap="none" strike="noStrike">
                <a:solidFill>
                  <a:srgbClr val="000000"/>
                </a:solidFill>
                <a:latin typeface="Century Gothic"/>
                <a:ea typeface="Century Gothic"/>
                <a:cs typeface="Century Gothic"/>
                <a:sym typeface="Century Gothic"/>
              </a:rPr>
              <a:t> book is your favorite</a:t>
            </a:r>
            <a:r>
              <a:rPr b="0" i="0" lang="en-US" sz="25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495300" lvl="0" marL="514350" marR="0" rtl="0" algn="l">
              <a:lnSpc>
                <a:spcPct val="100000"/>
              </a:lnSpc>
              <a:spcBef>
                <a:spcPts val="0"/>
              </a:spcBef>
              <a:spcAft>
                <a:spcPts val="0"/>
              </a:spcAft>
              <a:buClr>
                <a:srgbClr val="000000"/>
              </a:buClr>
              <a:buSzPts val="2900"/>
              <a:buFont typeface="Arial"/>
              <a:buAutoNum type="arabicPeriod"/>
            </a:pPr>
            <a:r>
              <a:rPr b="0" i="0" lang="en-US" sz="2500" u="none" cap="none" strike="noStrike">
                <a:solidFill>
                  <a:srgbClr val="000000"/>
                </a:solidFill>
                <a:latin typeface="Century Gothic"/>
                <a:ea typeface="Century Gothic"/>
                <a:cs typeface="Century Gothic"/>
                <a:sym typeface="Century Gothic"/>
              </a:rPr>
              <a:t> I like dogs better </a:t>
            </a:r>
            <a:r>
              <a:rPr b="1" i="0" lang="en-US" sz="2500" u="none" cap="none" strike="noStrike">
                <a:solidFill>
                  <a:srgbClr val="000000"/>
                </a:solidFill>
                <a:latin typeface="Century Gothic"/>
                <a:ea typeface="Century Gothic"/>
                <a:cs typeface="Century Gothic"/>
                <a:sym typeface="Century Gothic"/>
              </a:rPr>
              <a:t>than</a:t>
            </a:r>
            <a:r>
              <a:rPr b="0" i="0" lang="en-US" sz="2500" u="none" cap="none" strike="noStrike">
                <a:solidFill>
                  <a:srgbClr val="000000"/>
                </a:solidFill>
                <a:latin typeface="Century Gothic"/>
                <a:ea typeface="Century Gothic"/>
                <a:cs typeface="Century Gothic"/>
                <a:sym typeface="Century Gothic"/>
              </a:rPr>
              <a:t> cats.</a:t>
            </a:r>
            <a:endParaRPr b="0" i="0" sz="1100" u="none" cap="none" strike="noStrike">
              <a:solidFill>
                <a:srgbClr val="000000"/>
              </a:solidFill>
              <a:latin typeface="Arial"/>
              <a:ea typeface="Arial"/>
              <a:cs typeface="Arial"/>
              <a:sym typeface="Arial"/>
            </a:endParaRPr>
          </a:p>
        </p:txBody>
      </p:sp>
      <p:sp>
        <p:nvSpPr>
          <p:cNvPr id="302" name="Google Shape;302;p75"/>
          <p:cNvSpPr/>
          <p:nvPr/>
        </p:nvSpPr>
        <p:spPr>
          <a:xfrm>
            <a:off x="5556054" y="1294576"/>
            <a:ext cx="47622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3" name="Google Shape;303;p75"/>
          <p:cNvSpPr/>
          <p:nvPr/>
        </p:nvSpPr>
        <p:spPr>
          <a:xfrm>
            <a:off x="5595516" y="1742883"/>
            <a:ext cx="58867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4" name="Google Shape;304;p75"/>
          <p:cNvSpPr/>
          <p:nvPr/>
        </p:nvSpPr>
        <p:spPr>
          <a:xfrm>
            <a:off x="8103094" y="2126636"/>
            <a:ext cx="47622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5" name="Google Shape;305;p75"/>
          <p:cNvSpPr/>
          <p:nvPr/>
        </p:nvSpPr>
        <p:spPr>
          <a:xfrm>
            <a:off x="7126198" y="2544678"/>
            <a:ext cx="800315"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6" name="Google Shape;306;p75"/>
          <p:cNvSpPr/>
          <p:nvPr/>
        </p:nvSpPr>
        <p:spPr>
          <a:xfrm>
            <a:off x="7232020" y="3032268"/>
            <a:ext cx="58867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7" name="Google Shape;307;p75"/>
          <p:cNvSpPr/>
          <p:nvPr/>
        </p:nvSpPr>
        <p:spPr>
          <a:xfrm>
            <a:off x="7744173" y="3483541"/>
            <a:ext cx="834900" cy="383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8" name="Google Shape;308;p75"/>
          <p:cNvSpPr/>
          <p:nvPr/>
        </p:nvSpPr>
        <p:spPr>
          <a:xfrm>
            <a:off x="7427758" y="3934807"/>
            <a:ext cx="58867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9" name="Google Shape;309;p75"/>
          <p:cNvSpPr/>
          <p:nvPr/>
        </p:nvSpPr>
        <p:spPr>
          <a:xfrm>
            <a:off x="7427758" y="4381922"/>
            <a:ext cx="735808"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0" name="Google Shape;310;p75"/>
          <p:cNvSpPr/>
          <p:nvPr/>
        </p:nvSpPr>
        <p:spPr>
          <a:xfrm>
            <a:off x="8284980" y="4755338"/>
            <a:ext cx="588673"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1" name="Google Shape;311;p75"/>
          <p:cNvSpPr/>
          <p:nvPr/>
        </p:nvSpPr>
        <p:spPr>
          <a:xfrm>
            <a:off x="5680386" y="5305991"/>
            <a:ext cx="588600" cy="383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2" name="Google Shape;312;p75"/>
          <p:cNvSpPr/>
          <p:nvPr/>
        </p:nvSpPr>
        <p:spPr>
          <a:xfrm>
            <a:off x="7067214" y="5591087"/>
            <a:ext cx="1000607"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3" name="Google Shape;313;p75"/>
          <p:cNvSpPr/>
          <p:nvPr/>
        </p:nvSpPr>
        <p:spPr>
          <a:xfrm>
            <a:off x="7059854" y="6098461"/>
            <a:ext cx="735808" cy="3837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A picture containing clock&#10;&#10;Description automatically generated" id="319" name="Google Shape;319;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0" name="Google Shape;320;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1" name="Google Shape;321;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2" name="Google Shape;322;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3" name="Google Shape;323;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324" name="Google Shape;324;p19"/>
          <p:cNvGraphicFramePr/>
          <p:nvPr/>
        </p:nvGraphicFramePr>
        <p:xfrm>
          <a:off x="816911" y="1371108"/>
          <a:ext cx="3000000" cy="3000000"/>
        </p:xfrm>
        <a:graphic>
          <a:graphicData uri="http://schemas.openxmlformats.org/drawingml/2006/table">
            <a:tbl>
              <a:tblPr bandRow="1" firstRow="1">
                <a:noFill/>
                <a:tableStyleId>{AD75AD7F-BE12-4735-B075-6DDF4DD2940B}</a:tableStyleId>
              </a:tblPr>
              <a:tblGrid>
                <a:gridCol w="4918650"/>
                <a:gridCol w="4957750"/>
              </a:tblGrid>
              <a:tr h="733200">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lt1"/>
                          </a:solidFill>
                          <a:latin typeface="Century Gothic"/>
                          <a:ea typeface="Century Gothic"/>
                          <a:cs typeface="Century Gothic"/>
                          <a:sym typeface="Century Gothic"/>
                        </a:rPr>
                        <a:t>Nouns</a:t>
                      </a:r>
                      <a:endParaRPr b="0" sz="1400" u="none" cap="none" strike="noStrike">
                        <a:solidFill>
                          <a:schemeClr val="lt1"/>
                        </a:solidFill>
                        <a:latin typeface="Century Gothic"/>
                        <a:ea typeface="Century Gothic"/>
                        <a:cs typeface="Century Gothic"/>
                        <a:sym typeface="Century Gothic"/>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lt1"/>
                          </a:solidFill>
                          <a:latin typeface="Century Gothic"/>
                          <a:ea typeface="Century Gothic"/>
                          <a:cs typeface="Century Gothic"/>
                          <a:sym typeface="Century Gothic"/>
                        </a:rPr>
                        <a:t>What the Noun Does</a:t>
                      </a:r>
                      <a:endParaRPr b="0" sz="1400" u="none" cap="none" strike="noStrike">
                        <a:solidFill>
                          <a:schemeClr val="lt1"/>
                        </a:solidFill>
                        <a:latin typeface="Century Gothic"/>
                        <a:ea typeface="Century Gothic"/>
                        <a:cs typeface="Century Gothic"/>
                        <a:sym typeface="Century Gothic"/>
                      </a:endParaRPr>
                    </a:p>
                  </a:txBody>
                  <a:tcPr marT="45725" marB="45725" marR="91450" marL="91450">
                    <a:solidFill>
                      <a:schemeClr val="accent1"/>
                    </a:solidFill>
                  </a:tcPr>
                </a:tc>
              </a:tr>
              <a:tr h="21164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AEABAB"/>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AEABAB"/>
                    </a:solidFill>
                  </a:tcPr>
                </a:tc>
              </a:tr>
            </a:tbl>
          </a:graphicData>
        </a:graphic>
      </p:graphicFrame>
      <p:sp>
        <p:nvSpPr>
          <p:cNvPr id="325" name="Google Shape;325;p19"/>
          <p:cNvSpPr txBox="1"/>
          <p:nvPr/>
        </p:nvSpPr>
        <p:spPr>
          <a:xfrm>
            <a:off x="1242718" y="4701311"/>
            <a:ext cx="9024796"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_______ draws a __________.</a:t>
            </a:r>
            <a:endParaRPr b="0" i="0" sz="4000" u="none" cap="none" strike="noStrike">
              <a:solidFill>
                <a:schemeClr val="accent1"/>
              </a:solidFill>
              <a:latin typeface="Arial"/>
              <a:ea typeface="Arial"/>
              <a:cs typeface="Arial"/>
              <a:sym typeface="Arial"/>
            </a:endParaRPr>
          </a:p>
        </p:txBody>
      </p:sp>
      <p:sp>
        <p:nvSpPr>
          <p:cNvPr id="326" name="Google Shape;326;p19"/>
          <p:cNvSpPr txBox="1"/>
          <p:nvPr/>
        </p:nvSpPr>
        <p:spPr>
          <a:xfrm>
            <a:off x="2579740" y="5906644"/>
            <a:ext cx="1563633" cy="70784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artist</a:t>
            </a:r>
            <a:endParaRPr b="0" i="0" sz="4000" u="none" cap="none" strike="noStrike">
              <a:solidFill>
                <a:srgbClr val="000000"/>
              </a:solidFill>
              <a:latin typeface="Arial"/>
              <a:ea typeface="Arial"/>
              <a:cs typeface="Arial"/>
              <a:sym typeface="Arial"/>
            </a:endParaRPr>
          </a:p>
        </p:txBody>
      </p:sp>
      <p:sp>
        <p:nvSpPr>
          <p:cNvPr id="327" name="Google Shape;327;p19"/>
          <p:cNvSpPr txBox="1"/>
          <p:nvPr/>
        </p:nvSpPr>
        <p:spPr>
          <a:xfrm>
            <a:off x="6510662" y="5968159"/>
            <a:ext cx="1856737"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picture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A picture containing drawing, lamp&#10;&#10;Description automatically generated" id="332" name="Google Shape;332;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33" name="Google Shape;333;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34" name="Google Shape;334;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36" name="Google Shape;336;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37" name="Google Shape;337;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A picture containing clock&#10;&#10;Description automatically generated" id="343" name="Google Shape;343;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4" name="Google Shape;344;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5" name="Google Shape;345;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6" name="Google Shape;346;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7" name="Google Shape;347;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348" name="Google Shape;348;p21"/>
          <p:cNvPicPr preferRelativeResize="0"/>
          <p:nvPr/>
        </p:nvPicPr>
        <p:blipFill rotWithShape="1">
          <a:blip r:embed="rId6">
            <a:alphaModFix/>
          </a:blip>
          <a:srcRect b="0" l="0" r="0" t="0"/>
          <a:stretch/>
        </p:blipFill>
        <p:spPr>
          <a:xfrm>
            <a:off x="2531163" y="1234763"/>
            <a:ext cx="3919938" cy="53477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49" name="Google Shape;349;p21"/>
          <p:cNvSpPr txBox="1"/>
          <p:nvPr/>
        </p:nvSpPr>
        <p:spPr>
          <a:xfrm>
            <a:off x="7992049" y="2904604"/>
            <a:ext cx="39199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 in the Student Interactive.</a:t>
            </a:r>
            <a:endParaRPr b="0" i="0" sz="1400" u="none" cap="none" strike="noStrike">
              <a:solidFill>
                <a:srgbClr val="000000"/>
              </a:solidFill>
              <a:latin typeface="Arial"/>
              <a:ea typeface="Arial"/>
              <a:cs typeface="Arial"/>
              <a:sym typeface="Arial"/>
            </a:endParaRPr>
          </a:p>
        </p:txBody>
      </p:sp>
      <p:sp>
        <p:nvSpPr>
          <p:cNvPr id="350" name="Google Shape;350;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descr="A picture containing clock&#10;&#10;Description automatically generated" id="356" name="Google Shape;35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7" name="Google Shape;357;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8" name="Google Shape;358;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9" name="Google Shape;359;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0" name="Google Shape;36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61" name="Google Shape;36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22"/>
          <p:cNvSpPr txBox="1"/>
          <p:nvPr/>
        </p:nvSpPr>
        <p:spPr>
          <a:xfrm>
            <a:off x="7473916" y="1862535"/>
            <a:ext cx="4112230" cy="332394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18 in your Student Interactive.</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Arial"/>
              <a:buNone/>
            </a:pPr>
            <a:r>
              <a:t/>
            </a:r>
            <a:endParaRPr b="0" i="0" sz="2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1" i="0" lang="en-US" sz="2800" u="none" cap="none" strike="noStrike">
                <a:solidFill>
                  <a:schemeClr val="dk1"/>
                </a:solidFill>
                <a:latin typeface="Century Gothic"/>
                <a:ea typeface="Century Gothic"/>
                <a:cs typeface="Century Gothic"/>
                <a:sym typeface="Century Gothic"/>
              </a:rPr>
              <a:t>Use</a:t>
            </a:r>
            <a:r>
              <a:rPr b="0" i="0" lang="en-US" sz="2800" u="none" cap="none" strike="noStrike">
                <a:solidFill>
                  <a:schemeClr val="dk1"/>
                </a:solidFill>
                <a:latin typeface="Century Gothic"/>
                <a:ea typeface="Century Gothic"/>
                <a:cs typeface="Century Gothic"/>
                <a:sym typeface="Century Gothic"/>
              </a:rPr>
              <a:t> the strategies for decoding words with short vowels.</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363" name="Google Shape;363;p22"/>
          <p:cNvPicPr preferRelativeResize="0"/>
          <p:nvPr/>
        </p:nvPicPr>
        <p:blipFill rotWithShape="1">
          <a:blip r:embed="rId6">
            <a:alphaModFix/>
          </a:blip>
          <a:srcRect b="0" l="0" r="0" t="0"/>
          <a:stretch/>
        </p:blipFill>
        <p:spPr>
          <a:xfrm>
            <a:off x="3829375" y="1504150"/>
            <a:ext cx="4471525" cy="50601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64" name="Google Shape;364;p22"/>
          <p:cNvPicPr preferRelativeResize="0"/>
          <p:nvPr/>
        </p:nvPicPr>
        <p:blipFill rotWithShape="1">
          <a:blip r:embed="rId7">
            <a:alphaModFix/>
          </a:blip>
          <a:srcRect b="0" l="0" r="0" t="0"/>
          <a:stretch/>
        </p:blipFill>
        <p:spPr>
          <a:xfrm>
            <a:off x="605854" y="1547256"/>
            <a:ext cx="2944270" cy="40167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A picture containing clock&#10;&#10;Description automatically generated" id="370" name="Google Shape;370;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1" name="Google Shape;371;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2" name="Google Shape;372;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3" name="Google Shape;373;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4" name="Google Shape;374;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75" name="Google Shape;375;p23"/>
          <p:cNvSpPr txBox="1"/>
          <p:nvPr/>
        </p:nvSpPr>
        <p:spPr>
          <a:xfrm>
            <a:off x="1503149"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which</a:t>
            </a:r>
            <a:endParaRPr b="0" i="0" sz="1400" u="none" cap="none" strike="noStrike">
              <a:solidFill>
                <a:srgbClr val="000000"/>
              </a:solidFill>
              <a:latin typeface="Century Gothic"/>
              <a:ea typeface="Century Gothic"/>
              <a:cs typeface="Century Gothic"/>
              <a:sym typeface="Century Gothic"/>
            </a:endParaRPr>
          </a:p>
        </p:txBody>
      </p:sp>
      <p:sp>
        <p:nvSpPr>
          <p:cNvPr id="376" name="Google Shape;376;p23"/>
          <p:cNvSpPr txBox="1"/>
          <p:nvPr/>
        </p:nvSpPr>
        <p:spPr>
          <a:xfrm>
            <a:off x="6685412"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each</a:t>
            </a:r>
            <a:endParaRPr b="0" i="0" sz="1400" u="none" cap="none" strike="noStrike">
              <a:solidFill>
                <a:srgbClr val="000000"/>
              </a:solidFill>
              <a:latin typeface="Century Gothic"/>
              <a:ea typeface="Century Gothic"/>
              <a:cs typeface="Century Gothic"/>
              <a:sym typeface="Century Gothic"/>
            </a:endParaRPr>
          </a:p>
        </p:txBody>
      </p:sp>
      <p:sp>
        <p:nvSpPr>
          <p:cNvPr id="377" name="Google Shape;377;p23"/>
          <p:cNvSpPr txBox="1"/>
          <p:nvPr/>
        </p:nvSpPr>
        <p:spPr>
          <a:xfrm>
            <a:off x="4129866" y="403470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A picture containing clock&#10;&#10;Description automatically generated" id="383" name="Google Shape;383;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4" name="Google Shape;384;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5" name="Google Shape;385;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6" name="Google Shape;386;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7" name="Google Shape;387;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88" name="Google Shape;388;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sp>
        <p:nvSpPr>
          <p:cNvPr id="389" name="Google Shape;389;p24"/>
          <p:cNvSpPr txBox="1"/>
          <p:nvPr/>
        </p:nvSpPr>
        <p:spPr>
          <a:xfrm>
            <a:off x="1104421" y="2263265"/>
            <a:ext cx="430530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backyard</a:t>
            </a:r>
            <a:endParaRPr b="0" i="0" sz="1400" u="none" cap="none" strike="noStrike">
              <a:solidFill>
                <a:srgbClr val="000000"/>
              </a:solidFill>
              <a:latin typeface="Century Gothic"/>
              <a:ea typeface="Century Gothic"/>
              <a:cs typeface="Century Gothic"/>
              <a:sym typeface="Century Gothic"/>
            </a:endParaRPr>
          </a:p>
        </p:txBody>
      </p:sp>
      <p:sp>
        <p:nvSpPr>
          <p:cNvPr id="390" name="Google Shape;390;p24"/>
          <p:cNvSpPr txBox="1"/>
          <p:nvPr/>
        </p:nvSpPr>
        <p:spPr>
          <a:xfrm>
            <a:off x="6567471" y="2260572"/>
            <a:ext cx="4305305"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treehouse</a:t>
            </a:r>
            <a:endParaRPr b="0" i="0" sz="1400" u="none" cap="none" strike="noStrike">
              <a:solidFill>
                <a:srgbClr val="000000"/>
              </a:solidFill>
              <a:latin typeface="Century Gothic"/>
              <a:ea typeface="Century Gothic"/>
              <a:cs typeface="Century Gothic"/>
              <a:sym typeface="Century Gothic"/>
            </a:endParaRPr>
          </a:p>
        </p:txBody>
      </p:sp>
      <p:sp>
        <p:nvSpPr>
          <p:cNvPr id="391" name="Google Shape;391;p24"/>
          <p:cNvSpPr txBox="1"/>
          <p:nvPr/>
        </p:nvSpPr>
        <p:spPr>
          <a:xfrm>
            <a:off x="1104421" y="3657901"/>
            <a:ext cx="4305311"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searchlights</a:t>
            </a:r>
            <a:endParaRPr b="0" i="0" sz="1400" u="none" cap="none" strike="noStrike">
              <a:solidFill>
                <a:srgbClr val="000000"/>
              </a:solidFill>
              <a:latin typeface="Century Gothic"/>
              <a:ea typeface="Century Gothic"/>
              <a:cs typeface="Century Gothic"/>
              <a:sym typeface="Century Gothic"/>
            </a:endParaRPr>
          </a:p>
        </p:txBody>
      </p:sp>
      <p:sp>
        <p:nvSpPr>
          <p:cNvPr id="392" name="Google Shape;392;p24"/>
          <p:cNvSpPr txBox="1"/>
          <p:nvPr/>
        </p:nvSpPr>
        <p:spPr>
          <a:xfrm>
            <a:off x="6567475" y="3646308"/>
            <a:ext cx="4305301"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daylight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A picture containing clock&#10;&#10;Description automatically generated" id="398" name="Google Shape;398;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9" name="Google Shape;399;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0" name="Google Shape;400;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1" name="Google Shape;401;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2" name="Google Shape;402;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403" name="Google Shape;403;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 email&#10;&#10;Description automatically generated" id="404" name="Google Shape;404;p26"/>
          <p:cNvPicPr preferRelativeResize="0"/>
          <p:nvPr/>
        </p:nvPicPr>
        <p:blipFill rotWithShape="1">
          <a:blip r:embed="rId6">
            <a:alphaModFix/>
          </a:blip>
          <a:srcRect b="0" l="0" r="0" t="0"/>
          <a:stretch/>
        </p:blipFill>
        <p:spPr>
          <a:xfrm>
            <a:off x="1507703" y="1718707"/>
            <a:ext cx="9176593" cy="3611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descr="A picture containing clock&#10;&#10;Description automatically generated" id="410" name="Google Shape;41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1" name="Google Shape;411;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2" name="Google Shape;412;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3" name="Google Shape;413;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4" name="Google Shape;414;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r>
              <a:rPr b="0" i="0" lang="en-US" sz="3800" u="none" cap="none" strike="noStrike">
                <a:solidFill>
                  <a:schemeClr val="lt1"/>
                </a:solidFill>
                <a:latin typeface="Century Gothic"/>
                <a:ea typeface="Century Gothic"/>
                <a:cs typeface="Century Gothic"/>
                <a:sym typeface="Century Gothic"/>
              </a:rPr>
              <a:t> </a:t>
            </a:r>
            <a:endParaRPr b="0" i="0" sz="3800" u="none" cap="none" strike="noStrike">
              <a:solidFill>
                <a:srgbClr val="000000"/>
              </a:solidFill>
              <a:latin typeface="Century Gothic"/>
              <a:ea typeface="Century Gothic"/>
              <a:cs typeface="Century Gothic"/>
              <a:sym typeface="Century Gothic"/>
            </a:endParaRPr>
          </a:p>
        </p:txBody>
      </p:sp>
      <p:sp>
        <p:nvSpPr>
          <p:cNvPr id="415" name="Google Shape;415;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person&#10;&#10;Description automatically generated" id="416" name="Google Shape;416;p18"/>
          <p:cNvPicPr preferRelativeResize="0"/>
          <p:nvPr/>
        </p:nvPicPr>
        <p:blipFill rotWithShape="1">
          <a:blip r:embed="rId6">
            <a:alphaModFix/>
          </a:blip>
          <a:srcRect b="0" l="0" r="0" t="0"/>
          <a:stretch/>
        </p:blipFill>
        <p:spPr>
          <a:xfrm>
            <a:off x="3604107" y="1240814"/>
            <a:ext cx="3877009" cy="5277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A picture containing clock&#10;&#10;Description automatically generated" id="422" name="Google Shape;422;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3" name="Google Shape;423;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4" name="Google Shape;424;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5" name="Google Shape;425;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6" name="Google Shape;426;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r>
              <a:rPr b="0" i="0" lang="en-US" sz="3800" u="none" cap="none" strike="noStrike">
                <a:solidFill>
                  <a:schemeClr val="lt1"/>
                </a:solidFill>
                <a:latin typeface="Century Gothic"/>
                <a:ea typeface="Century Gothic"/>
                <a:cs typeface="Century Gothic"/>
                <a:sym typeface="Century Gothic"/>
              </a:rPr>
              <a:t> </a:t>
            </a:r>
            <a:endParaRPr b="0" i="0" sz="3800" u="none" cap="none" strike="noStrike">
              <a:solidFill>
                <a:srgbClr val="000000"/>
              </a:solidFill>
              <a:latin typeface="Century Gothic"/>
              <a:ea typeface="Century Gothic"/>
              <a:cs typeface="Century Gothic"/>
              <a:sym typeface="Century Gothic"/>
            </a:endParaRPr>
          </a:p>
        </p:txBody>
      </p:sp>
      <p:sp>
        <p:nvSpPr>
          <p:cNvPr id="427" name="Google Shape;427;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24,25</a:t>
            </a:r>
            <a:endParaRPr b="0" i="0" sz="1400" u="none" cap="none" strike="noStrike">
              <a:solidFill>
                <a:srgbClr val="000000"/>
              </a:solidFill>
              <a:latin typeface="Century Gothic"/>
              <a:ea typeface="Century Gothic"/>
              <a:cs typeface="Century Gothic"/>
              <a:sym typeface="Century Gothic"/>
            </a:endParaRPr>
          </a:p>
        </p:txBody>
      </p:sp>
      <p:pic>
        <p:nvPicPr>
          <p:cNvPr id="428" name="Google Shape;428;p25"/>
          <p:cNvPicPr preferRelativeResize="0"/>
          <p:nvPr/>
        </p:nvPicPr>
        <p:blipFill rotWithShape="1">
          <a:blip r:embed="rId6">
            <a:alphaModFix/>
          </a:blip>
          <a:srcRect b="0" l="0" r="0" t="0"/>
          <a:stretch/>
        </p:blipFill>
        <p:spPr>
          <a:xfrm>
            <a:off x="1339273" y="1473648"/>
            <a:ext cx="6967390" cy="47236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9" name="Google Shape;429;p25"/>
          <p:cNvPicPr preferRelativeResize="0"/>
          <p:nvPr/>
        </p:nvPicPr>
        <p:blipFill rotWithShape="1">
          <a:blip r:embed="rId7">
            <a:alphaModFix/>
          </a:blip>
          <a:srcRect b="0" l="0" r="0" t="0"/>
          <a:stretch/>
        </p:blipFill>
        <p:spPr>
          <a:xfrm flipH="1">
            <a:off x="8660788" y="2071703"/>
            <a:ext cx="3785460" cy="26028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descr="A picture containing clock&#10;&#10;Description automatically generated" id="435" name="Google Shape;435;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6" name="Google Shape;436;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7" name="Google Shape;437;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8" name="Google Shape;438;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9" name="Google Shape;439;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r>
              <a:rPr b="0" i="0" lang="en-US" sz="3800" u="none" cap="none" strike="noStrike">
                <a:solidFill>
                  <a:schemeClr val="lt1"/>
                </a:solidFill>
                <a:latin typeface="Century Gothic"/>
                <a:ea typeface="Century Gothic"/>
                <a:cs typeface="Century Gothic"/>
                <a:sym typeface="Century Gothic"/>
              </a:rPr>
              <a:t> </a:t>
            </a:r>
            <a:endParaRPr b="0" i="0" sz="3800" u="none" cap="none" strike="noStrike">
              <a:solidFill>
                <a:srgbClr val="000000"/>
              </a:solidFill>
              <a:latin typeface="Arial"/>
              <a:ea typeface="Arial"/>
              <a:cs typeface="Arial"/>
              <a:sym typeface="Arial"/>
            </a:endParaRPr>
          </a:p>
        </p:txBody>
      </p:sp>
      <p:sp>
        <p:nvSpPr>
          <p:cNvPr id="440" name="Google Shape;440;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26,27</a:t>
            </a:r>
            <a:endParaRPr b="0" i="0" sz="1400" u="none" cap="none" strike="noStrike">
              <a:solidFill>
                <a:srgbClr val="000000"/>
              </a:solidFill>
              <a:latin typeface="Century Gothic"/>
              <a:ea typeface="Century Gothic"/>
              <a:cs typeface="Century Gothic"/>
              <a:sym typeface="Century Gothic"/>
            </a:endParaRPr>
          </a:p>
        </p:txBody>
      </p:sp>
      <p:pic>
        <p:nvPicPr>
          <p:cNvPr id="441" name="Google Shape;441;p28"/>
          <p:cNvPicPr preferRelativeResize="0"/>
          <p:nvPr/>
        </p:nvPicPr>
        <p:blipFill rotWithShape="1">
          <a:blip r:embed="rId6">
            <a:alphaModFix/>
          </a:blip>
          <a:srcRect b="0" l="0" r="0" t="0"/>
          <a:stretch/>
        </p:blipFill>
        <p:spPr>
          <a:xfrm>
            <a:off x="4079433" y="1486045"/>
            <a:ext cx="6613889" cy="44887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42" name="Google Shape;442;p28"/>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A picture containing clock&#10;&#10;Description automatically generated" id="448" name="Google Shape;448;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9" name="Google Shape;449;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0" name="Google Shape;450;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1" name="Google Shape;451;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2" name="Google Shape;452;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r>
              <a:rPr b="0" i="0" lang="en-US" sz="3800" u="none" cap="none" strike="noStrike">
                <a:solidFill>
                  <a:schemeClr val="lt1"/>
                </a:solidFill>
                <a:latin typeface="Century Gothic"/>
                <a:ea typeface="Century Gothic"/>
                <a:cs typeface="Century Gothic"/>
                <a:sym typeface="Century Gothic"/>
              </a:rPr>
              <a:t> </a:t>
            </a:r>
            <a:endParaRPr b="0" i="0" sz="3800" u="none" cap="none" strike="noStrike">
              <a:solidFill>
                <a:srgbClr val="000000"/>
              </a:solidFill>
              <a:latin typeface="Arial"/>
              <a:ea typeface="Arial"/>
              <a:cs typeface="Arial"/>
              <a:sym typeface="Arial"/>
            </a:endParaRPr>
          </a:p>
        </p:txBody>
      </p:sp>
      <p:sp>
        <p:nvSpPr>
          <p:cNvPr id="453" name="Google Shape;453;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28,29</a:t>
            </a:r>
            <a:endParaRPr b="0" i="0" sz="1400" u="none" cap="none" strike="noStrike">
              <a:solidFill>
                <a:srgbClr val="000000"/>
              </a:solidFill>
              <a:latin typeface="Century Gothic"/>
              <a:ea typeface="Century Gothic"/>
              <a:cs typeface="Century Gothic"/>
              <a:sym typeface="Century Gothic"/>
            </a:endParaRPr>
          </a:p>
        </p:txBody>
      </p:sp>
      <p:pic>
        <p:nvPicPr>
          <p:cNvPr id="454" name="Google Shape;454;p29"/>
          <p:cNvPicPr preferRelativeResize="0"/>
          <p:nvPr/>
        </p:nvPicPr>
        <p:blipFill rotWithShape="1">
          <a:blip r:embed="rId6">
            <a:alphaModFix/>
          </a:blip>
          <a:srcRect b="0" l="0" r="0" t="0"/>
          <a:stretch/>
        </p:blipFill>
        <p:spPr>
          <a:xfrm>
            <a:off x="1219272" y="1331131"/>
            <a:ext cx="6968549" cy="47165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55" name="Google Shape;455;p29"/>
          <p:cNvPicPr preferRelativeResize="0"/>
          <p:nvPr/>
        </p:nvPicPr>
        <p:blipFill rotWithShape="1">
          <a:blip r:embed="rId7">
            <a:alphaModFix/>
          </a:blip>
          <a:srcRect b="0" l="0" r="0" t="0"/>
          <a:stretch/>
        </p:blipFill>
        <p:spPr>
          <a:xfrm flipH="1">
            <a:off x="8660788" y="2071703"/>
            <a:ext cx="3785460" cy="26028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20428" y="3907779"/>
            <a:ext cx="10030635"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notice about these places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Describe the key ideas you learned.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sp>
        <p:nvSpPr>
          <p:cNvPr id="106" name="Google Shape;106;p3"/>
          <p:cNvSpPr txBox="1"/>
          <p:nvPr/>
        </p:nvSpPr>
        <p:spPr>
          <a:xfrm>
            <a:off x="538601" y="1857568"/>
            <a:ext cx="527165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do different places affect us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7" name="Google Shape;107;p3"/>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08" name="Google Shape;108;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9" name="Google Shape;109;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0" name="Google Shape;110;p3"/>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text, clipart&#10;&#10;Description automatically generated" id="111" name="Google Shape;111;p3"/>
          <p:cNvPicPr preferRelativeResize="0"/>
          <p:nvPr/>
        </p:nvPicPr>
        <p:blipFill rotWithShape="1">
          <a:blip r:embed="rId6">
            <a:alphaModFix/>
          </a:blip>
          <a:srcRect b="0" l="0" r="0" t="0"/>
          <a:stretch/>
        </p:blipFill>
        <p:spPr>
          <a:xfrm>
            <a:off x="665126" y="4114109"/>
            <a:ext cx="4877486" cy="703575"/>
          </a:xfrm>
          <a:prstGeom prst="rect">
            <a:avLst/>
          </a:prstGeom>
          <a:noFill/>
          <a:ln>
            <a:noFill/>
          </a:ln>
        </p:spPr>
      </p:pic>
      <p:pic>
        <p:nvPicPr>
          <p:cNvPr descr="Shape&#10;&#10;Description automatically generated" id="112" name="Google Shape;112;p3"/>
          <p:cNvPicPr preferRelativeResize="0"/>
          <p:nvPr/>
        </p:nvPicPr>
        <p:blipFill rotWithShape="1">
          <a:blip r:embed="rId7">
            <a:alphaModFix/>
          </a:blip>
          <a:srcRect b="0" l="0" r="0" t="0"/>
          <a:stretch/>
        </p:blipFill>
        <p:spPr>
          <a:xfrm>
            <a:off x="6529616" y="1547431"/>
            <a:ext cx="4805544" cy="274389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A picture containing clock&#10;&#10;Description automatically generated" id="461" name="Google Shape;461;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2" name="Google Shape;462;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3" name="Google Shape;463;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4" name="Google Shape;464;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5" name="Google Shape;465;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endParaRPr b="0" i="0" sz="3800" u="none" cap="none" strike="noStrike">
              <a:solidFill>
                <a:srgbClr val="000000"/>
              </a:solidFill>
              <a:latin typeface="Arial"/>
              <a:ea typeface="Arial"/>
              <a:cs typeface="Arial"/>
              <a:sym typeface="Arial"/>
            </a:endParaRPr>
          </a:p>
        </p:txBody>
      </p:sp>
      <p:sp>
        <p:nvSpPr>
          <p:cNvPr id="466" name="Google Shape;466;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30,31</a:t>
            </a:r>
            <a:endParaRPr b="0" i="0" sz="1400" u="none" cap="none" strike="noStrike">
              <a:solidFill>
                <a:srgbClr val="000000"/>
              </a:solidFill>
              <a:latin typeface="Century Gothic"/>
              <a:ea typeface="Century Gothic"/>
              <a:cs typeface="Century Gothic"/>
              <a:sym typeface="Century Gothic"/>
            </a:endParaRPr>
          </a:p>
        </p:txBody>
      </p:sp>
      <p:pic>
        <p:nvPicPr>
          <p:cNvPr id="467" name="Google Shape;467;p30"/>
          <p:cNvPicPr preferRelativeResize="0"/>
          <p:nvPr/>
        </p:nvPicPr>
        <p:blipFill rotWithShape="1">
          <a:blip r:embed="rId6">
            <a:alphaModFix/>
          </a:blip>
          <a:srcRect b="0" l="0" r="0" t="0"/>
          <a:stretch/>
        </p:blipFill>
        <p:spPr>
          <a:xfrm>
            <a:off x="3900796" y="1428269"/>
            <a:ext cx="6792526" cy="45949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68" name="Google Shape;468;p30"/>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 picture containing clock&#10;&#10;Description automatically generated" id="474" name="Google Shape;474;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5" name="Google Shape;475;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6" name="Google Shape;476;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7" name="Google Shape;477;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8" name="Google Shape;478;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endParaRPr b="0" i="0" sz="3800" u="none" cap="none" strike="noStrike">
              <a:solidFill>
                <a:srgbClr val="000000"/>
              </a:solidFill>
              <a:latin typeface="Arial"/>
              <a:ea typeface="Arial"/>
              <a:cs typeface="Arial"/>
              <a:sym typeface="Arial"/>
            </a:endParaRPr>
          </a:p>
        </p:txBody>
      </p:sp>
      <p:sp>
        <p:nvSpPr>
          <p:cNvPr id="479" name="Google Shape;479;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32,33</a:t>
            </a:r>
            <a:endParaRPr b="0" i="0" sz="1400" u="none" cap="none" strike="noStrike">
              <a:solidFill>
                <a:srgbClr val="000000"/>
              </a:solidFill>
              <a:latin typeface="Century Gothic"/>
              <a:ea typeface="Century Gothic"/>
              <a:cs typeface="Century Gothic"/>
              <a:sym typeface="Century Gothic"/>
            </a:endParaRPr>
          </a:p>
        </p:txBody>
      </p:sp>
      <p:pic>
        <p:nvPicPr>
          <p:cNvPr id="480" name="Google Shape;480;p31"/>
          <p:cNvPicPr preferRelativeResize="0"/>
          <p:nvPr/>
        </p:nvPicPr>
        <p:blipFill rotWithShape="1">
          <a:blip r:embed="rId6">
            <a:alphaModFix/>
          </a:blip>
          <a:srcRect b="0" l="0" r="0" t="0"/>
          <a:stretch/>
        </p:blipFill>
        <p:spPr>
          <a:xfrm>
            <a:off x="1339273" y="1297873"/>
            <a:ext cx="7045581" cy="47712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81" name="Google Shape;481;p31"/>
          <p:cNvPicPr preferRelativeResize="0"/>
          <p:nvPr/>
        </p:nvPicPr>
        <p:blipFill rotWithShape="1">
          <a:blip r:embed="rId7">
            <a:alphaModFix/>
          </a:blip>
          <a:srcRect b="0" l="0" r="0" t="0"/>
          <a:stretch/>
        </p:blipFill>
        <p:spPr>
          <a:xfrm flipH="1">
            <a:off x="8660788" y="2071703"/>
            <a:ext cx="3785460" cy="260287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A picture containing clock&#10;&#10;Description automatically generated" id="487" name="Google Shape;487;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8" name="Google Shape;488;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9" name="Google Shape;489;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0" name="Google Shape;490;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1" name="Google Shape;491;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endParaRPr b="0" i="0" sz="3800" u="none" cap="none" strike="noStrike">
              <a:solidFill>
                <a:srgbClr val="000000"/>
              </a:solidFill>
              <a:latin typeface="Arial"/>
              <a:ea typeface="Arial"/>
              <a:cs typeface="Arial"/>
              <a:sym typeface="Arial"/>
            </a:endParaRPr>
          </a:p>
        </p:txBody>
      </p:sp>
      <p:sp>
        <p:nvSpPr>
          <p:cNvPr id="492" name="Google Shape;492;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34,35</a:t>
            </a:r>
            <a:endParaRPr b="0" i="0" sz="1400" u="none" cap="none" strike="noStrike">
              <a:solidFill>
                <a:srgbClr val="000000"/>
              </a:solidFill>
              <a:latin typeface="Century Gothic"/>
              <a:ea typeface="Century Gothic"/>
              <a:cs typeface="Century Gothic"/>
              <a:sym typeface="Century Gothic"/>
            </a:endParaRPr>
          </a:p>
        </p:txBody>
      </p:sp>
      <p:pic>
        <p:nvPicPr>
          <p:cNvPr id="493" name="Google Shape;493;p32"/>
          <p:cNvPicPr preferRelativeResize="0"/>
          <p:nvPr/>
        </p:nvPicPr>
        <p:blipFill rotWithShape="1">
          <a:blip r:embed="rId6">
            <a:alphaModFix/>
          </a:blip>
          <a:srcRect b="0" l="0" r="0" t="0"/>
          <a:stretch/>
        </p:blipFill>
        <p:spPr>
          <a:xfrm>
            <a:off x="3557793" y="1366548"/>
            <a:ext cx="6990786" cy="47183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94" name="Google Shape;494;p32"/>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How Many Stars in the Sky</a:t>
            </a:r>
            <a:r>
              <a:rPr b="0" i="0" lang="en-US" sz="3800" u="none" cap="none" strike="noStrike">
                <a:solidFill>
                  <a:schemeClr val="lt1"/>
                </a:solidFill>
                <a:latin typeface="Arial"/>
                <a:ea typeface="Arial"/>
                <a:cs typeface="Arial"/>
                <a:sym typeface="Arial"/>
              </a:rPr>
              <a:t>?</a:t>
            </a:r>
            <a:endParaRPr b="0" i="0" sz="3800" u="none" cap="none" strike="noStrike">
              <a:solidFill>
                <a:srgbClr val="000000"/>
              </a:solidFill>
              <a:latin typeface="Arial"/>
              <a:ea typeface="Arial"/>
              <a:cs typeface="Arial"/>
              <a:sym typeface="Arial"/>
            </a:endParaRPr>
          </a:p>
        </p:txBody>
      </p:sp>
      <p:sp>
        <p:nvSpPr>
          <p:cNvPr id="505" name="Google Shape;505;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36,37</a:t>
            </a:r>
            <a:endParaRPr b="0" i="0" sz="1400" u="none" cap="none" strike="noStrike">
              <a:solidFill>
                <a:srgbClr val="000000"/>
              </a:solidFill>
              <a:latin typeface="Century Gothic"/>
              <a:ea typeface="Century Gothic"/>
              <a:cs typeface="Century Gothic"/>
              <a:sym typeface="Century Gothic"/>
            </a:endParaRPr>
          </a:p>
        </p:txBody>
      </p:sp>
      <p:pic>
        <p:nvPicPr>
          <p:cNvPr id="506" name="Google Shape;506;p90"/>
          <p:cNvPicPr preferRelativeResize="0"/>
          <p:nvPr/>
        </p:nvPicPr>
        <p:blipFill rotWithShape="1">
          <a:blip r:embed="rId6">
            <a:alphaModFix/>
          </a:blip>
          <a:srcRect b="0" l="0" r="0" t="0"/>
          <a:stretch/>
        </p:blipFill>
        <p:spPr>
          <a:xfrm>
            <a:off x="1339273" y="1396993"/>
            <a:ext cx="6815928" cy="45848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507" name="Google Shape;507;p90"/>
          <p:cNvPicPr preferRelativeResize="0"/>
          <p:nvPr/>
        </p:nvPicPr>
        <p:blipFill rotWithShape="1">
          <a:blip r:embed="rId7">
            <a:alphaModFix/>
          </a:blip>
          <a:srcRect b="0" l="0" r="0" t="0"/>
          <a:stretch/>
        </p:blipFill>
        <p:spPr>
          <a:xfrm flipH="1">
            <a:off x="8660788" y="2071703"/>
            <a:ext cx="3785460" cy="26028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picture containing clock&#10;&#10;Description automatically generated" id="513" name="Google Shape;513;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4" name="Google Shape;514;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5" name="Google Shape;515;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6" name="Google Shape;516;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7" name="Google Shape;517;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How Many Stars in the Sky</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18" name="Google Shape;518;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38,39</a:t>
            </a:r>
            <a:endParaRPr b="0" i="0" sz="1400" u="none" cap="none" strike="noStrike">
              <a:solidFill>
                <a:srgbClr val="000000"/>
              </a:solidFill>
              <a:latin typeface="Century Gothic"/>
              <a:ea typeface="Century Gothic"/>
              <a:cs typeface="Century Gothic"/>
              <a:sym typeface="Century Gothic"/>
            </a:endParaRPr>
          </a:p>
        </p:txBody>
      </p:sp>
      <p:pic>
        <p:nvPicPr>
          <p:cNvPr id="519" name="Google Shape;519;p91"/>
          <p:cNvPicPr preferRelativeResize="0"/>
          <p:nvPr/>
        </p:nvPicPr>
        <p:blipFill rotWithShape="1">
          <a:blip r:embed="rId6">
            <a:alphaModFix/>
          </a:blip>
          <a:srcRect b="0" l="0" r="0" t="0"/>
          <a:stretch/>
        </p:blipFill>
        <p:spPr>
          <a:xfrm>
            <a:off x="3837523" y="1442469"/>
            <a:ext cx="6855799" cy="4609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520" name="Google Shape;520;p91"/>
          <p:cNvPicPr preferRelativeResize="0"/>
          <p:nvPr/>
        </p:nvPicPr>
        <p:blipFill rotWithShape="1">
          <a:blip r:embed="rId7">
            <a:alphaModFix/>
          </a:blip>
          <a:srcRect b="0" l="0" r="0" t="0"/>
          <a:stretch/>
        </p:blipFill>
        <p:spPr>
          <a:xfrm>
            <a:off x="212449" y="2479033"/>
            <a:ext cx="3444609" cy="249341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clock&#10;&#10;Description automatically generated" id="526" name="Google Shape;526;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7" name="Google Shape;527;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8" name="Google Shape;528;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9" name="Google Shape;529;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0" name="Google Shape;530;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531" name="Google Shape;531;p33"/>
          <p:cNvSpPr txBox="1"/>
          <p:nvPr/>
        </p:nvSpPr>
        <p:spPr>
          <a:xfrm>
            <a:off x="5764192" y="1816368"/>
            <a:ext cx="5879939" cy="34162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400" u="none" cap="none" strike="noStrike">
                <a:solidFill>
                  <a:schemeClr val="dk1"/>
                </a:solidFill>
                <a:latin typeface="Century Gothic"/>
                <a:ea typeface="Century Gothic"/>
                <a:cs typeface="Century Gothic"/>
                <a:sym typeface="Century Gothic"/>
              </a:rPr>
              <a:t>Brainstorm</a:t>
            </a:r>
            <a:r>
              <a:rPr b="0" i="0" lang="en-US" sz="2400" u="none" cap="none" strike="noStrike">
                <a:solidFill>
                  <a:schemeClr val="dk1"/>
                </a:solidFill>
                <a:latin typeface="Century Gothic"/>
                <a:ea typeface="Century Gothic"/>
                <a:cs typeface="Century Gothic"/>
                <a:sym typeface="Century Gothic"/>
              </a:rPr>
              <a:t> What else could the boy have done to see stars</a:t>
            </a:r>
            <a:r>
              <a:rPr b="0" i="0" lang="en-US" sz="2400" u="none" cap="none" strike="noStrike">
                <a:solidFill>
                  <a:schemeClr val="dk1"/>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2400" u="none" cap="none" strike="noStrike">
                <a:solidFill>
                  <a:schemeClr val="dk1"/>
                </a:solidFill>
                <a:latin typeface="Century Gothic"/>
                <a:ea typeface="Century Gothic"/>
                <a:cs typeface="Century Gothic"/>
                <a:sym typeface="Century Gothic"/>
              </a:rPr>
              <a:t>Discuss</a:t>
            </a:r>
            <a:r>
              <a:rPr b="0" i="0" lang="en-US" sz="2400" u="none" cap="none" strike="noStrike">
                <a:solidFill>
                  <a:schemeClr val="dk1"/>
                </a:solidFill>
                <a:latin typeface="Century Gothic"/>
                <a:ea typeface="Century Gothic"/>
                <a:cs typeface="Century Gothic"/>
                <a:sym typeface="Century Gothic"/>
              </a:rPr>
              <a:t> The boy tries to see stars in his backyard, then goes up into his treehouse to see stars.  What things have you done to help you solve a problem</a:t>
            </a:r>
            <a:r>
              <a:rPr b="0" i="0" lang="en-US" sz="2400" u="none" cap="none" strike="noStrike">
                <a:solidFill>
                  <a:schemeClr val="dk1"/>
                </a:solidFill>
                <a:latin typeface="Arial"/>
                <a:ea typeface="Arial"/>
                <a:cs typeface="Arial"/>
                <a:sym typeface="Arial"/>
              </a:rPr>
              <a:t>?</a:t>
            </a:r>
            <a:endParaRPr b="0" i="0" sz="2400" u="none" cap="none" strike="noStrike">
              <a:solidFill>
                <a:schemeClr val="dk1"/>
              </a:solidFill>
              <a:latin typeface="Arial"/>
              <a:ea typeface="Arial"/>
              <a:cs typeface="Arial"/>
              <a:sym typeface="Arial"/>
            </a:endParaRPr>
          </a:p>
        </p:txBody>
      </p:sp>
      <p:pic>
        <p:nvPicPr>
          <p:cNvPr descr="A picture containing text, person&#10;&#10;Description automatically generated" id="532" name="Google Shape;532;p33"/>
          <p:cNvPicPr preferRelativeResize="0"/>
          <p:nvPr/>
        </p:nvPicPr>
        <p:blipFill rotWithShape="1">
          <a:blip r:embed="rId6">
            <a:alphaModFix/>
          </a:blip>
          <a:srcRect b="0" l="0" r="0" t="0"/>
          <a:stretch/>
        </p:blipFill>
        <p:spPr>
          <a:xfrm>
            <a:off x="1458906" y="1228911"/>
            <a:ext cx="3704375" cy="50427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A picture containing clock&#10;&#10;Description automatically generated" id="538" name="Google Shape;538;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9" name="Google Shape;539;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0" name="Google Shape;540;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1" name="Google Shape;541;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2" name="Google Shape;542;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43" name="Google Shape;543;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sp>
        <p:nvSpPr>
          <p:cNvPr id="544" name="Google Shape;544;p92"/>
          <p:cNvSpPr txBox="1"/>
          <p:nvPr/>
        </p:nvSpPr>
        <p:spPr>
          <a:xfrm>
            <a:off x="7602761" y="2674134"/>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45" name="Google Shape;545;p92"/>
          <p:cNvPicPr preferRelativeResize="0"/>
          <p:nvPr/>
        </p:nvPicPr>
        <p:blipFill rotWithShape="1">
          <a:blip r:embed="rId6">
            <a:alphaModFix/>
          </a:blip>
          <a:srcRect b="0" l="0" r="0" t="0"/>
          <a:stretch/>
        </p:blipFill>
        <p:spPr>
          <a:xfrm>
            <a:off x="2531163" y="1468970"/>
            <a:ext cx="3688544" cy="49766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A picture containing clock&#10;&#10;Description automatically generated" id="551" name="Google Shape;55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2" name="Google Shape;55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3" name="Google Shape;55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4" name="Google Shape;55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5" name="Google Shape;55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56" name="Google Shape;556;p34"/>
          <p:cNvSpPr txBox="1"/>
          <p:nvPr/>
        </p:nvSpPr>
        <p:spPr>
          <a:xfrm>
            <a:off x="995894" y="1759497"/>
            <a:ext cx="9390639" cy="4031833"/>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What makes this text realistic fiction</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Why do you think the author has the boy and his dad try to look at the stars from different places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Why can they see so many more stars in the country</a:t>
            </a:r>
            <a:r>
              <a:rPr b="0" i="0" lang="en-US" sz="3200" u="none" cap="none" strike="noStrike">
                <a:solidFill>
                  <a:srgbClr val="000000"/>
                </a:solidFill>
                <a:latin typeface="Arial"/>
                <a:ea typeface="Arial"/>
                <a:cs typeface="Arial"/>
                <a:sym typeface="Arial"/>
              </a:rPr>
              <a:t>?</a:t>
            </a:r>
            <a:r>
              <a:rPr b="0" i="0" lang="en-US" sz="3200" u="none" cap="none" strike="noStrike">
                <a:solidFill>
                  <a:srgbClr val="000000"/>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descr="A picture containing clock&#10;&#10;Description automatically generated" id="562" name="Google Shape;562;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3" name="Google Shape;563;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4" name="Google Shape;564;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5" name="Google Shape;565;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6" name="Google Shape;566;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Century Gothic"/>
              <a:ea typeface="Century Gothic"/>
              <a:cs typeface="Century Gothic"/>
              <a:sym typeface="Century Gothic"/>
            </a:endParaRPr>
          </a:p>
        </p:txBody>
      </p:sp>
      <p:pic>
        <p:nvPicPr>
          <p:cNvPr id="567" name="Google Shape;567;p35"/>
          <p:cNvPicPr preferRelativeResize="0"/>
          <p:nvPr/>
        </p:nvPicPr>
        <p:blipFill rotWithShape="1">
          <a:blip r:embed="rId6">
            <a:alphaModFix/>
          </a:blip>
          <a:srcRect b="0" l="0" r="0" t="0"/>
          <a:stretch/>
        </p:blipFill>
        <p:spPr>
          <a:xfrm>
            <a:off x="2527746" y="1552825"/>
            <a:ext cx="3568254" cy="48848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8" name="Google Shape;568;p35"/>
          <p:cNvSpPr txBox="1"/>
          <p:nvPr/>
        </p:nvSpPr>
        <p:spPr>
          <a:xfrm>
            <a:off x="7190258" y="2644190"/>
            <a:ext cx="401263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49 in the Student Interactive</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
        <p:nvSpPr>
          <p:cNvPr id="569" name="Google Shape;569;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descr="A picture containing clock&#10;&#10;Description automatically generated" id="575" name="Google Shape;57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6" name="Google Shape;57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7" name="Google Shape;57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8" name="Google Shape;57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9" name="Google Shape;57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80" name="Google Shape;580;p36"/>
          <p:cNvSpPr txBox="1"/>
          <p:nvPr/>
        </p:nvSpPr>
        <p:spPr>
          <a:xfrm>
            <a:off x="995894" y="1899966"/>
            <a:ext cx="955780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about more authors from the stack of books.  Then </a:t>
            </a:r>
            <a:r>
              <a:rPr b="1" i="0" lang="en-US" sz="3200" u="none" cap="none" strike="noStrike">
                <a:solidFill>
                  <a:schemeClr val="dk1"/>
                </a:solidFill>
                <a:latin typeface="Century Gothic"/>
                <a:ea typeface="Century Gothic"/>
                <a:cs typeface="Century Gothic"/>
                <a:sym typeface="Century Gothic"/>
              </a:rPr>
              <a:t>list</a:t>
            </a:r>
            <a:r>
              <a:rPr b="0" i="0" lang="en-US" sz="3200" u="none" cap="none" strike="noStrike">
                <a:solidFill>
                  <a:schemeClr val="dk1"/>
                </a:solidFill>
                <a:latin typeface="Century Gothic"/>
                <a:ea typeface="Century Gothic"/>
                <a:cs typeface="Century Gothic"/>
                <a:sym typeface="Century Gothic"/>
              </a:rPr>
              <a:t> biographical details about yourselves in your writing notebooks.. </a:t>
            </a:r>
            <a:endParaRPr b="0" i="0" sz="3200" u="none" cap="none" strike="noStrike">
              <a:solidFill>
                <a:schemeClr val="dk1"/>
              </a:solidFill>
              <a:latin typeface="Century Gothic"/>
              <a:ea typeface="Century Gothic"/>
              <a:cs typeface="Century Gothic"/>
              <a:sym typeface="Century Gothic"/>
            </a:endParaRPr>
          </a:p>
        </p:txBody>
      </p:sp>
      <p:sp>
        <p:nvSpPr>
          <p:cNvPr id="581" name="Google Shape;581;p36"/>
          <p:cNvSpPr txBox="1"/>
          <p:nvPr/>
        </p:nvSpPr>
        <p:spPr>
          <a:xfrm>
            <a:off x="995895" y="4177176"/>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Give</a:t>
            </a:r>
            <a:r>
              <a:rPr b="0" i="0" lang="en-US" sz="3200" u="none" cap="none" strike="noStrike">
                <a:solidFill>
                  <a:schemeClr val="dk1"/>
                </a:solidFill>
                <a:latin typeface="Century Gothic"/>
                <a:ea typeface="Century Gothic"/>
                <a:cs typeface="Century Gothic"/>
                <a:sym typeface="Century Gothic"/>
              </a:rPr>
              <a:t> a quick autobiographical report.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Be sure to </a:t>
            </a:r>
            <a:r>
              <a:rPr b="1" i="0" lang="en-US" sz="3200" u="none" cap="none" strike="noStrike">
                <a:solidFill>
                  <a:schemeClr val="dk1"/>
                </a:solidFill>
                <a:latin typeface="Century Gothic"/>
                <a:ea typeface="Century Gothic"/>
                <a:cs typeface="Century Gothic"/>
                <a:sym typeface="Century Gothic"/>
              </a:rPr>
              <a:t>listen</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common interests with your classmates.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82" name="Google Shape;582;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52517" y="1799667"/>
            <a:ext cx="5823585" cy="36676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“thumbs up” if you have already accomplished this goal, or “thumbs down” if you have more to learn.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4" name="Google Shape;124;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5" name="Google Shape;125;p4"/>
          <p:cNvPicPr preferRelativeResize="0"/>
          <p:nvPr/>
        </p:nvPicPr>
        <p:blipFill rotWithShape="1">
          <a:blip r:embed="rId6">
            <a:alphaModFix/>
          </a:blip>
          <a:srcRect b="0" l="0" r="0" t="0"/>
          <a:stretch/>
        </p:blipFill>
        <p:spPr>
          <a:xfrm>
            <a:off x="6984603" y="1391755"/>
            <a:ext cx="3401930" cy="45953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A picture containing clock&#10;&#10;Description automatically generated" id="588" name="Google Shape;588;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9" name="Google Shape;589;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0" name="Google Shape;590;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1" name="Google Shape;591;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2" name="Google Shape;592;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93" name="Google Shape;593;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sp>
        <p:nvSpPr>
          <p:cNvPr id="594" name="Google Shape;594;p37"/>
          <p:cNvSpPr txBox="1"/>
          <p:nvPr/>
        </p:nvSpPr>
        <p:spPr>
          <a:xfrm>
            <a:off x="7999622" y="2412161"/>
            <a:ext cx="4192378"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95" name="Google Shape;595;p37"/>
          <p:cNvPicPr preferRelativeResize="0"/>
          <p:nvPr/>
        </p:nvPicPr>
        <p:blipFill rotWithShape="1">
          <a:blip r:embed="rId6">
            <a:alphaModFix/>
          </a:blip>
          <a:srcRect b="0" l="0" r="0" t="0"/>
          <a:stretch/>
        </p:blipFill>
        <p:spPr>
          <a:xfrm>
            <a:off x="3609191" y="1298377"/>
            <a:ext cx="3687389" cy="50660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96" name="Google Shape;596;p37"/>
          <p:cNvSpPr txBox="1"/>
          <p:nvPr/>
        </p:nvSpPr>
        <p:spPr>
          <a:xfrm>
            <a:off x="1216532" y="1470235"/>
            <a:ext cx="1689618" cy="496747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tap</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leg</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win</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mop</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cup</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A picture containing clock&#10;&#10;Description automatically generated" id="602" name="Google Shape;602;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3" name="Google Shape;603;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4" name="Google Shape;604;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5" name="Google Shape;605;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6" name="Google Shape;606;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07" name="Google Shape;607;p38"/>
          <p:cNvSpPr txBox="1"/>
          <p:nvPr/>
        </p:nvSpPr>
        <p:spPr>
          <a:xfrm>
            <a:off x="1152532" y="2766124"/>
            <a:ext cx="555783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5400" u="none" cap="none" strike="noStrike">
                <a:solidFill>
                  <a:schemeClr val="accent1"/>
                </a:solidFill>
                <a:latin typeface="Century Gothic"/>
                <a:ea typeface="Century Gothic"/>
                <a:cs typeface="Century Gothic"/>
                <a:sym typeface="Century Gothic"/>
              </a:rPr>
              <a:t>The dog barks.</a:t>
            </a:r>
            <a:endParaRPr b="0" i="0" sz="5400" u="none" cap="none" strike="noStrike">
              <a:solidFill>
                <a:schemeClr val="accent1"/>
              </a:solidFill>
              <a:latin typeface="Century Gothic"/>
              <a:ea typeface="Century Gothic"/>
              <a:cs typeface="Century Gothic"/>
              <a:sym typeface="Century Gothic"/>
            </a:endParaRPr>
          </a:p>
        </p:txBody>
      </p:sp>
      <p:sp>
        <p:nvSpPr>
          <p:cNvPr id="608" name="Google Shape;608;p38"/>
          <p:cNvSpPr txBox="1"/>
          <p:nvPr/>
        </p:nvSpPr>
        <p:spPr>
          <a:xfrm>
            <a:off x="7281569" y="1888940"/>
            <a:ext cx="5248570" cy="36009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create sentences that include one complete thought.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the subject and what it does.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descr="A picture containing drawing, lamp&#10;&#10;Description automatically generated" id="613" name="Google Shape;613;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14" name="Google Shape;614;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15" name="Google Shape;615;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16" name="Google Shape;616;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17" name="Google Shape;617;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18" name="Google Shape;618;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descr="A picture containing clock&#10;&#10;Description automatically generated" id="624" name="Google Shape;624;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25" name="Google Shape;625;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26" name="Google Shape;626;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7" name="Google Shape;627;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628" name="Google Shape;628;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629" name="Google Shape;629;p40"/>
          <p:cNvPicPr preferRelativeResize="0"/>
          <p:nvPr/>
        </p:nvPicPr>
        <p:blipFill rotWithShape="1">
          <a:blip r:embed="rId6">
            <a:alphaModFix/>
          </a:blip>
          <a:srcRect b="0" l="0" r="0" t="0"/>
          <a:stretch/>
        </p:blipFill>
        <p:spPr>
          <a:xfrm>
            <a:off x="490834" y="1244237"/>
            <a:ext cx="2073043" cy="24965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0" name="Google Shape;630;p40"/>
          <p:cNvPicPr preferRelativeResize="0"/>
          <p:nvPr/>
        </p:nvPicPr>
        <p:blipFill rotWithShape="1">
          <a:blip r:embed="rId7">
            <a:alphaModFix/>
          </a:blip>
          <a:srcRect b="0" l="0" r="0" t="0"/>
          <a:stretch/>
        </p:blipFill>
        <p:spPr>
          <a:xfrm>
            <a:off x="5214482" y="1226684"/>
            <a:ext cx="2077989" cy="24958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1" name="Google Shape;631;p40"/>
          <p:cNvPicPr preferRelativeResize="0"/>
          <p:nvPr/>
        </p:nvPicPr>
        <p:blipFill rotWithShape="1">
          <a:blip r:embed="rId8">
            <a:alphaModFix/>
          </a:blip>
          <a:srcRect b="0" l="0" r="0" t="0"/>
          <a:stretch/>
        </p:blipFill>
        <p:spPr>
          <a:xfrm>
            <a:off x="2842260" y="1232416"/>
            <a:ext cx="2078617" cy="25044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2" name="Google Shape;632;p40"/>
          <p:cNvPicPr preferRelativeResize="0"/>
          <p:nvPr/>
        </p:nvPicPr>
        <p:blipFill rotWithShape="1">
          <a:blip r:embed="rId9">
            <a:alphaModFix/>
          </a:blip>
          <a:srcRect b="0" l="0" r="0" t="0"/>
          <a:stretch/>
        </p:blipFill>
        <p:spPr>
          <a:xfrm>
            <a:off x="7550136" y="1226684"/>
            <a:ext cx="2093761" cy="25158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3" name="Google Shape;633;p40"/>
          <p:cNvPicPr preferRelativeResize="0"/>
          <p:nvPr/>
        </p:nvPicPr>
        <p:blipFill rotWithShape="1">
          <a:blip r:embed="rId10">
            <a:alphaModFix/>
          </a:blip>
          <a:srcRect b="0" l="0" r="0" t="0"/>
          <a:stretch/>
        </p:blipFill>
        <p:spPr>
          <a:xfrm>
            <a:off x="9901562" y="1283058"/>
            <a:ext cx="2068581" cy="24567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34" name="Google Shape;634;p40"/>
          <p:cNvSpPr txBox="1"/>
          <p:nvPr/>
        </p:nvSpPr>
        <p:spPr>
          <a:xfrm>
            <a:off x="6819724" y="4446881"/>
            <a:ext cx="2041451" cy="1569660"/>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Century Gothic"/>
                <a:ea typeface="Century Gothic"/>
                <a:cs typeface="Century Gothic"/>
                <a:sym typeface="Century Gothic"/>
              </a:rPr>
              <a:t>t</a:t>
            </a:r>
            <a:endParaRPr b="0" i="0" sz="1400" u="none" cap="none" strike="noStrike">
              <a:solidFill>
                <a:srgbClr val="000000"/>
              </a:solidFill>
              <a:latin typeface="Arial"/>
              <a:ea typeface="Arial"/>
              <a:cs typeface="Arial"/>
              <a:sym typeface="Arial"/>
            </a:endParaRPr>
          </a:p>
        </p:txBody>
      </p:sp>
      <p:sp>
        <p:nvSpPr>
          <p:cNvPr id="635" name="Google Shape;635;p40"/>
          <p:cNvSpPr txBox="1"/>
          <p:nvPr/>
        </p:nvSpPr>
        <p:spPr>
          <a:xfrm>
            <a:off x="1672742" y="4446881"/>
            <a:ext cx="2041451" cy="1569660"/>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Century Gothic"/>
                <a:ea typeface="Century Gothic"/>
                <a:cs typeface="Century Gothic"/>
                <a:sym typeface="Century Gothic"/>
              </a:rPr>
              <a:t>m</a:t>
            </a:r>
            <a:endParaRPr b="0" i="0" sz="1400" u="none" cap="none" strike="noStrike">
              <a:solidFill>
                <a:srgbClr val="000000"/>
              </a:solidFill>
              <a:latin typeface="Arial"/>
              <a:ea typeface="Arial"/>
              <a:cs typeface="Arial"/>
              <a:sym typeface="Arial"/>
            </a:endParaRPr>
          </a:p>
        </p:txBody>
      </p:sp>
      <p:sp>
        <p:nvSpPr>
          <p:cNvPr id="636" name="Google Shape;636;p40"/>
          <p:cNvSpPr txBox="1"/>
          <p:nvPr/>
        </p:nvSpPr>
        <p:spPr>
          <a:xfrm>
            <a:off x="4246233" y="4446881"/>
            <a:ext cx="2041451" cy="1569660"/>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Century Gothic"/>
                <a:ea typeface="Century Gothic"/>
                <a:cs typeface="Century Gothic"/>
                <a:sym typeface="Century Gothic"/>
              </a:rPr>
              <a: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clock&#10;&#10;Description automatically generated" id="642" name="Google Shape;642;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3" name="Google Shape;643;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4" name="Google Shape;644;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5" name="Google Shape;645;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6" name="Google Shape;646;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47" name="Google Shape;647;p42"/>
          <p:cNvSpPr txBox="1"/>
          <p:nvPr/>
        </p:nvSpPr>
        <p:spPr>
          <a:xfrm>
            <a:off x="7465671" y="2544032"/>
            <a:ext cx="442567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48" name="Google Shape;648;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649" name="Google Shape;649;p42"/>
          <p:cNvPicPr preferRelativeResize="0"/>
          <p:nvPr/>
        </p:nvPicPr>
        <p:blipFill rotWithShape="1">
          <a:blip r:embed="rId6">
            <a:alphaModFix/>
          </a:blip>
          <a:srcRect b="0" l="0" r="0" t="0"/>
          <a:stretch/>
        </p:blipFill>
        <p:spPr>
          <a:xfrm>
            <a:off x="2374207" y="1297873"/>
            <a:ext cx="3894929" cy="52888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 picture containing clock&#10;&#10;Description automatically generated" id="655" name="Google Shape;655;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6" name="Google Shape;656;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7" name="Google Shape;657;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8" name="Google Shape;658;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9" name="Google Shape;659;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and Understand Setting</a:t>
            </a:r>
            <a:endParaRPr b="0" i="0" sz="4000" u="none" cap="none" strike="noStrike">
              <a:solidFill>
                <a:srgbClr val="000000"/>
              </a:solidFill>
              <a:latin typeface="Century Gothic"/>
              <a:ea typeface="Century Gothic"/>
              <a:cs typeface="Century Gothic"/>
              <a:sym typeface="Century Gothic"/>
            </a:endParaRPr>
          </a:p>
        </p:txBody>
      </p:sp>
      <p:sp>
        <p:nvSpPr>
          <p:cNvPr id="660" name="Google Shape;660;p41"/>
          <p:cNvSpPr/>
          <p:nvPr/>
        </p:nvSpPr>
        <p:spPr>
          <a:xfrm>
            <a:off x="-5465135" y="1473648"/>
            <a:ext cx="2615115" cy="1375878"/>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Not sure if you want the title page on this same slide</a:t>
            </a:r>
            <a:r>
              <a:rPr b="0" i="0" lang="en-US" sz="14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61" name="Google Shape;661;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person&#10;&#10;Description automatically generated" id="662" name="Google Shape;662;p41"/>
          <p:cNvPicPr preferRelativeResize="0"/>
          <p:nvPr/>
        </p:nvPicPr>
        <p:blipFill rotWithShape="1">
          <a:blip r:embed="rId6">
            <a:alphaModFix/>
          </a:blip>
          <a:srcRect b="0" l="0" r="0" t="0"/>
          <a:stretch/>
        </p:blipFill>
        <p:spPr>
          <a:xfrm>
            <a:off x="3328453" y="1297873"/>
            <a:ext cx="3877009" cy="5277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Describe and Understand Setting</a:t>
            </a:r>
            <a:endParaRPr b="0" i="0" sz="3200" u="none" cap="none" strike="noStrike">
              <a:solidFill>
                <a:srgbClr val="000000"/>
              </a:solidFill>
              <a:latin typeface="Century Gothic"/>
              <a:ea typeface="Century Gothic"/>
              <a:cs typeface="Century Gothic"/>
              <a:sym typeface="Century Gothic"/>
            </a:endParaRPr>
          </a:p>
        </p:txBody>
      </p:sp>
      <p:sp>
        <p:nvSpPr>
          <p:cNvPr id="673" name="Google Shape;673;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25</a:t>
            </a:r>
            <a:endParaRPr b="0" i="0" sz="1400" u="none" cap="none" strike="noStrike">
              <a:solidFill>
                <a:srgbClr val="000000"/>
              </a:solidFill>
              <a:latin typeface="Century Gothic"/>
              <a:ea typeface="Century Gothic"/>
              <a:cs typeface="Century Gothic"/>
              <a:sym typeface="Century Gothic"/>
            </a:endParaRPr>
          </a:p>
        </p:txBody>
      </p:sp>
      <p:pic>
        <p:nvPicPr>
          <p:cNvPr id="674" name="Google Shape;674;p44"/>
          <p:cNvPicPr preferRelativeResize="0"/>
          <p:nvPr/>
        </p:nvPicPr>
        <p:blipFill rotWithShape="1">
          <a:blip r:embed="rId6">
            <a:alphaModFix/>
          </a:blip>
          <a:srcRect b="0" l="0" r="0" t="0"/>
          <a:stretch/>
        </p:blipFill>
        <p:spPr>
          <a:xfrm>
            <a:off x="2793764" y="1368925"/>
            <a:ext cx="3819566" cy="52035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5" name="Google Shape;675;p44"/>
          <p:cNvSpPr txBox="1"/>
          <p:nvPr/>
        </p:nvSpPr>
        <p:spPr>
          <a:xfrm>
            <a:off x="8205536" y="2488019"/>
            <a:ext cx="299735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25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descr="A picture containing clock&#10;&#10;Description automatically generated" id="681" name="Google Shape;681;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2" name="Google Shape;682;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3" name="Google Shape;683;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4" name="Google Shape;684;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5" name="Google Shape;685;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Describe and Understand Setting</a:t>
            </a:r>
            <a:endParaRPr b="0" i="0" sz="3200" u="none" cap="none" strike="noStrike">
              <a:solidFill>
                <a:srgbClr val="000000"/>
              </a:solidFill>
              <a:latin typeface="Century Gothic"/>
              <a:ea typeface="Century Gothic"/>
              <a:cs typeface="Century Gothic"/>
              <a:sym typeface="Century Gothic"/>
            </a:endParaRPr>
          </a:p>
        </p:txBody>
      </p:sp>
      <p:sp>
        <p:nvSpPr>
          <p:cNvPr id="686" name="Google Shape;686;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29</a:t>
            </a:r>
            <a:endParaRPr b="0" i="0" sz="1400" u="none" cap="none" strike="noStrike">
              <a:solidFill>
                <a:srgbClr val="000000"/>
              </a:solidFill>
              <a:latin typeface="Century Gothic"/>
              <a:ea typeface="Century Gothic"/>
              <a:cs typeface="Century Gothic"/>
              <a:sym typeface="Century Gothic"/>
            </a:endParaRPr>
          </a:p>
        </p:txBody>
      </p:sp>
      <p:pic>
        <p:nvPicPr>
          <p:cNvPr id="687" name="Google Shape;687;p94"/>
          <p:cNvPicPr preferRelativeResize="0"/>
          <p:nvPr/>
        </p:nvPicPr>
        <p:blipFill rotWithShape="1">
          <a:blip r:embed="rId6">
            <a:alphaModFix/>
          </a:blip>
          <a:srcRect b="0" l="0" r="0" t="0"/>
          <a:stretch/>
        </p:blipFill>
        <p:spPr>
          <a:xfrm>
            <a:off x="3162179" y="1254923"/>
            <a:ext cx="3846484" cy="52495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88" name="Google Shape;688;p94"/>
          <p:cNvSpPr txBox="1"/>
          <p:nvPr/>
        </p:nvSpPr>
        <p:spPr>
          <a:xfrm>
            <a:off x="8205536" y="2488019"/>
            <a:ext cx="299735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29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A picture containing clock&#10;&#10;Description automatically generated" id="694" name="Google Shape;694;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5" name="Google Shape;695;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6" name="Google Shape;696;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7" name="Google Shape;697;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8" name="Google Shape;698;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Describe and Understand Setting</a:t>
            </a:r>
            <a:endParaRPr b="0" i="0" sz="3200" u="none" cap="none" strike="noStrike">
              <a:solidFill>
                <a:srgbClr val="000000"/>
              </a:solidFill>
              <a:latin typeface="Century Gothic"/>
              <a:ea typeface="Century Gothic"/>
              <a:cs typeface="Century Gothic"/>
              <a:sym typeface="Century Gothic"/>
            </a:endParaRPr>
          </a:p>
        </p:txBody>
      </p:sp>
      <p:sp>
        <p:nvSpPr>
          <p:cNvPr id="699" name="Google Shape;699;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a:t>
            </a:r>
            <a:endParaRPr b="0" i="0" sz="1400" u="none" cap="none" strike="noStrike">
              <a:solidFill>
                <a:srgbClr val="000000"/>
              </a:solidFill>
              <a:latin typeface="Century Gothic"/>
              <a:ea typeface="Century Gothic"/>
              <a:cs typeface="Century Gothic"/>
              <a:sym typeface="Century Gothic"/>
            </a:endParaRPr>
          </a:p>
        </p:txBody>
      </p:sp>
      <p:pic>
        <p:nvPicPr>
          <p:cNvPr id="700" name="Google Shape;700;p95"/>
          <p:cNvPicPr preferRelativeResize="0"/>
          <p:nvPr/>
        </p:nvPicPr>
        <p:blipFill rotWithShape="1">
          <a:blip r:embed="rId6">
            <a:alphaModFix/>
          </a:blip>
          <a:srcRect b="0" l="0" r="0" t="0"/>
          <a:stretch/>
        </p:blipFill>
        <p:spPr>
          <a:xfrm>
            <a:off x="3373243" y="1405979"/>
            <a:ext cx="3787429" cy="51665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01" name="Google Shape;701;p95"/>
          <p:cNvSpPr txBox="1"/>
          <p:nvPr/>
        </p:nvSpPr>
        <p:spPr>
          <a:xfrm>
            <a:off x="8459712" y="2488019"/>
            <a:ext cx="299735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35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descr="A picture containing clock&#10;&#10;Description automatically generated" id="707" name="Google Shape;707;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8" name="Google Shape;708;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9" name="Google Shape;709;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0" name="Google Shape;710;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1" name="Google Shape;711;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Describe and Understand Setting</a:t>
            </a:r>
            <a:endParaRPr b="0" i="0" sz="3200" u="none" cap="none" strike="noStrike">
              <a:solidFill>
                <a:srgbClr val="000000"/>
              </a:solidFill>
              <a:latin typeface="Century Gothic"/>
              <a:ea typeface="Century Gothic"/>
              <a:cs typeface="Century Gothic"/>
              <a:sym typeface="Century Gothic"/>
            </a:endParaRPr>
          </a:p>
        </p:txBody>
      </p:sp>
      <p:sp>
        <p:nvSpPr>
          <p:cNvPr id="712" name="Google Shape;712;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a:t>
            </a:r>
            <a:endParaRPr b="0" i="0" sz="1400" u="none" cap="none" strike="noStrike">
              <a:solidFill>
                <a:srgbClr val="000000"/>
              </a:solidFill>
              <a:latin typeface="Century Gothic"/>
              <a:ea typeface="Century Gothic"/>
              <a:cs typeface="Century Gothic"/>
              <a:sym typeface="Century Gothic"/>
            </a:endParaRPr>
          </a:p>
        </p:txBody>
      </p:sp>
      <p:pic>
        <p:nvPicPr>
          <p:cNvPr id="713" name="Google Shape;713;p96"/>
          <p:cNvPicPr preferRelativeResize="0"/>
          <p:nvPr/>
        </p:nvPicPr>
        <p:blipFill rotWithShape="1">
          <a:blip r:embed="rId6">
            <a:alphaModFix/>
          </a:blip>
          <a:srcRect b="0" l="0" r="0" t="0"/>
          <a:stretch/>
        </p:blipFill>
        <p:spPr>
          <a:xfrm>
            <a:off x="3327816" y="1330640"/>
            <a:ext cx="3878284" cy="52418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4" name="Google Shape;714;p96"/>
          <p:cNvSpPr txBox="1"/>
          <p:nvPr/>
        </p:nvSpPr>
        <p:spPr>
          <a:xfrm>
            <a:off x="8459712" y="2488019"/>
            <a:ext cx="299735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38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7" name="Google Shape;137;p5"/>
          <p:cNvSpPr txBox="1"/>
          <p:nvPr/>
        </p:nvSpPr>
        <p:spPr>
          <a:xfrm>
            <a:off x="689119" y="1482566"/>
            <a:ext cx="11502881"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The dry weather will </a:t>
            </a:r>
            <a:r>
              <a:rPr b="1" i="0" lang="en-US" sz="2000" u="none" cap="none" strike="noStrike">
                <a:solidFill>
                  <a:srgbClr val="000000"/>
                </a:solidFill>
                <a:latin typeface="Century Gothic"/>
                <a:ea typeface="Century Gothic"/>
                <a:cs typeface="Century Gothic"/>
                <a:sym typeface="Century Gothic"/>
              </a:rPr>
              <a:t>affect</a:t>
            </a:r>
            <a:r>
              <a:rPr b="0" i="0" lang="en-US" sz="2000" u="none" cap="none" strike="noStrike">
                <a:solidFill>
                  <a:srgbClr val="000000"/>
                </a:solidFill>
                <a:latin typeface="Century Gothic"/>
                <a:ea typeface="Century Gothic"/>
                <a:cs typeface="Century Gothic"/>
                <a:sym typeface="Century Gothic"/>
              </a:rPr>
              <a:t> the plants.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are some ways that rain will </a:t>
            </a:r>
            <a:r>
              <a:rPr b="1" i="0" lang="en-US" sz="2000" u="none" cap="none" strike="noStrike">
                <a:solidFill>
                  <a:srgbClr val="000000"/>
                </a:solidFill>
                <a:latin typeface="Century Gothic"/>
                <a:ea typeface="Century Gothic"/>
                <a:cs typeface="Century Gothic"/>
                <a:sym typeface="Century Gothic"/>
              </a:rPr>
              <a:t>affect</a:t>
            </a:r>
            <a:r>
              <a:rPr b="0" i="0" lang="en-US" sz="2000" u="none" cap="none" strike="noStrike">
                <a:solidFill>
                  <a:srgbClr val="000000"/>
                </a:solidFill>
                <a:latin typeface="Century Gothic"/>
                <a:ea typeface="Century Gothic"/>
                <a:cs typeface="Century Gothic"/>
                <a:sym typeface="Century Gothic"/>
              </a:rPr>
              <a:t> the flowers</a:t>
            </a:r>
            <a:r>
              <a:rPr b="0" i="0" lang="en-US" sz="2000" u="none" cap="none" strike="noStrike">
                <a:solidFill>
                  <a:srgbClr val="000000"/>
                </a:solidFill>
                <a:latin typeface="Arial"/>
                <a:ea typeface="Arial"/>
                <a:cs typeface="Arial"/>
                <a:sym typeface="Arial"/>
              </a:rPr>
              <a:t>?</a:t>
            </a:r>
            <a:r>
              <a:rPr b="0" i="0" lang="en-US" sz="2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When something is </a:t>
            </a:r>
            <a:r>
              <a:rPr b="1" i="0" lang="en-US" sz="2000" u="none" cap="none" strike="noStrike">
                <a:solidFill>
                  <a:srgbClr val="000000"/>
                </a:solidFill>
                <a:latin typeface="Century Gothic"/>
                <a:ea typeface="Century Gothic"/>
                <a:cs typeface="Century Gothic"/>
                <a:sym typeface="Century Gothic"/>
              </a:rPr>
              <a:t>different</a:t>
            </a:r>
            <a:r>
              <a:rPr b="0" i="0" lang="en-US" sz="2000" u="none" cap="none" strike="noStrike">
                <a:solidFill>
                  <a:srgbClr val="000000"/>
                </a:solidFill>
                <a:latin typeface="Century Gothic"/>
                <a:ea typeface="Century Gothic"/>
                <a:cs typeface="Century Gothic"/>
                <a:sym typeface="Century Gothic"/>
              </a:rPr>
              <a:t>, it is not like the others.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are some examples of </a:t>
            </a:r>
            <a:r>
              <a:rPr b="1" i="0" lang="en-US" sz="2000" u="none" cap="none" strike="noStrike">
                <a:solidFill>
                  <a:srgbClr val="000000"/>
                </a:solidFill>
                <a:latin typeface="Century Gothic"/>
                <a:ea typeface="Century Gothic"/>
                <a:cs typeface="Century Gothic"/>
                <a:sym typeface="Century Gothic"/>
              </a:rPr>
              <a:t>different</a:t>
            </a:r>
            <a:r>
              <a:rPr b="0" i="0" lang="en-US" sz="2000" u="none" cap="none" strike="noStrike">
                <a:solidFill>
                  <a:srgbClr val="000000"/>
                </a:solidFill>
                <a:latin typeface="Century Gothic"/>
                <a:ea typeface="Century Gothic"/>
                <a:cs typeface="Century Gothic"/>
                <a:sym typeface="Century Gothic"/>
              </a:rPr>
              <a:t> animals</a:t>
            </a:r>
            <a:r>
              <a:rPr b="0" i="0" lang="en-US" sz="2000" u="none" cap="none" strike="noStrike">
                <a:solidFill>
                  <a:srgbClr val="000000"/>
                </a:solidFill>
                <a:latin typeface="Arial"/>
                <a:ea typeface="Arial"/>
                <a:cs typeface="Arial"/>
                <a:sym typeface="Arial"/>
              </a:rPr>
              <a:t>?</a:t>
            </a:r>
            <a:r>
              <a:rPr b="0" i="0" lang="en-US" sz="2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We </a:t>
            </a:r>
            <a:r>
              <a:rPr b="1" i="0" lang="en-US" sz="2000" u="none" cap="none" strike="noStrike">
                <a:solidFill>
                  <a:srgbClr val="000000"/>
                </a:solidFill>
                <a:latin typeface="Century Gothic"/>
                <a:ea typeface="Century Gothic"/>
                <a:cs typeface="Century Gothic"/>
                <a:sym typeface="Century Gothic"/>
              </a:rPr>
              <a:t>compare</a:t>
            </a:r>
            <a:r>
              <a:rPr b="0" i="0" lang="en-US" sz="2000" u="none" cap="none" strike="noStrike">
                <a:solidFill>
                  <a:srgbClr val="000000"/>
                </a:solidFill>
                <a:latin typeface="Century Gothic"/>
                <a:ea typeface="Century Gothic"/>
                <a:cs typeface="Century Gothic"/>
                <a:sym typeface="Century Gothic"/>
              </a:rPr>
              <a:t> items to discover what is the same or not the same about them.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do you notice when you </a:t>
            </a:r>
            <a:r>
              <a:rPr b="1" i="0" lang="en-US" sz="2000" u="none" cap="none" strike="noStrike">
                <a:solidFill>
                  <a:srgbClr val="000000"/>
                </a:solidFill>
                <a:latin typeface="Century Gothic"/>
                <a:ea typeface="Century Gothic"/>
                <a:cs typeface="Century Gothic"/>
                <a:sym typeface="Century Gothic"/>
              </a:rPr>
              <a:t>compare</a:t>
            </a:r>
            <a:r>
              <a:rPr b="0" i="0" lang="en-US" sz="2000" u="none" cap="none" strike="noStrike">
                <a:solidFill>
                  <a:srgbClr val="000000"/>
                </a:solidFill>
                <a:latin typeface="Century Gothic"/>
                <a:ea typeface="Century Gothic"/>
                <a:cs typeface="Century Gothic"/>
                <a:sym typeface="Century Gothic"/>
              </a:rPr>
              <a:t> winter and summer</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We need to know the </a:t>
            </a:r>
            <a:r>
              <a:rPr b="1" i="0" lang="en-US" sz="2000" u="none" cap="none" strike="noStrike">
                <a:solidFill>
                  <a:srgbClr val="000000"/>
                </a:solidFill>
                <a:latin typeface="Century Gothic"/>
                <a:ea typeface="Century Gothic"/>
                <a:cs typeface="Century Gothic"/>
                <a:sym typeface="Century Gothic"/>
              </a:rPr>
              <a:t>location</a:t>
            </a:r>
            <a:r>
              <a:rPr b="0" i="0" lang="en-US" sz="2000" u="none" cap="none" strike="noStrike">
                <a:solidFill>
                  <a:srgbClr val="000000"/>
                </a:solidFill>
                <a:latin typeface="Century Gothic"/>
                <a:ea typeface="Century Gothic"/>
                <a:cs typeface="Century Gothic"/>
                <a:sym typeface="Century Gothic"/>
              </a:rPr>
              <a:t> of the birthday party.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Can you tell me the </a:t>
            </a:r>
            <a:r>
              <a:rPr b="1" i="0" lang="en-US" sz="2000" u="none" cap="none" strike="noStrike">
                <a:solidFill>
                  <a:srgbClr val="000000"/>
                </a:solidFill>
                <a:latin typeface="Century Gothic"/>
                <a:ea typeface="Century Gothic"/>
                <a:cs typeface="Century Gothic"/>
                <a:sym typeface="Century Gothic"/>
              </a:rPr>
              <a:t>location</a:t>
            </a:r>
            <a:r>
              <a:rPr b="0" i="0" lang="en-US" sz="2000" u="none" cap="none" strike="noStrike">
                <a:solidFill>
                  <a:srgbClr val="000000"/>
                </a:solidFill>
                <a:latin typeface="Century Gothic"/>
                <a:ea typeface="Century Gothic"/>
                <a:cs typeface="Century Gothic"/>
                <a:sym typeface="Century Gothic"/>
              </a:rPr>
              <a:t> of our school</a:t>
            </a:r>
            <a:r>
              <a:rPr b="0" i="0" lang="en-US" sz="2000" u="none" cap="none" strike="noStrike">
                <a:solidFill>
                  <a:srgbClr val="000000"/>
                </a:solidFill>
                <a:latin typeface="Arial"/>
                <a:ea typeface="Arial"/>
                <a:cs typeface="Arial"/>
                <a:sym typeface="Arial"/>
              </a:rPr>
              <a:t>?</a:t>
            </a:r>
            <a:r>
              <a:rPr b="0" i="0" lang="en-US" sz="2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A </a:t>
            </a:r>
            <a:r>
              <a:rPr b="1" i="0" lang="en-US" sz="2000" u="none" cap="none" strike="noStrike">
                <a:solidFill>
                  <a:srgbClr val="000000"/>
                </a:solidFill>
                <a:latin typeface="Century Gothic"/>
                <a:ea typeface="Century Gothic"/>
                <a:cs typeface="Century Gothic"/>
                <a:sym typeface="Century Gothic"/>
              </a:rPr>
              <a:t>region</a:t>
            </a:r>
            <a:r>
              <a:rPr b="0" i="0" lang="en-US" sz="2000" u="none" cap="none" strike="noStrike">
                <a:solidFill>
                  <a:srgbClr val="000000"/>
                </a:solidFill>
                <a:latin typeface="Century Gothic"/>
                <a:ea typeface="Century Gothic"/>
                <a:cs typeface="Century Gothic"/>
                <a:sym typeface="Century Gothic"/>
              </a:rPr>
              <a:t> is an area where most things are the same.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types of animals live in a cold </a:t>
            </a:r>
            <a:r>
              <a:rPr b="1" i="0" lang="en-US" sz="2000" u="none" cap="none" strike="noStrike">
                <a:solidFill>
                  <a:srgbClr val="000000"/>
                </a:solidFill>
                <a:latin typeface="Century Gothic"/>
                <a:ea typeface="Century Gothic"/>
                <a:cs typeface="Century Gothic"/>
                <a:sym typeface="Century Gothic"/>
              </a:rPr>
              <a:t>region</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descr="A picture containing clock&#10;&#10;Description automatically generated" id="720" name="Google Shape;720;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1" name="Google Shape;721;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2" name="Google Shape;722;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3" name="Google Shape;723;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4" name="Google Shape;724;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and Understand Setting</a:t>
            </a:r>
            <a:endParaRPr b="0" i="0" sz="1400" u="none" cap="none" strike="noStrike">
              <a:solidFill>
                <a:srgbClr val="000000"/>
              </a:solidFill>
              <a:latin typeface="Century Gothic"/>
              <a:ea typeface="Century Gothic"/>
              <a:cs typeface="Century Gothic"/>
              <a:sym typeface="Century Gothic"/>
            </a:endParaRPr>
          </a:p>
        </p:txBody>
      </p:sp>
      <p:sp>
        <p:nvSpPr>
          <p:cNvPr id="725" name="Google Shape;725;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pic>
        <p:nvPicPr>
          <p:cNvPr id="726" name="Google Shape;726;p43"/>
          <p:cNvPicPr preferRelativeResize="0"/>
          <p:nvPr/>
        </p:nvPicPr>
        <p:blipFill rotWithShape="1">
          <a:blip r:embed="rId6">
            <a:alphaModFix/>
          </a:blip>
          <a:srcRect b="0" l="0" r="0" t="0"/>
          <a:stretch/>
        </p:blipFill>
        <p:spPr>
          <a:xfrm>
            <a:off x="2531163" y="1357753"/>
            <a:ext cx="3741396" cy="50837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27" name="Google Shape;727;p43"/>
          <p:cNvSpPr txBox="1"/>
          <p:nvPr/>
        </p:nvSpPr>
        <p:spPr>
          <a:xfrm>
            <a:off x="7761499" y="2247255"/>
            <a:ext cx="411843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42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A picture containing clock&#10;&#10;Description automatically generated" id="733" name="Google Shape;73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4" name="Google Shape;73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5" name="Google Shape;73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6" name="Google Shape;73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7" name="Google Shape;73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pic>
        <p:nvPicPr>
          <p:cNvPr id="738" name="Google Shape;738;p46"/>
          <p:cNvPicPr preferRelativeResize="0"/>
          <p:nvPr/>
        </p:nvPicPr>
        <p:blipFill rotWithShape="1">
          <a:blip r:embed="rId6">
            <a:alphaModFix/>
          </a:blip>
          <a:srcRect b="0" l="0" r="0" t="0"/>
          <a:stretch/>
        </p:blipFill>
        <p:spPr>
          <a:xfrm>
            <a:off x="2819793" y="1333206"/>
            <a:ext cx="3763231" cy="50929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39" name="Google Shape;739;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46"/>
          <p:cNvSpPr txBox="1"/>
          <p:nvPr/>
        </p:nvSpPr>
        <p:spPr>
          <a:xfrm>
            <a:off x="7714123" y="2403529"/>
            <a:ext cx="4076757"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46 in the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7" name="Google Shape;747;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8" name="Google Shape;748;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9" name="Google Shape;749;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751" name="Google Shape;751;p47"/>
          <p:cNvPicPr preferRelativeResize="0"/>
          <p:nvPr/>
        </p:nvPicPr>
        <p:blipFill rotWithShape="1">
          <a:blip r:embed="rId6">
            <a:alphaModFix/>
          </a:blip>
          <a:srcRect b="0" l="0" r="0" t="0"/>
          <a:stretch/>
        </p:blipFill>
        <p:spPr>
          <a:xfrm>
            <a:off x="1235136" y="2447862"/>
            <a:ext cx="8302400" cy="3214274"/>
          </a:xfrm>
          <a:prstGeom prst="rect">
            <a:avLst/>
          </a:prstGeom>
          <a:noFill/>
          <a:ln>
            <a:noFill/>
          </a:ln>
        </p:spPr>
      </p:pic>
      <p:sp>
        <p:nvSpPr>
          <p:cNvPr id="752" name="Google Shape;752;p47"/>
          <p:cNvSpPr txBox="1"/>
          <p:nvPr/>
        </p:nvSpPr>
        <p:spPr>
          <a:xfrm>
            <a:off x="3750746" y="1339577"/>
            <a:ext cx="39960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Proper Pencil Grip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descr="A picture containing clock&#10;&#10;Description automatically generated" id="758" name="Google Shape;758;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9" name="Google Shape;759;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0" name="Google Shape;760;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1" name="Google Shape;761;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2" name="Google Shape;762;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Century Gothic"/>
              <a:ea typeface="Century Gothic"/>
              <a:cs typeface="Century Gothic"/>
              <a:sym typeface="Century Gothic"/>
            </a:endParaRPr>
          </a:p>
        </p:txBody>
      </p:sp>
      <p:sp>
        <p:nvSpPr>
          <p:cNvPr id="763" name="Google Shape;763;p45"/>
          <p:cNvSpPr txBox="1"/>
          <p:nvPr/>
        </p:nvSpPr>
        <p:spPr>
          <a:xfrm>
            <a:off x="7819578" y="2739698"/>
            <a:ext cx="368251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50 in the Student Interactive</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
        <p:nvSpPr>
          <p:cNvPr id="764" name="Google Shape;764;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765" name="Google Shape;765;p45"/>
          <p:cNvPicPr preferRelativeResize="0"/>
          <p:nvPr/>
        </p:nvPicPr>
        <p:blipFill rotWithShape="1">
          <a:blip r:embed="rId6">
            <a:alphaModFix/>
          </a:blip>
          <a:srcRect b="0" l="0" r="0" t="0"/>
          <a:stretch/>
        </p:blipFill>
        <p:spPr>
          <a:xfrm>
            <a:off x="2531163" y="1333657"/>
            <a:ext cx="3882823" cy="52388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clock&#10;&#10;Description automatically generated" id="771" name="Google Shape;771;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2" name="Google Shape;772;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3" name="Google Shape;773;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4" name="Google Shape;774;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76" name="Google Shape;776;p49"/>
          <p:cNvSpPr txBox="1"/>
          <p:nvPr/>
        </p:nvSpPr>
        <p:spPr>
          <a:xfrm>
            <a:off x="765405" y="1899966"/>
            <a:ext cx="939063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at</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some additional books to get to know authors and their ideas. Brainstorm in your writing notebooks, using texts to prompt ideas. </a:t>
            </a:r>
            <a:endParaRPr b="0" i="0" sz="3200" u="none" cap="none" strike="noStrike">
              <a:solidFill>
                <a:schemeClr val="dk1"/>
              </a:solidFill>
              <a:latin typeface="Century Gothic"/>
              <a:ea typeface="Century Gothic"/>
              <a:cs typeface="Century Gothic"/>
              <a:sym typeface="Century Gothic"/>
            </a:endParaRPr>
          </a:p>
        </p:txBody>
      </p:sp>
      <p:sp>
        <p:nvSpPr>
          <p:cNvPr id="777" name="Google Shape;777;p49"/>
          <p:cNvSpPr txBox="1"/>
          <p:nvPr/>
        </p:nvSpPr>
        <p:spPr>
          <a:xfrm>
            <a:off x="739389" y="4217789"/>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Talk about the texts you’ve read.  Your classmates should ask you questions about what you enjoyed about the texts.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78" name="Google Shape;778;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descr="A picture containing clock&#10;&#10;Description automatically generated" id="784" name="Google Shape;784;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5" name="Google Shape;785;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6" name="Google Shape;786;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7" name="Google Shape;787;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8" name="Google Shape;788;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789" name="Google Shape;789;p51"/>
          <p:cNvSpPr txBox="1"/>
          <p:nvPr/>
        </p:nvSpPr>
        <p:spPr>
          <a:xfrm>
            <a:off x="619678" y="209192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t>
            </a:r>
            <a:r>
              <a:rPr b="0" i="0" lang="en-US" sz="5400" u="sng" cap="none" strike="noStrike">
                <a:solidFill>
                  <a:schemeClr val="dk1"/>
                </a:solidFill>
                <a:latin typeface="Century Gothic"/>
                <a:ea typeface="Century Gothic"/>
                <a:cs typeface="Century Gothic"/>
                <a:sym typeface="Century Gothic"/>
              </a:rPr>
              <a:t>a</a:t>
            </a:r>
            <a:r>
              <a:rPr b="0" i="0" lang="en-US" sz="5400" u="none" cap="none" strike="noStrike">
                <a:solidFill>
                  <a:schemeClr val="dk1"/>
                </a:solidFill>
                <a:latin typeface="Century Gothic"/>
                <a:ea typeface="Century Gothic"/>
                <a:cs typeface="Century Gothic"/>
                <a:sym typeface="Century Gothic"/>
              </a:rPr>
              <a:t>d</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51"/>
          <p:cNvSpPr txBox="1"/>
          <p:nvPr/>
        </p:nvSpPr>
        <p:spPr>
          <a:xfrm>
            <a:off x="4396336" y="209192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a:t>
            </a:r>
            <a:r>
              <a:rPr b="0" i="0" lang="en-US" sz="5400" u="sng" cap="none" strike="noStrike">
                <a:solidFill>
                  <a:schemeClr val="dk1"/>
                </a:solidFill>
                <a:latin typeface="Century Gothic"/>
                <a:ea typeface="Century Gothic"/>
                <a:cs typeface="Century Gothic"/>
                <a:sym typeface="Century Gothic"/>
              </a:rPr>
              <a:t>e</a:t>
            </a:r>
            <a:r>
              <a:rPr b="0" i="0" lang="en-US" sz="5400" u="none" cap="none" strike="noStrike">
                <a:solidFill>
                  <a:schemeClr val="dk1"/>
                </a:solidFill>
                <a:latin typeface="Century Gothic"/>
                <a:ea typeface="Century Gothic"/>
                <a:cs typeface="Century Gothic"/>
                <a:sym typeface="Century Gothic"/>
              </a:rPr>
              <a:t>n</a:t>
            </a:r>
            <a:endParaRPr b="0" i="0" sz="1400" u="none" cap="none" strike="noStrike">
              <a:solidFill>
                <a:srgbClr val="000000"/>
              </a:solidFill>
              <a:latin typeface="Century Gothic"/>
              <a:ea typeface="Century Gothic"/>
              <a:cs typeface="Century Gothic"/>
              <a:sym typeface="Century Gothic"/>
            </a:endParaRPr>
          </a:p>
        </p:txBody>
      </p:sp>
      <p:sp>
        <p:nvSpPr>
          <p:cNvPr id="791" name="Google Shape;791;p51"/>
          <p:cNvSpPr txBox="1"/>
          <p:nvPr/>
        </p:nvSpPr>
        <p:spPr>
          <a:xfrm>
            <a:off x="2219877" y="39007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t>
            </a:r>
            <a:r>
              <a:rPr b="0" i="0" lang="en-US" sz="5400" u="sng" cap="none" strike="noStrike">
                <a:solidFill>
                  <a:schemeClr val="dk1"/>
                </a:solidFill>
                <a:latin typeface="Century Gothic"/>
                <a:ea typeface="Century Gothic"/>
                <a:cs typeface="Century Gothic"/>
                <a:sym typeface="Century Gothic"/>
              </a:rPr>
              <a:t>o</a:t>
            </a:r>
            <a:r>
              <a:rPr b="0" i="0" lang="en-US" sz="5400" u="none" cap="none" strike="noStrike">
                <a:solidFill>
                  <a:schemeClr val="dk1"/>
                </a:solidFill>
                <a:latin typeface="Century Gothic"/>
                <a:ea typeface="Century Gothic"/>
                <a:cs typeface="Century Gothic"/>
                <a:sym typeface="Century Gothic"/>
              </a:rPr>
              <a:t>p</a:t>
            </a:r>
            <a:endParaRPr b="0" i="0" sz="1400" u="none" cap="none" strike="noStrike">
              <a:solidFill>
                <a:srgbClr val="000000"/>
              </a:solidFill>
              <a:latin typeface="Century Gothic"/>
              <a:ea typeface="Century Gothic"/>
              <a:cs typeface="Century Gothic"/>
              <a:sym typeface="Century Gothic"/>
            </a:endParaRPr>
          </a:p>
        </p:txBody>
      </p:sp>
      <p:sp>
        <p:nvSpPr>
          <p:cNvPr id="792" name="Google Shape;792;p51"/>
          <p:cNvSpPr txBox="1"/>
          <p:nvPr/>
        </p:nvSpPr>
        <p:spPr>
          <a:xfrm>
            <a:off x="6572795" y="38996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a:t>
            </a:r>
            <a:r>
              <a:rPr b="0" i="0" lang="en-US" sz="5400" u="sng" cap="none" strike="noStrike">
                <a:solidFill>
                  <a:schemeClr val="dk1"/>
                </a:solidFill>
                <a:latin typeface="Century Gothic"/>
                <a:ea typeface="Century Gothic"/>
                <a:cs typeface="Century Gothic"/>
                <a:sym typeface="Century Gothic"/>
              </a:rPr>
              <a:t>u</a:t>
            </a:r>
            <a:r>
              <a:rPr b="0" i="0" lang="en-US" sz="5400" u="none" cap="none" strike="noStrike">
                <a:solidFill>
                  <a:schemeClr val="dk1"/>
                </a:solidFill>
                <a:latin typeface="Century Gothic"/>
                <a:ea typeface="Century Gothic"/>
                <a:cs typeface="Century Gothic"/>
                <a:sym typeface="Century Gothic"/>
              </a:rPr>
              <a:t>n</a:t>
            </a:r>
            <a:endParaRPr b="0" i="0" sz="1400" u="none" cap="none" strike="noStrike">
              <a:solidFill>
                <a:srgbClr val="000000"/>
              </a:solidFill>
              <a:latin typeface="Century Gothic"/>
              <a:ea typeface="Century Gothic"/>
              <a:cs typeface="Century Gothic"/>
              <a:sym typeface="Century Gothic"/>
            </a:endParaRPr>
          </a:p>
        </p:txBody>
      </p:sp>
      <p:sp>
        <p:nvSpPr>
          <p:cNvPr id="793" name="Google Shape;793;p51"/>
          <p:cNvSpPr txBox="1"/>
          <p:nvPr/>
        </p:nvSpPr>
        <p:spPr>
          <a:xfrm>
            <a:off x="8172994" y="209192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t>
            </a:r>
            <a:r>
              <a:rPr b="0" i="0" lang="en-US" sz="5400" u="sng" cap="none" strike="noStrike">
                <a:solidFill>
                  <a:schemeClr val="dk1"/>
                </a:solidFill>
                <a:latin typeface="Century Gothic"/>
                <a:ea typeface="Century Gothic"/>
                <a:cs typeface="Century Gothic"/>
                <a:sym typeface="Century Gothic"/>
              </a:rPr>
              <a:t>i</a:t>
            </a:r>
            <a:r>
              <a:rPr b="0" i="0" lang="en-US" sz="5400" u="none" cap="none" strike="noStrike">
                <a:solidFill>
                  <a:schemeClr val="dk1"/>
                </a:solidFill>
                <a:latin typeface="Century Gothic"/>
                <a:ea typeface="Century Gothic"/>
                <a:cs typeface="Century Gothic"/>
                <a:sym typeface="Century Gothic"/>
              </a:rPr>
              <a:t>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descr="A picture containing clock&#10;&#10;Description automatically generated" id="799" name="Google Shape;799;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0" name="Google Shape;800;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1" name="Google Shape;801;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2" name="Google Shape;802;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3" name="Google Shape;803;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97"/>
          <p:cNvSpPr/>
          <p:nvPr/>
        </p:nvSpPr>
        <p:spPr>
          <a:xfrm>
            <a:off x="2397091" y="1899477"/>
            <a:ext cx="4352100" cy="12672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1"/>
                </a:solidFill>
                <a:latin typeface="Century Gothic"/>
                <a:ea typeface="Century Gothic"/>
                <a:cs typeface="Century Gothic"/>
                <a:sym typeface="Century Gothic"/>
              </a:rPr>
              <a:t>Lisa walks.</a:t>
            </a:r>
            <a:endParaRPr b="0" i="0" sz="5400" u="none" cap="none" strike="noStrike">
              <a:solidFill>
                <a:schemeClr val="accent1"/>
              </a:solidFill>
              <a:latin typeface="Arial"/>
              <a:ea typeface="Arial"/>
              <a:cs typeface="Arial"/>
              <a:sym typeface="Arial"/>
            </a:endParaRPr>
          </a:p>
        </p:txBody>
      </p:sp>
      <p:sp>
        <p:nvSpPr>
          <p:cNvPr id="805" name="Google Shape;805;p97"/>
          <p:cNvSpPr/>
          <p:nvPr/>
        </p:nvSpPr>
        <p:spPr>
          <a:xfrm>
            <a:off x="2397115" y="3568017"/>
            <a:ext cx="6318255" cy="12672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2"/>
                </a:solidFill>
                <a:latin typeface="Century Gothic"/>
                <a:ea typeface="Century Gothic"/>
                <a:cs typeface="Century Gothic"/>
                <a:sym typeface="Century Gothic"/>
              </a:rPr>
              <a:t>Hector smiles.</a:t>
            </a:r>
            <a:endParaRPr b="0" i="0" sz="5400" u="none" cap="none" strike="noStrike">
              <a:solidFill>
                <a:schemeClr val="accent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descr="A picture containing drawing, lamp&#10;&#10;Description automatically generated" id="811" name="Google Shape;811;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12" name="Google Shape;812;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13" name="Google Shape;813;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14" name="Google Shape;814;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15" name="Google Shape;815;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16" name="Google Shape;816;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3" name="Google Shape;823;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4" name="Google Shape;824;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5" name="Google Shape;825;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53"/>
          <p:cNvSpPr/>
          <p:nvPr/>
        </p:nvSpPr>
        <p:spPr>
          <a:xfrm>
            <a:off x="819042" y="1925977"/>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van</a:t>
            </a:r>
            <a:endParaRPr b="0" i="0" sz="5400" u="none" cap="none" strike="noStrike">
              <a:solidFill>
                <a:srgbClr val="000000"/>
              </a:solidFill>
              <a:latin typeface="Arial"/>
              <a:ea typeface="Arial"/>
              <a:cs typeface="Arial"/>
              <a:sym typeface="Arial"/>
            </a:endParaRPr>
          </a:p>
        </p:txBody>
      </p:sp>
      <p:sp>
        <p:nvSpPr>
          <p:cNvPr id="828" name="Google Shape;828;p53"/>
          <p:cNvSpPr/>
          <p:nvPr/>
        </p:nvSpPr>
        <p:spPr>
          <a:xfrm>
            <a:off x="4083375" y="1951714"/>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ten</a:t>
            </a:r>
            <a:endParaRPr b="0" i="0" sz="5400" u="none" cap="none" strike="noStrike">
              <a:solidFill>
                <a:srgbClr val="000000"/>
              </a:solidFill>
              <a:latin typeface="Arial"/>
              <a:ea typeface="Arial"/>
              <a:cs typeface="Arial"/>
              <a:sym typeface="Arial"/>
            </a:endParaRPr>
          </a:p>
        </p:txBody>
      </p:sp>
      <p:sp>
        <p:nvSpPr>
          <p:cNvPr id="829" name="Google Shape;829;p53"/>
          <p:cNvSpPr/>
          <p:nvPr/>
        </p:nvSpPr>
        <p:spPr>
          <a:xfrm>
            <a:off x="2565075" y="4262949"/>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job</a:t>
            </a:r>
            <a:endParaRPr b="0" i="0" sz="5400" u="none" cap="none" strike="noStrike">
              <a:solidFill>
                <a:srgbClr val="000000"/>
              </a:solidFill>
              <a:latin typeface="Arial"/>
              <a:ea typeface="Arial"/>
              <a:cs typeface="Arial"/>
              <a:sym typeface="Arial"/>
            </a:endParaRPr>
          </a:p>
        </p:txBody>
      </p:sp>
      <p:sp>
        <p:nvSpPr>
          <p:cNvPr id="830" name="Google Shape;830;p53"/>
          <p:cNvSpPr/>
          <p:nvPr/>
        </p:nvSpPr>
        <p:spPr>
          <a:xfrm>
            <a:off x="6221847" y="4245330"/>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mud</a:t>
            </a:r>
            <a:endParaRPr b="0" i="0" sz="5400" u="none" cap="none" strike="noStrike">
              <a:solidFill>
                <a:srgbClr val="000000"/>
              </a:solidFill>
              <a:latin typeface="Arial"/>
              <a:ea typeface="Arial"/>
              <a:cs typeface="Arial"/>
              <a:sym typeface="Arial"/>
            </a:endParaRPr>
          </a:p>
        </p:txBody>
      </p:sp>
      <p:sp>
        <p:nvSpPr>
          <p:cNvPr id="831" name="Google Shape;831;p53"/>
          <p:cNvSpPr/>
          <p:nvPr/>
        </p:nvSpPr>
        <p:spPr>
          <a:xfrm>
            <a:off x="7347708" y="1943605"/>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grin</a:t>
            </a:r>
            <a:endParaRPr b="0" i="0" sz="5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A picture containing clock&#10;&#10;Description automatically generated" id="837" name="Google Shape;837;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8" name="Google Shape;838;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9" name="Google Shape;839;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0" name="Google Shape;840;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1" name="Google Shape;841;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42" name="Google Shape;842;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person&#10;&#10;Description automatically generated" id="843" name="Google Shape;843;p48"/>
          <p:cNvPicPr preferRelativeResize="0"/>
          <p:nvPr/>
        </p:nvPicPr>
        <p:blipFill rotWithShape="1">
          <a:blip r:embed="rId6">
            <a:alphaModFix/>
          </a:blip>
          <a:srcRect b="0" l="0" r="0" t="0"/>
          <a:stretch/>
        </p:blipFill>
        <p:spPr>
          <a:xfrm>
            <a:off x="3328453" y="1297873"/>
            <a:ext cx="3877009" cy="5277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drawing, lamp&#10;&#10;Description automatically generated" id="142" name="Google Shape;14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3" name="Google Shape;14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4" name="Google Shape;14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5" name="Google Shape;14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46" name="Google Shape;14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47" name="Google Shape;14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picture containing clock&#10;&#10;Description automatically generated" id="849" name="Google Shape;849;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0" name="Google Shape;850;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1" name="Google Shape;851;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2" name="Google Shape;852;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3" name="Google Shape;853;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54" name="Google Shape;854;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a:t>
            </a:r>
            <a:endParaRPr b="0" i="0" sz="1400" u="none" cap="none" strike="noStrike">
              <a:solidFill>
                <a:srgbClr val="000000"/>
              </a:solidFill>
              <a:latin typeface="Century Gothic"/>
              <a:ea typeface="Century Gothic"/>
              <a:cs typeface="Century Gothic"/>
              <a:sym typeface="Century Gothic"/>
            </a:endParaRPr>
          </a:p>
        </p:txBody>
      </p:sp>
      <p:pic>
        <p:nvPicPr>
          <p:cNvPr id="855" name="Google Shape;855;p56"/>
          <p:cNvPicPr preferRelativeResize="0"/>
          <p:nvPr/>
        </p:nvPicPr>
        <p:blipFill rotWithShape="1">
          <a:blip r:embed="rId6">
            <a:alphaModFix/>
          </a:blip>
          <a:srcRect b="0" l="0" r="0" t="0"/>
          <a:stretch/>
        </p:blipFill>
        <p:spPr>
          <a:xfrm>
            <a:off x="2669450" y="1236725"/>
            <a:ext cx="3881822" cy="53357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56" name="Google Shape;856;p56"/>
          <p:cNvSpPr txBox="1"/>
          <p:nvPr/>
        </p:nvSpPr>
        <p:spPr>
          <a:xfrm>
            <a:off x="7692906"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26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A picture containing clock&#10;&#10;Description automatically generated" id="862" name="Google Shape;862;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3" name="Google Shape;863;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4" name="Google Shape;864;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5" name="Google Shape;865;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3600" u="none" cap="none" strike="noStrike">
              <a:solidFill>
                <a:srgbClr val="000000"/>
              </a:solidFill>
              <a:latin typeface="Century Gothic"/>
              <a:ea typeface="Century Gothic"/>
              <a:cs typeface="Century Gothic"/>
              <a:sym typeface="Century Gothic"/>
            </a:endParaRPr>
          </a:p>
        </p:txBody>
      </p:sp>
      <p:sp>
        <p:nvSpPr>
          <p:cNvPr id="867" name="Google Shape;86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b="0" i="0" sz="1400" u="none" cap="none" strike="noStrike">
              <a:solidFill>
                <a:srgbClr val="000000"/>
              </a:solidFill>
              <a:latin typeface="Century Gothic"/>
              <a:ea typeface="Century Gothic"/>
              <a:cs typeface="Century Gothic"/>
              <a:sym typeface="Century Gothic"/>
            </a:endParaRPr>
          </a:p>
        </p:txBody>
      </p:sp>
      <p:pic>
        <p:nvPicPr>
          <p:cNvPr id="868" name="Google Shape;868;p57"/>
          <p:cNvPicPr preferRelativeResize="0"/>
          <p:nvPr/>
        </p:nvPicPr>
        <p:blipFill rotWithShape="1">
          <a:blip r:embed="rId6">
            <a:alphaModFix/>
          </a:blip>
          <a:srcRect b="0" l="0" r="0" t="0"/>
          <a:stretch/>
        </p:blipFill>
        <p:spPr>
          <a:xfrm>
            <a:off x="2819041" y="1310842"/>
            <a:ext cx="3769012" cy="51377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69" name="Google Shape;869;p57"/>
          <p:cNvSpPr txBox="1"/>
          <p:nvPr/>
        </p:nvSpPr>
        <p:spPr>
          <a:xfrm>
            <a:off x="7692906"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30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A picture containing clock&#10;&#10;Description automatically generated" id="875" name="Google Shape;87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6" name="Google Shape;87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7" name="Google Shape;87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8" name="Google Shape;87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80" name="Google Shape;880;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a:t>
            </a:r>
            <a:endParaRPr b="0" i="0" sz="1400" u="none" cap="none" strike="noStrike">
              <a:solidFill>
                <a:srgbClr val="000000"/>
              </a:solidFill>
              <a:latin typeface="Century Gothic"/>
              <a:ea typeface="Century Gothic"/>
              <a:cs typeface="Century Gothic"/>
              <a:sym typeface="Century Gothic"/>
            </a:endParaRPr>
          </a:p>
        </p:txBody>
      </p:sp>
      <p:pic>
        <p:nvPicPr>
          <p:cNvPr id="881" name="Google Shape;881;p58"/>
          <p:cNvPicPr preferRelativeResize="0"/>
          <p:nvPr/>
        </p:nvPicPr>
        <p:blipFill rotWithShape="1">
          <a:blip r:embed="rId6">
            <a:alphaModFix/>
          </a:blip>
          <a:srcRect b="0" l="0" r="0" t="0"/>
          <a:stretch/>
        </p:blipFill>
        <p:spPr>
          <a:xfrm>
            <a:off x="2876272" y="1351150"/>
            <a:ext cx="3654550" cy="50571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2" name="Google Shape;882;p58"/>
          <p:cNvSpPr txBox="1"/>
          <p:nvPr/>
        </p:nvSpPr>
        <p:spPr>
          <a:xfrm>
            <a:off x="7912825"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26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descr="A picture containing clock&#10;&#10;Description automatically generated" id="888" name="Google Shape;888;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9" name="Google Shape;889;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0" name="Google Shape;890;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1" name="Google Shape;891;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2" name="Google Shape;892;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b="0" i="0" sz="1400" u="none" cap="none" strike="noStrike">
              <a:solidFill>
                <a:srgbClr val="000000"/>
              </a:solidFill>
              <a:latin typeface="Century Gothic"/>
              <a:ea typeface="Century Gothic"/>
              <a:cs typeface="Century Gothic"/>
              <a:sym typeface="Century Gothic"/>
            </a:endParaRPr>
          </a:p>
        </p:txBody>
      </p:sp>
      <p:sp>
        <p:nvSpPr>
          <p:cNvPr id="894" name="Google Shape;894;p54"/>
          <p:cNvSpPr txBox="1"/>
          <p:nvPr/>
        </p:nvSpPr>
        <p:spPr>
          <a:xfrm>
            <a:off x="7871762" y="2403529"/>
            <a:ext cx="417326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95" name="Google Shape;895;p54"/>
          <p:cNvPicPr preferRelativeResize="0"/>
          <p:nvPr/>
        </p:nvPicPr>
        <p:blipFill rotWithShape="1">
          <a:blip r:embed="rId6">
            <a:alphaModFix/>
          </a:blip>
          <a:srcRect b="0" l="0" r="0" t="0"/>
          <a:stretch/>
        </p:blipFill>
        <p:spPr>
          <a:xfrm>
            <a:off x="2831458" y="1297873"/>
            <a:ext cx="3744177" cy="51014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descr="A picture containing clock&#10;&#10;Description automatically generated" id="901" name="Google Shape;901;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2" name="Google Shape;902;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3" name="Google Shape;903;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4" name="Google Shape;904;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5" name="Google Shape;905;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Century Gothic"/>
              <a:ea typeface="Century Gothic"/>
              <a:cs typeface="Century Gothic"/>
              <a:sym typeface="Century Gothic"/>
            </a:endParaRPr>
          </a:p>
        </p:txBody>
      </p:sp>
      <p:sp>
        <p:nvSpPr>
          <p:cNvPr id="906" name="Google Shape;906;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sp>
        <p:nvSpPr>
          <p:cNvPr id="907" name="Google Shape;907;p62"/>
          <p:cNvSpPr txBox="1"/>
          <p:nvPr/>
        </p:nvSpPr>
        <p:spPr>
          <a:xfrm>
            <a:off x="7480456"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908" name="Google Shape;908;p62"/>
          <p:cNvPicPr preferRelativeResize="0"/>
          <p:nvPr/>
        </p:nvPicPr>
        <p:blipFill rotWithShape="1">
          <a:blip r:embed="rId6">
            <a:alphaModFix/>
          </a:blip>
          <a:srcRect b="0" l="0" r="0" t="0"/>
          <a:stretch/>
        </p:blipFill>
        <p:spPr>
          <a:xfrm>
            <a:off x="2531163" y="1297873"/>
            <a:ext cx="3783895" cy="52130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descr="A picture containing clock&#10;&#10;Description automatically generated" id="914" name="Google Shape;914;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5" name="Google Shape;915;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6" name="Google Shape;916;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7" name="Google Shape;917;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8" name="Google Shape;918;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19" name="Google Shape;919;p63"/>
          <p:cNvSpPr txBox="1"/>
          <p:nvPr/>
        </p:nvSpPr>
        <p:spPr>
          <a:xfrm>
            <a:off x="995894" y="1899966"/>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Write two more sentences about your initial idea.  When you are done, think about how you can further develop your ideas.</a:t>
            </a:r>
            <a:endParaRPr b="0" i="0" sz="1400" u="none" cap="none" strike="noStrike">
              <a:solidFill>
                <a:srgbClr val="000000"/>
              </a:solidFill>
              <a:latin typeface="Century Gothic"/>
              <a:ea typeface="Century Gothic"/>
              <a:cs typeface="Century Gothic"/>
              <a:sym typeface="Century Gothic"/>
            </a:endParaRPr>
          </a:p>
        </p:txBody>
      </p:sp>
      <p:sp>
        <p:nvSpPr>
          <p:cNvPr id="920" name="Google Shape;920;p63"/>
          <p:cNvSpPr txBox="1"/>
          <p:nvPr/>
        </p:nvSpPr>
        <p:spPr>
          <a:xfrm>
            <a:off x="992880" y="4004475"/>
            <a:ext cx="7948272"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Share what inspired your writing ideas.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921" name="Google Shape;921;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descr="A picture containing clock&#10;&#10;Description automatically generated" id="927" name="Google Shape;927;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8" name="Google Shape;928;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9" name="Google Shape;929;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0" name="Google Shape;930;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1" name="Google Shape;931;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32" name="Google Shape;932;p65"/>
          <p:cNvSpPr txBox="1"/>
          <p:nvPr/>
        </p:nvSpPr>
        <p:spPr>
          <a:xfrm>
            <a:off x="1575799" y="2622022"/>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hat</a:t>
            </a:r>
            <a:endParaRPr b="0" i="0" sz="1400" u="none" cap="none" strike="noStrike">
              <a:solidFill>
                <a:srgbClr val="000000"/>
              </a:solidFill>
              <a:latin typeface="Arial"/>
              <a:ea typeface="Arial"/>
              <a:cs typeface="Arial"/>
              <a:sym typeface="Arial"/>
            </a:endParaRPr>
          </a:p>
        </p:txBody>
      </p:sp>
      <p:sp>
        <p:nvSpPr>
          <p:cNvPr id="933" name="Google Shape;933;p65"/>
          <p:cNvSpPr txBox="1"/>
          <p:nvPr/>
        </p:nvSpPr>
        <p:spPr>
          <a:xfrm>
            <a:off x="4757051" y="2622022"/>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net</a:t>
            </a:r>
            <a:endParaRPr b="0" i="0" sz="1400" u="none" cap="none" strike="noStrike">
              <a:solidFill>
                <a:srgbClr val="000000"/>
              </a:solidFill>
              <a:latin typeface="Arial"/>
              <a:ea typeface="Arial"/>
              <a:cs typeface="Arial"/>
              <a:sym typeface="Arial"/>
            </a:endParaRPr>
          </a:p>
        </p:txBody>
      </p:sp>
      <p:sp>
        <p:nvSpPr>
          <p:cNvPr id="934" name="Google Shape;934;p65"/>
          <p:cNvSpPr txBox="1"/>
          <p:nvPr/>
        </p:nvSpPr>
        <p:spPr>
          <a:xfrm>
            <a:off x="8247587" y="2601178"/>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fit</a:t>
            </a:r>
            <a:endParaRPr b="0" i="0" sz="1400" u="none" cap="none" strike="noStrike">
              <a:solidFill>
                <a:srgbClr val="000000"/>
              </a:solidFill>
              <a:latin typeface="Arial"/>
              <a:ea typeface="Arial"/>
              <a:cs typeface="Arial"/>
              <a:sym typeface="Arial"/>
            </a:endParaRPr>
          </a:p>
        </p:txBody>
      </p:sp>
      <p:sp>
        <p:nvSpPr>
          <p:cNvPr id="935" name="Google Shape;935;p65"/>
          <p:cNvSpPr txBox="1"/>
          <p:nvPr/>
        </p:nvSpPr>
        <p:spPr>
          <a:xfrm>
            <a:off x="2862940" y="4267199"/>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not</a:t>
            </a:r>
            <a:endParaRPr b="0" i="0" sz="1400" u="none" cap="none" strike="noStrike">
              <a:solidFill>
                <a:srgbClr val="000000"/>
              </a:solidFill>
              <a:latin typeface="Arial"/>
              <a:ea typeface="Arial"/>
              <a:cs typeface="Arial"/>
              <a:sym typeface="Arial"/>
            </a:endParaRPr>
          </a:p>
        </p:txBody>
      </p:sp>
      <p:sp>
        <p:nvSpPr>
          <p:cNvPr id="936" name="Google Shape;936;p65"/>
          <p:cNvSpPr txBox="1"/>
          <p:nvPr/>
        </p:nvSpPr>
        <p:spPr>
          <a:xfrm>
            <a:off x="6727371" y="4267199"/>
            <a:ext cx="1894111" cy="9233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descr="A picture containing clock&#10;&#10;Description automatically generated" id="942" name="Google Shape;942;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3" name="Google Shape;943;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4" name="Google Shape;944;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5" name="Google Shape;945;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6" name="Google Shape;946;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47" name="Google Shape;947;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sp>
        <p:nvSpPr>
          <p:cNvPr id="948" name="Google Shape;948;p98"/>
          <p:cNvSpPr txBox="1"/>
          <p:nvPr/>
        </p:nvSpPr>
        <p:spPr>
          <a:xfrm>
            <a:off x="7735640" y="2739698"/>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949" name="Google Shape;949;p98"/>
          <p:cNvPicPr preferRelativeResize="0"/>
          <p:nvPr/>
        </p:nvPicPr>
        <p:blipFill rotWithShape="1">
          <a:blip r:embed="rId6">
            <a:alphaModFix/>
          </a:blip>
          <a:srcRect b="0" l="0" r="0" t="0"/>
          <a:stretch/>
        </p:blipFill>
        <p:spPr>
          <a:xfrm>
            <a:off x="2764772" y="1297873"/>
            <a:ext cx="3889284" cy="52208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descr="A picture containing drawing, lamp&#10;&#10;Description automatically generated" id="954" name="Google Shape;954;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55" name="Google Shape;955;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56" name="Google Shape;956;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57" name="Google Shape;957;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58" name="Google Shape;958;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59" name="Google Shape;959;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pic>
        <p:nvPicPr>
          <p:cNvPr descr="A picture containing clock&#10;&#10;Description automatically generated" id="965" name="Google Shape;965;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66" name="Google Shape;966;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67" name="Google Shape;967;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8" name="Google Shape;968;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69" name="Google Shape;969;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70" name="Google Shape;970;p67"/>
          <p:cNvSpPr/>
          <p:nvPr/>
        </p:nvSpPr>
        <p:spPr>
          <a:xfrm>
            <a:off x="819042" y="1925977"/>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bus</a:t>
            </a:r>
            <a:endParaRPr b="0" i="0" sz="5400" u="none" cap="none" strike="noStrike">
              <a:solidFill>
                <a:srgbClr val="000000"/>
              </a:solidFill>
              <a:latin typeface="Arial"/>
              <a:ea typeface="Arial"/>
              <a:cs typeface="Arial"/>
              <a:sym typeface="Arial"/>
            </a:endParaRPr>
          </a:p>
        </p:txBody>
      </p:sp>
      <p:sp>
        <p:nvSpPr>
          <p:cNvPr id="971" name="Google Shape;971;p67"/>
          <p:cNvSpPr/>
          <p:nvPr/>
        </p:nvSpPr>
        <p:spPr>
          <a:xfrm>
            <a:off x="4083375" y="1951714"/>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scrub</a:t>
            </a:r>
            <a:endParaRPr b="0" i="0" sz="5400" u="none" cap="none" strike="noStrike">
              <a:solidFill>
                <a:srgbClr val="000000"/>
              </a:solidFill>
              <a:latin typeface="Arial"/>
              <a:ea typeface="Arial"/>
              <a:cs typeface="Arial"/>
              <a:sym typeface="Arial"/>
            </a:endParaRPr>
          </a:p>
        </p:txBody>
      </p:sp>
      <p:sp>
        <p:nvSpPr>
          <p:cNvPr id="972" name="Google Shape;972;p67"/>
          <p:cNvSpPr/>
          <p:nvPr/>
        </p:nvSpPr>
        <p:spPr>
          <a:xfrm>
            <a:off x="2565075" y="4262949"/>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slug</a:t>
            </a:r>
            <a:endParaRPr b="0" i="0" sz="5400" u="none" cap="none" strike="noStrike">
              <a:solidFill>
                <a:srgbClr val="000000"/>
              </a:solidFill>
              <a:latin typeface="Arial"/>
              <a:ea typeface="Arial"/>
              <a:cs typeface="Arial"/>
              <a:sym typeface="Arial"/>
            </a:endParaRPr>
          </a:p>
        </p:txBody>
      </p:sp>
      <p:sp>
        <p:nvSpPr>
          <p:cNvPr id="973" name="Google Shape;973;p67"/>
          <p:cNvSpPr/>
          <p:nvPr/>
        </p:nvSpPr>
        <p:spPr>
          <a:xfrm>
            <a:off x="6221847" y="4245330"/>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fun</a:t>
            </a:r>
            <a:endParaRPr b="0" i="0" sz="5400" u="none" cap="none" strike="noStrike">
              <a:solidFill>
                <a:srgbClr val="000000"/>
              </a:solidFill>
              <a:latin typeface="Arial"/>
              <a:ea typeface="Arial"/>
              <a:cs typeface="Arial"/>
              <a:sym typeface="Arial"/>
            </a:endParaRPr>
          </a:p>
        </p:txBody>
      </p:sp>
      <p:sp>
        <p:nvSpPr>
          <p:cNvPr id="974" name="Google Shape;974;p67"/>
          <p:cNvSpPr/>
          <p:nvPr/>
        </p:nvSpPr>
        <p:spPr>
          <a:xfrm>
            <a:off x="7347708" y="1943605"/>
            <a:ext cx="2138472" cy="1425408"/>
          </a:xfrm>
          <a:prstGeom prst="roundRect">
            <a:avLst>
              <a:gd fmla="val 16667" name="adj"/>
            </a:avLst>
          </a:prstGeom>
          <a:solidFill>
            <a:schemeClr val="lt1"/>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jump</a:t>
            </a:r>
            <a:endParaRPr b="0" i="0" sz="5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A picture containing clock&#10;&#10;Description automatically generated" id="153" name="Google Shape;15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4" name="Google Shape;15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5" name="Google Shape;15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6" name="Google Shape;15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8" name="Google Shape;15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59" name="Google Shape;159;p7"/>
          <p:cNvSpPr txBox="1"/>
          <p:nvPr/>
        </p:nvSpPr>
        <p:spPr>
          <a:xfrm>
            <a:off x="7706341" y="2631976"/>
            <a:ext cx="4087906" cy="17850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ext&#10;&#10;Description automatically generated with low confidence" id="160" name="Google Shape;160;p7"/>
          <p:cNvPicPr preferRelativeResize="0"/>
          <p:nvPr/>
        </p:nvPicPr>
        <p:blipFill rotWithShape="1">
          <a:blip r:embed="rId6">
            <a:alphaModFix/>
          </a:blip>
          <a:srcRect b="0" l="0" r="0" t="0"/>
          <a:stretch/>
        </p:blipFill>
        <p:spPr>
          <a:xfrm>
            <a:off x="2285141" y="1287957"/>
            <a:ext cx="3914933" cy="52845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descr="A picture containing clock&#10;&#10;Description automatically generated" id="980" name="Google Shape;980;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1" name="Google Shape;981;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2" name="Google Shape;982;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3" name="Google Shape;983;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4" name="Google Shape;984;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985" name="Google Shape;985;p69"/>
          <p:cNvGraphicFramePr/>
          <p:nvPr/>
        </p:nvGraphicFramePr>
        <p:xfrm>
          <a:off x="2032000" y="1506901"/>
          <a:ext cx="3000000" cy="3000000"/>
        </p:xfrm>
        <a:graphic>
          <a:graphicData uri="http://schemas.openxmlformats.org/drawingml/2006/table">
            <a:tbl>
              <a:tblPr bandRow="1" firstRow="1">
                <a:noFill/>
                <a:tableStyleId>{AD75AD7F-BE12-4735-B075-6DDF4DD2940B}</a:tableStyleId>
              </a:tblPr>
              <a:tblGrid>
                <a:gridCol w="1625600"/>
                <a:gridCol w="1625600"/>
                <a:gridCol w="1625600"/>
                <a:gridCol w="1625600"/>
                <a:gridCol w="1625600"/>
              </a:tblGrid>
              <a:tr h="1345075">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w</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i</a:t>
                      </a:r>
                      <a:endParaRPr b="0" sz="5400" u="none" cap="none" strike="noStrike">
                        <a:solidFill>
                          <a:schemeClr val="dk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c</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dk1"/>
                          </a:solidFill>
                          <a:latin typeface="Century Gothic"/>
                          <a:ea typeface="Century Gothic"/>
                          <a:cs typeface="Century Gothic"/>
                          <a:sym typeface="Century Gothic"/>
                        </a:rPr>
                        <a:t>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45075">
                <a:tc>
                  <a:txBody>
                    <a:bodyPr/>
                    <a:lstStyle/>
                    <a:p>
                      <a:pPr indent="0" lvl="0" marL="0" marR="0" rtl="0" algn="ctr">
                        <a:lnSpc>
                          <a:spcPct val="100000"/>
                        </a:lnSpc>
                        <a:spcBef>
                          <a:spcPts val="0"/>
                        </a:spcBef>
                        <a:spcAft>
                          <a:spcPts val="0"/>
                        </a:spcAft>
                        <a:buClr>
                          <a:srgbClr val="000000"/>
                        </a:buClr>
                        <a:buSzPts val="5400"/>
                        <a:buFont typeface="Arial"/>
                        <a:buNone/>
                      </a:pPr>
                      <a:r>
                        <a:t/>
                      </a:r>
                      <a:endParaRPr sz="5400" u="none" cap="none" strike="noStrike">
                        <a:solidFill>
                          <a:schemeClr val="dk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a</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c</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45075">
                <a:tc>
                  <a:txBody>
                    <a:bodyPr/>
                    <a:lstStyle/>
                    <a:p>
                      <a:pPr indent="0" lvl="0" marL="0" marR="0" rtl="0" algn="ctr">
                        <a:lnSpc>
                          <a:spcPct val="100000"/>
                        </a:lnSpc>
                        <a:spcBef>
                          <a:spcPts val="0"/>
                        </a:spcBef>
                        <a:spcAft>
                          <a:spcPts val="0"/>
                        </a:spcAft>
                        <a:buClr>
                          <a:srgbClr val="000000"/>
                        </a:buClr>
                        <a:buSzPts val="5400"/>
                        <a:buFont typeface="Arial"/>
                        <a:buNone/>
                      </a:pPr>
                      <a:r>
                        <a:t/>
                      </a:r>
                      <a:endParaRPr sz="5400" u="none" cap="none" strike="noStrike">
                        <a:solidFill>
                          <a:schemeClr val="dk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t</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a</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dk1"/>
                          </a:solidFill>
                          <a:latin typeface="Century Gothic"/>
                          <a:ea typeface="Century Gothic"/>
                          <a:cs typeface="Century Gothic"/>
                          <a:sym typeface="Century Gothic"/>
                        </a:rPr>
                        <a:t>n</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986" name="Google Shape;986;p69"/>
          <p:cNvSpPr txBox="1"/>
          <p:nvPr/>
        </p:nvSpPr>
        <p:spPr>
          <a:xfrm>
            <a:off x="2251107" y="5911804"/>
            <a:ext cx="1646861" cy="584775"/>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which</a:t>
            </a:r>
            <a:endParaRPr b="0" i="0" sz="1400" u="none" cap="none" strike="noStrike">
              <a:solidFill>
                <a:srgbClr val="000000"/>
              </a:solidFill>
              <a:latin typeface="Arial"/>
              <a:ea typeface="Arial"/>
              <a:cs typeface="Arial"/>
              <a:sym typeface="Arial"/>
            </a:endParaRPr>
          </a:p>
        </p:txBody>
      </p:sp>
      <p:sp>
        <p:nvSpPr>
          <p:cNvPr id="987" name="Google Shape;987;p69"/>
          <p:cNvSpPr txBox="1"/>
          <p:nvPr/>
        </p:nvSpPr>
        <p:spPr>
          <a:xfrm>
            <a:off x="4789891" y="5911805"/>
            <a:ext cx="1646861" cy="584775"/>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each</a:t>
            </a:r>
            <a:endParaRPr b="0" i="0" sz="1400" u="none" cap="none" strike="noStrike">
              <a:solidFill>
                <a:srgbClr val="000000"/>
              </a:solidFill>
              <a:latin typeface="Arial"/>
              <a:ea typeface="Arial"/>
              <a:cs typeface="Arial"/>
              <a:sym typeface="Arial"/>
            </a:endParaRPr>
          </a:p>
        </p:txBody>
      </p:sp>
      <p:sp>
        <p:nvSpPr>
          <p:cNvPr id="988" name="Google Shape;988;p69"/>
          <p:cNvSpPr txBox="1"/>
          <p:nvPr/>
        </p:nvSpPr>
        <p:spPr>
          <a:xfrm>
            <a:off x="7328675" y="5911805"/>
            <a:ext cx="1646861" cy="584775"/>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than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descr="A picture containing clock&#10;&#10;Description automatically generated" id="994" name="Google Shape;994;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5" name="Google Shape;995;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6" name="Google Shape;996;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7" name="Google Shape;997;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8" name="Google Shape;998;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pic>
        <p:nvPicPr>
          <p:cNvPr id="999" name="Google Shape;999;p70"/>
          <p:cNvPicPr preferRelativeResize="0"/>
          <p:nvPr/>
        </p:nvPicPr>
        <p:blipFill rotWithShape="1">
          <a:blip r:embed="rId6">
            <a:alphaModFix/>
          </a:blip>
          <a:srcRect b="0" l="0" r="0" t="0"/>
          <a:stretch/>
        </p:blipFill>
        <p:spPr>
          <a:xfrm>
            <a:off x="2531163" y="1382082"/>
            <a:ext cx="3839948" cy="51904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00" name="Google Shape;1000;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1001" name="Google Shape;1001;p70"/>
          <p:cNvSpPr txBox="1"/>
          <p:nvPr/>
        </p:nvSpPr>
        <p:spPr>
          <a:xfrm>
            <a:off x="7535657" y="2890391"/>
            <a:ext cx="407675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 in the</a:t>
            </a:r>
            <a:r>
              <a:rPr b="0" i="0" lang="en-US" sz="32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descr="A picture containing clock&#10;&#10;Description automatically generated" id="1007" name="Google Shape;1007;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8" name="Google Shape;1008;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9" name="Google Shape;1009;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0" name="Google Shape;1010;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1" name="Google Shape;1011;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12" name="Google Shape;1012;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id="1013" name="Google Shape;1013;p99"/>
          <p:cNvPicPr preferRelativeResize="0"/>
          <p:nvPr/>
        </p:nvPicPr>
        <p:blipFill rotWithShape="1">
          <a:blip r:embed="rId6">
            <a:alphaModFix/>
          </a:blip>
          <a:srcRect b="0" l="0" r="0" t="0"/>
          <a:stretch/>
        </p:blipFill>
        <p:spPr>
          <a:xfrm>
            <a:off x="1650845" y="1239969"/>
            <a:ext cx="3891767" cy="52955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14" name="Google Shape;1014;p99"/>
          <p:cNvSpPr txBox="1"/>
          <p:nvPr/>
        </p:nvSpPr>
        <p:spPr>
          <a:xfrm>
            <a:off x="6414327" y="3524508"/>
            <a:ext cx="527610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can we understand about a place when we look at it closely</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10;&#10;Description automatically generated with low confidence" id="1015" name="Google Shape;1015;p99"/>
          <p:cNvPicPr preferRelativeResize="0"/>
          <p:nvPr/>
        </p:nvPicPr>
        <p:blipFill rotWithShape="1">
          <a:blip r:embed="rId7">
            <a:alphaModFix/>
          </a:blip>
          <a:srcRect b="0" l="0" r="0" t="0"/>
          <a:stretch/>
        </p:blipFill>
        <p:spPr>
          <a:xfrm>
            <a:off x="6649390" y="2124478"/>
            <a:ext cx="4635500" cy="133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descr="A picture containing clock&#10;&#10;Description automatically generated" id="1021" name="Google Shape;1021;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2" name="Google Shape;1022;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3" name="Google Shape;1023;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4" name="Google Shape;1024;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5" name="Google Shape;1025;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Spelling</a:t>
            </a:r>
            <a:endParaRPr b="0" i="0" sz="1400" u="none" cap="none" strike="noStrike">
              <a:solidFill>
                <a:srgbClr val="000000"/>
              </a:solidFill>
              <a:latin typeface="Century Gothic"/>
              <a:ea typeface="Century Gothic"/>
              <a:cs typeface="Century Gothic"/>
              <a:sym typeface="Century Gothic"/>
            </a:endParaRPr>
          </a:p>
        </p:txBody>
      </p:sp>
      <p:sp>
        <p:nvSpPr>
          <p:cNvPr id="1026" name="Google Shape;1026;p74"/>
          <p:cNvSpPr txBox="1"/>
          <p:nvPr/>
        </p:nvSpPr>
        <p:spPr>
          <a:xfrm>
            <a:off x="1486065" y="1302186"/>
            <a:ext cx="9219869" cy="54783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1. We needed </a:t>
            </a:r>
            <a:r>
              <a:rPr b="1" i="0" lang="en-US" sz="2800" u="none" cap="none" strike="noStrike">
                <a:solidFill>
                  <a:srgbClr val="373536"/>
                </a:solidFill>
                <a:latin typeface="Century Gothic"/>
                <a:ea typeface="Century Gothic"/>
                <a:cs typeface="Century Gothic"/>
                <a:sym typeface="Century Gothic"/>
              </a:rPr>
              <a:t>six</a:t>
            </a:r>
            <a:r>
              <a:rPr b="0" i="0" lang="en-US" sz="2800" u="none" cap="none" strike="noStrike">
                <a:solidFill>
                  <a:srgbClr val="373536"/>
                </a:solidFill>
                <a:latin typeface="Century Gothic"/>
                <a:ea typeface="Century Gothic"/>
                <a:cs typeface="Century Gothic"/>
                <a:sym typeface="Century Gothic"/>
              </a:rPr>
              <a:t> eggs to make breakfast.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2. The </a:t>
            </a:r>
            <a:r>
              <a:rPr b="1" i="0" lang="en-US" sz="2800" u="none" cap="none" strike="noStrike">
                <a:solidFill>
                  <a:srgbClr val="373536"/>
                </a:solidFill>
                <a:latin typeface="Century Gothic"/>
                <a:ea typeface="Century Gothic"/>
                <a:cs typeface="Century Gothic"/>
                <a:sym typeface="Century Gothic"/>
              </a:rPr>
              <a:t>tag</a:t>
            </a:r>
            <a:r>
              <a:rPr b="0" i="0" lang="en-US" sz="2800" u="none" cap="none" strike="noStrike">
                <a:solidFill>
                  <a:srgbClr val="373536"/>
                </a:solidFill>
                <a:latin typeface="Century Gothic"/>
                <a:ea typeface="Century Gothic"/>
                <a:cs typeface="Century Gothic"/>
                <a:sym typeface="Century Gothic"/>
              </a:rPr>
              <a:t> was on the inside of the shirt.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3. Did the ball hit him in the </a:t>
            </a:r>
            <a:r>
              <a:rPr b="1" i="0" lang="en-US" sz="2800" u="none" cap="none" strike="noStrike">
                <a:solidFill>
                  <a:srgbClr val="373536"/>
                </a:solidFill>
                <a:latin typeface="Century Gothic"/>
                <a:ea typeface="Century Gothic"/>
                <a:cs typeface="Century Gothic"/>
                <a:sym typeface="Century Gothic"/>
              </a:rPr>
              <a:t>rib</a:t>
            </a:r>
            <a:r>
              <a:rPr b="0" i="0" lang="en-US" sz="2800" u="none" cap="none" strike="noStrike">
                <a:solidFill>
                  <a:srgbClr val="37353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4. Let’s look it up on a </a:t>
            </a:r>
            <a:r>
              <a:rPr b="1" i="0" lang="en-US" sz="2800" u="none" cap="none" strike="noStrike">
                <a:solidFill>
                  <a:srgbClr val="373536"/>
                </a:solidFill>
                <a:latin typeface="Century Gothic"/>
                <a:ea typeface="Century Gothic"/>
                <a:cs typeface="Century Gothic"/>
                <a:sym typeface="Century Gothic"/>
              </a:rPr>
              <a:t>map</a:t>
            </a:r>
            <a:r>
              <a:rPr b="0" i="0" lang="en-US" sz="2800" u="none" cap="none" strike="noStrike">
                <a:solidFill>
                  <a:srgbClr val="373536"/>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5. They were </a:t>
            </a:r>
            <a:r>
              <a:rPr b="1" i="0" lang="en-US" sz="2800" u="none" cap="none" strike="noStrike">
                <a:solidFill>
                  <a:srgbClr val="373536"/>
                </a:solidFill>
                <a:latin typeface="Century Gothic"/>
                <a:ea typeface="Century Gothic"/>
                <a:cs typeface="Century Gothic"/>
                <a:sym typeface="Century Gothic"/>
              </a:rPr>
              <a:t>sad</a:t>
            </a:r>
            <a:r>
              <a:rPr b="0" i="0" lang="en-US" sz="2800" u="none" cap="none" strike="noStrike">
                <a:solidFill>
                  <a:srgbClr val="373536"/>
                </a:solidFill>
                <a:latin typeface="Century Gothic"/>
                <a:ea typeface="Century Gothic"/>
                <a:cs typeface="Century Gothic"/>
                <a:sym typeface="Century Gothic"/>
              </a:rPr>
              <a:t> when they lost the game.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6. Try not to make a </a:t>
            </a:r>
            <a:r>
              <a:rPr b="1" i="0" lang="en-US" sz="2800" u="none" cap="none" strike="noStrike">
                <a:solidFill>
                  <a:srgbClr val="373536"/>
                </a:solidFill>
                <a:latin typeface="Century Gothic"/>
                <a:ea typeface="Century Gothic"/>
                <a:cs typeface="Century Gothic"/>
                <a:sym typeface="Century Gothic"/>
              </a:rPr>
              <a:t>mess</a:t>
            </a:r>
            <a:r>
              <a:rPr b="0" i="0" lang="en-US" sz="2800" u="none" cap="none" strike="noStrike">
                <a:solidFill>
                  <a:srgbClr val="373536"/>
                </a:solidFill>
                <a:latin typeface="Century Gothic"/>
                <a:ea typeface="Century Gothic"/>
                <a:cs typeface="Century Gothic"/>
                <a:sym typeface="Century Gothic"/>
              </a:rPr>
              <a:t> in the house.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7. What is that </a:t>
            </a:r>
            <a:r>
              <a:rPr b="1" i="0" lang="en-US" sz="2800" u="none" cap="none" strike="noStrike">
                <a:solidFill>
                  <a:srgbClr val="373536"/>
                </a:solidFill>
                <a:latin typeface="Century Gothic"/>
                <a:ea typeface="Century Gothic"/>
                <a:cs typeface="Century Gothic"/>
                <a:sym typeface="Century Gothic"/>
              </a:rPr>
              <a:t>dot</a:t>
            </a:r>
            <a:r>
              <a:rPr b="0" i="0" lang="en-US" sz="2800" u="none" cap="none" strike="noStrike">
                <a:solidFill>
                  <a:srgbClr val="373536"/>
                </a:solidFill>
                <a:latin typeface="Century Gothic"/>
                <a:ea typeface="Century Gothic"/>
                <a:cs typeface="Century Gothic"/>
                <a:sym typeface="Century Gothic"/>
              </a:rPr>
              <a:t> on the page</a:t>
            </a:r>
            <a:r>
              <a:rPr b="0" i="0" lang="en-US" sz="2800" u="none" cap="none" strike="noStrike">
                <a:solidFill>
                  <a:srgbClr val="37353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8. Be careful of the </a:t>
            </a:r>
            <a:r>
              <a:rPr b="1" i="0" lang="en-US" sz="2800" u="none" cap="none" strike="noStrike">
                <a:solidFill>
                  <a:srgbClr val="373536"/>
                </a:solidFill>
                <a:latin typeface="Century Gothic"/>
                <a:ea typeface="Century Gothic"/>
                <a:cs typeface="Century Gothic"/>
                <a:sym typeface="Century Gothic"/>
              </a:rPr>
              <a:t>mud</a:t>
            </a:r>
            <a:r>
              <a:rPr b="0" i="0" lang="en-US" sz="2800" u="none" cap="none" strike="noStrike">
                <a:solidFill>
                  <a:srgbClr val="373536"/>
                </a:solidFill>
                <a:latin typeface="Century Gothic"/>
                <a:ea typeface="Century Gothic"/>
                <a:cs typeface="Century Gothic"/>
                <a:sym typeface="Century Gothic"/>
              </a:rPr>
              <a:t> in the yard.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9. We need to feed the </a:t>
            </a:r>
            <a:r>
              <a:rPr b="1" i="0" lang="en-US" sz="2800" u="none" cap="none" strike="noStrike">
                <a:solidFill>
                  <a:srgbClr val="373536"/>
                </a:solidFill>
                <a:latin typeface="Century Gothic"/>
                <a:ea typeface="Century Gothic"/>
                <a:cs typeface="Century Gothic"/>
                <a:sym typeface="Century Gothic"/>
              </a:rPr>
              <a:t>hen</a:t>
            </a:r>
            <a:r>
              <a:rPr b="0" i="0" lang="en-US" sz="2800" u="none" cap="none" strike="noStrike">
                <a:solidFill>
                  <a:srgbClr val="373536"/>
                </a:solidFill>
                <a:latin typeface="Century Gothic"/>
                <a:ea typeface="Century Gothic"/>
                <a:cs typeface="Century Gothic"/>
                <a:sym typeface="Century Gothic"/>
              </a:rPr>
              <a:t> early in the morning.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10. Summer is a very </a:t>
            </a:r>
            <a:r>
              <a:rPr b="1" i="0" lang="en-US" sz="2800" u="none" cap="none" strike="noStrike">
                <a:solidFill>
                  <a:srgbClr val="373536"/>
                </a:solidFill>
                <a:latin typeface="Century Gothic"/>
                <a:ea typeface="Century Gothic"/>
                <a:cs typeface="Century Gothic"/>
                <a:sym typeface="Century Gothic"/>
              </a:rPr>
              <a:t>hot</a:t>
            </a:r>
            <a:r>
              <a:rPr b="0" i="0" lang="en-US" sz="2800" u="none" cap="none" strike="noStrike">
                <a:solidFill>
                  <a:srgbClr val="373536"/>
                </a:solidFill>
                <a:latin typeface="Century Gothic"/>
                <a:ea typeface="Century Gothic"/>
                <a:cs typeface="Century Gothic"/>
                <a:sym typeface="Century Gothic"/>
              </a:rPr>
              <a:t> season.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11. He did not know </a:t>
            </a:r>
            <a:r>
              <a:rPr b="1" i="0" lang="en-US" sz="2800" u="none" cap="none" strike="noStrike">
                <a:solidFill>
                  <a:srgbClr val="373536"/>
                </a:solidFill>
                <a:latin typeface="Century Gothic"/>
                <a:ea typeface="Century Gothic"/>
                <a:cs typeface="Century Gothic"/>
                <a:sym typeface="Century Gothic"/>
              </a:rPr>
              <a:t>which</a:t>
            </a:r>
            <a:r>
              <a:rPr b="0" i="0" lang="en-US" sz="2800" u="none" cap="none" strike="noStrike">
                <a:solidFill>
                  <a:srgbClr val="373536"/>
                </a:solidFill>
                <a:latin typeface="Century Gothic"/>
                <a:ea typeface="Century Gothic"/>
                <a:cs typeface="Century Gothic"/>
                <a:sym typeface="Century Gothic"/>
              </a:rPr>
              <a:t> crayon to 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73536"/>
                </a:solidFill>
                <a:latin typeface="Century Gothic"/>
                <a:ea typeface="Century Gothic"/>
                <a:cs typeface="Century Gothic"/>
                <a:sym typeface="Century Gothic"/>
              </a:rPr>
              <a:t>12. She is taller </a:t>
            </a:r>
            <a:r>
              <a:rPr b="1" i="0" lang="en-US" sz="2800" u="none" cap="none" strike="noStrike">
                <a:solidFill>
                  <a:srgbClr val="373536"/>
                </a:solidFill>
                <a:latin typeface="Century Gothic"/>
                <a:ea typeface="Century Gothic"/>
                <a:cs typeface="Century Gothic"/>
                <a:sym typeface="Century Gothic"/>
              </a:rPr>
              <a:t>than</a:t>
            </a:r>
            <a:r>
              <a:rPr b="0" i="0" lang="en-US" sz="2800" u="none" cap="none" strike="noStrike">
                <a:solidFill>
                  <a:srgbClr val="373536"/>
                </a:solidFill>
                <a:latin typeface="Century Gothic"/>
                <a:ea typeface="Century Gothic"/>
                <a:cs typeface="Century Gothic"/>
                <a:sym typeface="Century Gothic"/>
              </a:rPr>
              <a:t> her brother.</a:t>
            </a:r>
            <a:endParaRPr b="1"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74"/>
          <p:cNvSpPr/>
          <p:nvPr/>
        </p:nvSpPr>
        <p:spPr>
          <a:xfrm>
            <a:off x="9067321" y="1302186"/>
            <a:ext cx="562815"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8" name="Google Shape;1028;p74"/>
          <p:cNvSpPr/>
          <p:nvPr/>
        </p:nvSpPr>
        <p:spPr>
          <a:xfrm>
            <a:off x="8483286" y="1822956"/>
            <a:ext cx="711357"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9" name="Google Shape;1029;p74"/>
          <p:cNvSpPr/>
          <p:nvPr/>
        </p:nvSpPr>
        <p:spPr>
          <a:xfrm>
            <a:off x="7169963" y="2220319"/>
            <a:ext cx="416688"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0" name="Google Shape;1030;p74"/>
          <p:cNvSpPr/>
          <p:nvPr/>
        </p:nvSpPr>
        <p:spPr>
          <a:xfrm>
            <a:off x="6495811" y="2651998"/>
            <a:ext cx="796239"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1" name="Google Shape;1031;p74"/>
          <p:cNvSpPr/>
          <p:nvPr/>
        </p:nvSpPr>
        <p:spPr>
          <a:xfrm>
            <a:off x="9067321" y="3049361"/>
            <a:ext cx="674531"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2" name="Google Shape;1032;p74"/>
          <p:cNvSpPr/>
          <p:nvPr/>
        </p:nvSpPr>
        <p:spPr>
          <a:xfrm>
            <a:off x="8314967" y="3535815"/>
            <a:ext cx="879676"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3" name="Google Shape;1033;p74"/>
          <p:cNvSpPr/>
          <p:nvPr/>
        </p:nvSpPr>
        <p:spPr>
          <a:xfrm>
            <a:off x="7292050" y="3933178"/>
            <a:ext cx="674531"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4" name="Google Shape;1034;p74"/>
          <p:cNvSpPr/>
          <p:nvPr/>
        </p:nvSpPr>
        <p:spPr>
          <a:xfrm>
            <a:off x="8042725" y="4364857"/>
            <a:ext cx="796239"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5" name="Google Shape;1035;p74"/>
          <p:cNvSpPr/>
          <p:nvPr/>
        </p:nvSpPr>
        <p:spPr>
          <a:xfrm>
            <a:off x="10107547" y="4762220"/>
            <a:ext cx="674531"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6" name="Google Shape;1036;p74"/>
          <p:cNvSpPr/>
          <p:nvPr/>
        </p:nvSpPr>
        <p:spPr>
          <a:xfrm>
            <a:off x="7331505" y="5214358"/>
            <a:ext cx="595619"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7" name="Google Shape;1037;p74"/>
          <p:cNvSpPr/>
          <p:nvPr/>
        </p:nvSpPr>
        <p:spPr>
          <a:xfrm>
            <a:off x="8834239" y="5677486"/>
            <a:ext cx="1028978" cy="3973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8" name="Google Shape;1038;p74"/>
          <p:cNvSpPr/>
          <p:nvPr/>
        </p:nvSpPr>
        <p:spPr>
          <a:xfrm>
            <a:off x="7177494" y="6140812"/>
            <a:ext cx="789087" cy="4316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pic>
        <p:nvPicPr>
          <p:cNvPr descr="A picture containing clock&#10;&#10;Description automatically generated" id="1044" name="Google Shape;1044;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5" name="Google Shape;1045;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6" name="Google Shape;1046;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7" name="Google Shape;1047;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8" name="Google Shape;1048;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49" name="Google Shape;1049;p100"/>
          <p:cNvSpPr txBox="1"/>
          <p:nvPr/>
        </p:nvSpPr>
        <p:spPr>
          <a:xfrm>
            <a:off x="529143" y="1674853"/>
            <a:ext cx="1034363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accent1"/>
                </a:solidFill>
                <a:latin typeface="Century Gothic"/>
                <a:ea typeface="Century Gothic"/>
                <a:cs typeface="Century Gothic"/>
                <a:sym typeface="Century Gothic"/>
              </a:rPr>
              <a:t>Which of the following is a simple sentence</a:t>
            </a:r>
            <a:r>
              <a:rPr b="0" i="0" lang="en-US" sz="3600" u="none" cap="none" strike="noStrike">
                <a:solidFill>
                  <a:schemeClr val="accent1"/>
                </a:solidFill>
                <a:latin typeface="Arial"/>
                <a:ea typeface="Arial"/>
                <a:cs typeface="Arial"/>
                <a:sym typeface="Arial"/>
              </a:rPr>
              <a:t>?</a:t>
            </a:r>
            <a:endParaRPr b="0" i="0" sz="3600" u="none" cap="none" strike="noStrike">
              <a:solidFill>
                <a:schemeClr val="accent1"/>
              </a:solidFill>
              <a:latin typeface="Arial"/>
              <a:ea typeface="Arial"/>
              <a:cs typeface="Arial"/>
              <a:sym typeface="Arial"/>
            </a:endParaRPr>
          </a:p>
        </p:txBody>
      </p:sp>
      <p:sp>
        <p:nvSpPr>
          <p:cNvPr id="1050" name="Google Shape;1050;p100"/>
          <p:cNvSpPr txBox="1"/>
          <p:nvPr/>
        </p:nvSpPr>
        <p:spPr>
          <a:xfrm>
            <a:off x="1339273" y="2711563"/>
            <a:ext cx="95334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373536"/>
              </a:solidFill>
              <a:latin typeface="Arial"/>
              <a:ea typeface="Arial"/>
              <a:cs typeface="Arial"/>
              <a:sym typeface="Arial"/>
            </a:endParaRPr>
          </a:p>
          <a:p>
            <a:pPr indent="0" lvl="1" marL="685800" marR="0" rtl="0" algn="l">
              <a:lnSpc>
                <a:spcPct val="100000"/>
              </a:lnSpc>
              <a:spcBef>
                <a:spcPts val="0"/>
              </a:spcBef>
              <a:spcAft>
                <a:spcPts val="0"/>
              </a:spcAft>
              <a:buClr>
                <a:srgbClr val="000000"/>
              </a:buClr>
              <a:buSzPts val="3200"/>
              <a:buFont typeface="Arial"/>
              <a:buNone/>
            </a:pPr>
            <a:r>
              <a:rPr b="0" i="0" lang="en-US" sz="3200" u="none" cap="none" strike="noStrike">
                <a:solidFill>
                  <a:srgbClr val="373536"/>
                </a:solidFill>
                <a:latin typeface="Century Gothic"/>
                <a:ea typeface="Century Gothic"/>
                <a:cs typeface="Century Gothic"/>
                <a:sym typeface="Century Gothic"/>
              </a:rPr>
              <a:t>A. The white cat.</a:t>
            </a:r>
            <a:endParaRPr b="0" i="0" sz="1400" u="none" cap="none" strike="noStrike">
              <a:solidFill>
                <a:srgbClr val="000000"/>
              </a:solidFill>
              <a:latin typeface="Arial"/>
              <a:ea typeface="Arial"/>
              <a:cs typeface="Arial"/>
              <a:sym typeface="Arial"/>
            </a:endParaRPr>
          </a:p>
          <a:p>
            <a:pPr indent="0" lvl="1" marL="685800" marR="0" rtl="0" algn="l">
              <a:lnSpc>
                <a:spcPct val="100000"/>
              </a:lnSpc>
              <a:spcBef>
                <a:spcPts val="0"/>
              </a:spcBef>
              <a:spcAft>
                <a:spcPts val="0"/>
              </a:spcAft>
              <a:buClr>
                <a:srgbClr val="000000"/>
              </a:buClr>
              <a:buSzPts val="3200"/>
              <a:buFont typeface="Arial"/>
              <a:buNone/>
            </a:pPr>
            <a:r>
              <a:rPr b="0" i="0" lang="en-US" sz="3200" u="none" cap="none" strike="noStrike">
                <a:solidFill>
                  <a:srgbClr val="373536"/>
                </a:solidFill>
                <a:latin typeface="Century Gothic"/>
                <a:ea typeface="Century Gothic"/>
                <a:cs typeface="Century Gothic"/>
                <a:sym typeface="Century Gothic"/>
              </a:rPr>
              <a:t>B. Runs fast.</a:t>
            </a:r>
            <a:endParaRPr b="0" i="0" sz="1400" u="none" cap="none" strike="noStrike">
              <a:solidFill>
                <a:srgbClr val="000000"/>
              </a:solidFill>
              <a:latin typeface="Arial"/>
              <a:ea typeface="Arial"/>
              <a:cs typeface="Arial"/>
              <a:sym typeface="Arial"/>
            </a:endParaRPr>
          </a:p>
          <a:p>
            <a:pPr indent="0" lvl="1" marL="685800" marR="0" rtl="0" algn="l">
              <a:lnSpc>
                <a:spcPct val="100000"/>
              </a:lnSpc>
              <a:spcBef>
                <a:spcPts val="0"/>
              </a:spcBef>
              <a:spcAft>
                <a:spcPts val="0"/>
              </a:spcAft>
              <a:buClr>
                <a:srgbClr val="000000"/>
              </a:buClr>
              <a:buSzPts val="3200"/>
              <a:buFont typeface="Arial"/>
              <a:buNone/>
            </a:pPr>
            <a:r>
              <a:rPr b="0" i="0" lang="en-US" sz="3200" u="none" cap="none" strike="noStrike">
                <a:solidFill>
                  <a:srgbClr val="373536"/>
                </a:solidFill>
                <a:latin typeface="Century Gothic"/>
                <a:ea typeface="Century Gothic"/>
                <a:cs typeface="Century Gothic"/>
                <a:sym typeface="Century Gothic"/>
              </a:rPr>
              <a:t>C. White cat.</a:t>
            </a:r>
            <a:endParaRPr b="0" i="0" sz="1400" u="none" cap="none" strike="noStrike">
              <a:solidFill>
                <a:srgbClr val="000000"/>
              </a:solidFill>
              <a:latin typeface="Arial"/>
              <a:ea typeface="Arial"/>
              <a:cs typeface="Arial"/>
              <a:sym typeface="Arial"/>
            </a:endParaRPr>
          </a:p>
          <a:p>
            <a:pPr indent="0" lvl="1" marL="685800" marR="0" rtl="0" algn="l">
              <a:lnSpc>
                <a:spcPct val="100000"/>
              </a:lnSpc>
              <a:spcBef>
                <a:spcPts val="0"/>
              </a:spcBef>
              <a:spcAft>
                <a:spcPts val="0"/>
              </a:spcAft>
              <a:buClr>
                <a:srgbClr val="000000"/>
              </a:buClr>
              <a:buSzPts val="3200"/>
              <a:buFont typeface="Arial"/>
              <a:buNone/>
            </a:pPr>
            <a:r>
              <a:rPr b="0" i="0" lang="en-US" sz="3200" u="none" cap="none" strike="noStrike">
                <a:solidFill>
                  <a:srgbClr val="373536"/>
                </a:solidFill>
                <a:latin typeface="Century Gothic"/>
                <a:ea typeface="Century Gothic"/>
                <a:cs typeface="Century Gothic"/>
                <a:sym typeface="Century Gothic"/>
              </a:rPr>
              <a:t>D. The white cat runs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7" name="Google Shape;1057;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58" name="Google Shape;1058;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59" name="Google Shape;1059;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60" name="Google Shape;1060;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61" name="Google Shape;1061;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2" name="Google Shape;1062;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containing clock&#10;&#10;Description automatically generated" id="166" name="Google Shape;16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7" name="Google Shape;16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8" name="Google Shape;16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70" name="Google Shape;17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71" name="Google Shape;171;p8"/>
          <p:cNvSpPr txBox="1"/>
          <p:nvPr/>
        </p:nvSpPr>
        <p:spPr>
          <a:xfrm>
            <a:off x="1231697" y="230441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big</a:t>
            </a:r>
            <a:endParaRPr b="0" i="0" sz="1400" u="none" cap="none" strike="noStrike">
              <a:solidFill>
                <a:srgbClr val="000000"/>
              </a:solidFill>
              <a:latin typeface="Century Gothic"/>
              <a:ea typeface="Century Gothic"/>
              <a:cs typeface="Century Gothic"/>
              <a:sym typeface="Century Gothic"/>
            </a:endParaRPr>
          </a:p>
        </p:txBody>
      </p:sp>
      <p:sp>
        <p:nvSpPr>
          <p:cNvPr id="172" name="Google Shape;172;p8"/>
          <p:cNvSpPr txBox="1"/>
          <p:nvPr/>
        </p:nvSpPr>
        <p:spPr>
          <a:xfrm>
            <a:off x="6096000" y="23224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bike</a:t>
            </a:r>
            <a:endParaRPr b="0" i="0" sz="1400" u="none" cap="none" strike="noStrike">
              <a:solidFill>
                <a:srgbClr val="000000"/>
              </a:solidFill>
              <a:latin typeface="Century Gothic"/>
              <a:ea typeface="Century Gothic"/>
              <a:cs typeface="Century Gothic"/>
              <a:sym typeface="Century Gothic"/>
            </a:endParaRPr>
          </a:p>
        </p:txBody>
      </p:sp>
      <p:sp>
        <p:nvSpPr>
          <p:cNvPr id="173" name="Google Shape;173;p8"/>
          <p:cNvSpPr txBox="1"/>
          <p:nvPr/>
        </p:nvSpPr>
        <p:spPr>
          <a:xfrm>
            <a:off x="1339273" y="415947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cup</a:t>
            </a:r>
            <a:endParaRPr b="0" i="0" sz="1400" u="none" cap="none" strike="noStrike">
              <a:solidFill>
                <a:srgbClr val="000000"/>
              </a:solidFill>
              <a:latin typeface="Century Gothic"/>
              <a:ea typeface="Century Gothic"/>
              <a:cs typeface="Century Gothic"/>
              <a:sym typeface="Century Gothic"/>
            </a:endParaRPr>
          </a:p>
        </p:txBody>
      </p:sp>
      <p:sp>
        <p:nvSpPr>
          <p:cNvPr id="174" name="Google Shape;174;p8"/>
          <p:cNvSpPr txBox="1"/>
          <p:nvPr/>
        </p:nvSpPr>
        <p:spPr>
          <a:xfrm>
            <a:off x="6096000" y="41594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bake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picture containing clock&#10;&#10;Description automatically generated" id="180" name="Google Shape;180;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1" name="Google Shape;181;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2" name="Google Shape;182;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3" name="Google Shape;183;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4" name="Google Shape;184;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5" name="Google Shape;185;p9"/>
          <p:cNvGraphicFramePr/>
          <p:nvPr/>
        </p:nvGraphicFramePr>
        <p:xfrm>
          <a:off x="1339273" y="1671801"/>
          <a:ext cx="3000000" cy="3000000"/>
        </p:xfrm>
        <a:graphic>
          <a:graphicData uri="http://schemas.openxmlformats.org/drawingml/2006/table">
            <a:tbl>
              <a:tblPr bandRow="1" firstRow="1">
                <a:noFill/>
                <a:tableStyleId>{AD75AD7F-BE12-4735-B075-6DDF4DD2940B}</a:tableStyleId>
              </a:tblPr>
              <a:tblGrid>
                <a:gridCol w="1625600"/>
                <a:gridCol w="1625600"/>
                <a:gridCol w="1625600"/>
                <a:gridCol w="1625600"/>
                <a:gridCol w="1625600"/>
              </a:tblGrid>
              <a:tr h="1345075">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w</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h</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i</a:t>
                      </a:r>
                      <a:endParaRPr b="0" sz="5400" u="none" cap="none" strike="noStrike">
                        <a:solidFill>
                          <a:schemeClr val="accent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c</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b="0" lang="en-US" sz="5400" u="none" cap="none" strike="noStrike">
                          <a:solidFill>
                            <a:schemeClr val="accent1"/>
                          </a:solidFill>
                          <a:latin typeface="Century Gothic"/>
                          <a:ea typeface="Century Gothic"/>
                          <a:cs typeface="Century Gothic"/>
                          <a:sym typeface="Century Gothic"/>
                        </a:rPr>
                        <a:t>h</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45075">
                <a:tc>
                  <a:txBody>
                    <a:bodyPr/>
                    <a:lstStyle/>
                    <a:p>
                      <a:pPr indent="0" lvl="0" marL="0" marR="0" rtl="0" algn="ctr">
                        <a:lnSpc>
                          <a:spcPct val="100000"/>
                        </a:lnSpc>
                        <a:spcBef>
                          <a:spcPts val="0"/>
                        </a:spcBef>
                        <a:spcAft>
                          <a:spcPts val="0"/>
                        </a:spcAft>
                        <a:buClr>
                          <a:srgbClr val="000000"/>
                        </a:buClr>
                        <a:buSzPts val="5400"/>
                        <a:buFont typeface="Arial"/>
                        <a:buNone/>
                      </a:pPr>
                      <a:r>
                        <a:t/>
                      </a:r>
                      <a:endParaRPr sz="5400" u="none" cap="none" strike="noStrike">
                        <a:solidFill>
                          <a:schemeClr val="accent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e</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a</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c</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h</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45075">
                <a:tc>
                  <a:txBody>
                    <a:bodyPr/>
                    <a:lstStyle/>
                    <a:p>
                      <a:pPr indent="0" lvl="0" marL="0" marR="0" rtl="0" algn="ctr">
                        <a:lnSpc>
                          <a:spcPct val="100000"/>
                        </a:lnSpc>
                        <a:spcBef>
                          <a:spcPts val="0"/>
                        </a:spcBef>
                        <a:spcAft>
                          <a:spcPts val="0"/>
                        </a:spcAft>
                        <a:buClr>
                          <a:srgbClr val="000000"/>
                        </a:buClr>
                        <a:buSzPts val="5400"/>
                        <a:buFont typeface="Arial"/>
                        <a:buNone/>
                      </a:pPr>
                      <a:r>
                        <a:t/>
                      </a:r>
                      <a:endParaRPr sz="5400" u="none" cap="none" strike="noStrike">
                        <a:solidFill>
                          <a:schemeClr val="accent1"/>
                        </a:solidFill>
                        <a:latin typeface="Century Gothic"/>
                        <a:ea typeface="Century Gothic"/>
                        <a:cs typeface="Century Gothic"/>
                        <a:sym typeface="Century Gothic"/>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t</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h</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a</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5400"/>
                        <a:buFont typeface="Arial"/>
                        <a:buNone/>
                      </a:pPr>
                      <a:r>
                        <a:rPr lang="en-US" sz="5400" u="none" cap="none" strike="noStrike">
                          <a:solidFill>
                            <a:schemeClr val="accent1"/>
                          </a:solidFill>
                          <a:latin typeface="Century Gothic"/>
                          <a:ea typeface="Century Gothic"/>
                          <a:cs typeface="Century Gothic"/>
                          <a:sym typeface="Century Gothic"/>
                        </a:rPr>
                        <a:t>n</a:t>
                      </a:r>
                      <a:endParaRPr sz="1400" u="none" cap="none" strike="noStrike">
                        <a:solidFill>
                          <a:schemeClr val="accen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