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9C5A8-5084-4252-929F-056C996E15D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C2C9E-FFEF-4910-AC0B-38E84416A9A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9C5A8-5084-4252-929F-056C996E15D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C2C9E-FFEF-4910-AC0B-38E84416A9A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9C5A8-5084-4252-929F-056C996E15D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C2C9E-FFEF-4910-AC0B-38E84416A9A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9C5A8-5084-4252-929F-056C996E15D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C2C9E-FFEF-4910-AC0B-38E84416A9A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9C5A8-5084-4252-929F-056C996E15D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C2C9E-FFEF-4910-AC0B-38E84416A9A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9C5A8-5084-4252-929F-056C996E15DB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C2C9E-FFEF-4910-AC0B-38E84416A9A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9C5A8-5084-4252-929F-056C996E15DB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C2C9E-FFEF-4910-AC0B-38E84416A9A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9C5A8-5084-4252-929F-056C996E15DB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C2C9E-FFEF-4910-AC0B-38E84416A9A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9C5A8-5084-4252-929F-056C996E15DB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C2C9E-FFEF-4910-AC0B-38E84416A9A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9C5A8-5084-4252-929F-056C996E15DB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C2C9E-FFEF-4910-AC0B-38E84416A9A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9C5A8-5084-4252-929F-056C996E15DB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C2C9E-FFEF-4910-AC0B-38E84416A9A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9C5A8-5084-4252-929F-056C996E15D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C2C9E-FFEF-4910-AC0B-38E84416A9A8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u="sng" dirty="0">
                <a:solidFill>
                  <a:srgbClr val="FF0000"/>
                </a:solidFill>
                <a:highlight>
                  <a:srgbClr val="FFFF00"/>
                </a:highlight>
              </a:rPr>
              <a:t>Dependent and independent Clause </a:t>
            </a:r>
            <a:endParaRPr lang="en-US" b="1" u="sng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*</a:t>
            </a:r>
            <a:r>
              <a:rPr lang="en-US" b="1" dirty="0">
                <a:solidFill>
                  <a:srgbClr val="7030A0"/>
                </a:solidFill>
                <a:highlight>
                  <a:srgbClr val="FF00FF"/>
                </a:highlight>
              </a:rPr>
              <a:t>Dependent Clause </a:t>
            </a:r>
            <a:r>
              <a:rPr lang="en-US" dirty="0"/>
              <a:t>: A group of words that contain a subject and a verb . Doesn’t make sense on its own as a sentence 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A dependent clause is marked by a dependent marker word . For example : (after , although , as . If , because , before , even , until , while and whether ). </a:t>
            </a:r>
            <a:endParaRPr lang="en-US" sz="4000" dirty="0"/>
          </a:p>
          <a:p>
            <a:r>
              <a:rPr lang="en-US" sz="4000" dirty="0"/>
              <a:t>For example :</a:t>
            </a:r>
            <a:endParaRPr lang="en-US" sz="4000" dirty="0"/>
          </a:p>
          <a:p>
            <a:r>
              <a:rPr lang="en-US" sz="4000" dirty="0"/>
              <a:t>Because she was hungry . </a:t>
            </a:r>
            <a:endParaRPr lang="en-US" sz="4000" dirty="0"/>
          </a:p>
          <a:p>
            <a:r>
              <a:rPr lang="en-US" sz="4000" dirty="0"/>
              <a:t>After he finished school 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*</a:t>
            </a:r>
            <a:r>
              <a:rPr lang="en-US" b="1" dirty="0">
                <a:solidFill>
                  <a:srgbClr val="00B050"/>
                </a:solidFill>
                <a:highlight>
                  <a:srgbClr val="808000"/>
                </a:highlight>
              </a:rPr>
              <a:t>Dependent clause </a:t>
            </a:r>
            <a:r>
              <a:rPr lang="en-US" dirty="0"/>
              <a:t>: it doesn’t convey a complete thought 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1- I don’t know what you want .</a:t>
            </a:r>
            <a:endParaRPr lang="en-US" sz="4000" dirty="0"/>
          </a:p>
          <a:p>
            <a:pPr marL="0" indent="0">
              <a:buNone/>
            </a:pPr>
            <a:r>
              <a:rPr lang="en-US" sz="4000" dirty="0"/>
              <a:t>2- Because I forgot my homework , I got sent home .</a:t>
            </a:r>
            <a:endParaRPr lang="en-US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*</a:t>
            </a:r>
            <a:r>
              <a:rPr lang="en-US" b="1" u="sng" dirty="0">
                <a:solidFill>
                  <a:srgbClr val="FF0000"/>
                </a:solidFill>
                <a:highlight>
                  <a:srgbClr val="FFFF00"/>
                </a:highlight>
              </a:rPr>
              <a:t>Independent clause </a:t>
            </a:r>
            <a:r>
              <a:rPr lang="en-US" dirty="0"/>
              <a:t>: a group of words that contain a subject and a verb 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1) Jack ate pasta .</a:t>
            </a:r>
            <a:endParaRPr lang="en-US" sz="4000" dirty="0"/>
          </a:p>
          <a:p>
            <a:r>
              <a:rPr lang="en-US" sz="4000" dirty="0"/>
              <a:t>2) Sam went to the zoo </a:t>
            </a:r>
            <a:endParaRPr lang="en-US" sz="4000" dirty="0"/>
          </a:p>
          <a:p>
            <a:r>
              <a:rPr lang="en-US" sz="4000" dirty="0"/>
              <a:t>3) The secret of life is honesty .</a:t>
            </a:r>
            <a:endParaRPr lang="en-US" sz="4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*Independent Clause :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6665" y="1397635"/>
            <a:ext cx="10515600" cy="4351338"/>
          </a:xfrm>
        </p:spPr>
        <p:txBody>
          <a:bodyPr>
            <a:normAutofit fontScale="25000"/>
          </a:bodyPr>
          <a:p>
            <a:pPr marL="0" indent="0">
              <a:buNone/>
            </a:pPr>
            <a:endParaRPr lang="en-US" altLang="en-US" sz="5600"/>
          </a:p>
          <a:p>
            <a:endParaRPr lang="en-US" altLang="en-US" sz="5600"/>
          </a:p>
          <a:p>
            <a:r>
              <a:rPr lang="en-US" altLang="en-US" sz="9600">
                <a:solidFill>
                  <a:srgbClr val="FF0000"/>
                </a:solidFill>
                <a:highlight>
                  <a:srgbClr val="FFFF00"/>
                </a:highlight>
              </a:rPr>
              <a:t>She enjoys reading books.</a:t>
            </a:r>
            <a:endParaRPr lang="en-US" altLang="en-US" sz="9600">
              <a:solidFill>
                <a:srgbClr val="FF0000"/>
              </a:solidFill>
              <a:highlight>
                <a:srgbClr val="FFFF00"/>
              </a:highlight>
            </a:endParaRPr>
          </a:p>
          <a:p>
            <a:endParaRPr lang="en-US" altLang="en-US" sz="9600">
              <a:solidFill>
                <a:srgbClr val="FF0000"/>
              </a:solidFill>
              <a:highlight>
                <a:srgbClr val="FFFF00"/>
              </a:highlight>
            </a:endParaRPr>
          </a:p>
          <a:p>
            <a:r>
              <a:rPr lang="en-US" altLang="en-US" sz="9600">
                <a:solidFill>
                  <a:srgbClr val="FF0000"/>
                </a:solidFill>
                <a:highlight>
                  <a:srgbClr val="FFFF00"/>
                </a:highlight>
              </a:rPr>
              <a:t>The dog barked loudly.</a:t>
            </a:r>
            <a:endParaRPr lang="en-US" altLang="en-US" sz="9600">
              <a:solidFill>
                <a:srgbClr val="FF0000"/>
              </a:solidFill>
              <a:highlight>
                <a:srgbClr val="FFFF00"/>
              </a:highlight>
            </a:endParaRPr>
          </a:p>
          <a:p>
            <a:endParaRPr lang="en-US" altLang="en-US" sz="9600">
              <a:solidFill>
                <a:srgbClr val="FF0000"/>
              </a:solidFill>
              <a:highlight>
                <a:srgbClr val="FFFF00"/>
              </a:highlight>
            </a:endParaRPr>
          </a:p>
          <a:p>
            <a:r>
              <a:rPr lang="en-US" altLang="en-US" sz="9600">
                <a:solidFill>
                  <a:srgbClr val="FF0000"/>
                </a:solidFill>
                <a:highlight>
                  <a:srgbClr val="FFFF00"/>
                </a:highlight>
              </a:rPr>
              <a:t>I will call you tomorrow.</a:t>
            </a:r>
            <a:endParaRPr lang="en-US" altLang="en-US" sz="9600">
              <a:solidFill>
                <a:srgbClr val="FF0000"/>
              </a:solidFill>
              <a:highlight>
                <a:srgbClr val="FFFF00"/>
              </a:highlight>
            </a:endParaRPr>
          </a:p>
          <a:p>
            <a:endParaRPr lang="en-US" altLang="en-US" sz="9600">
              <a:solidFill>
                <a:srgbClr val="FF0000"/>
              </a:solidFill>
              <a:highlight>
                <a:srgbClr val="FFFF00"/>
              </a:highlight>
            </a:endParaRPr>
          </a:p>
          <a:p>
            <a:r>
              <a:rPr lang="en-US" altLang="en-US" sz="9600">
                <a:solidFill>
                  <a:srgbClr val="FF0000"/>
                </a:solidFill>
                <a:highlight>
                  <a:srgbClr val="FFFF00"/>
                </a:highlight>
              </a:rPr>
              <a:t>We went to the park.</a:t>
            </a:r>
            <a:endParaRPr lang="en-US" altLang="en-US" sz="9600">
              <a:solidFill>
                <a:srgbClr val="FF0000"/>
              </a:solidFill>
              <a:highlight>
                <a:srgbClr val="FFFF00"/>
              </a:highlight>
            </a:endParaRPr>
          </a:p>
          <a:p>
            <a:endParaRPr lang="en-US" altLang="en-US" sz="9600">
              <a:solidFill>
                <a:srgbClr val="FF0000"/>
              </a:solidFill>
              <a:highlight>
                <a:srgbClr val="FFFF00"/>
              </a:highlight>
            </a:endParaRPr>
          </a:p>
          <a:p>
            <a:r>
              <a:rPr lang="en-US" altLang="en-US" sz="9600">
                <a:solidFill>
                  <a:srgbClr val="FF0000"/>
                </a:solidFill>
                <a:highlight>
                  <a:srgbClr val="FFFF00"/>
                </a:highlight>
              </a:rPr>
              <a:t>The sun sets in the west.</a:t>
            </a:r>
            <a:endParaRPr lang="en-US" altLang="en-US" sz="9600">
              <a:solidFill>
                <a:srgbClr val="FF0000"/>
              </a:solidFill>
              <a:highlight>
                <a:srgbClr val="FFFF00"/>
              </a:highlight>
            </a:endParaRPr>
          </a:p>
          <a:p>
            <a:endParaRPr lang="en-US" altLang="en-US"/>
          </a:p>
          <a:p>
            <a:pPr marL="0" indent="0"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zh-CN" altLang="en-US" b="1">
                <a:sym typeface="+mn-ea"/>
              </a:rPr>
              <a:t>🔵</a:t>
            </a:r>
            <a:r>
              <a:rPr lang="en-US" altLang="en-US" b="1">
                <a:sym typeface="+mn-ea"/>
              </a:rPr>
              <a:t> Dependent Clauses (cannot stand alone, need an independent clause)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060" y="242570"/>
            <a:ext cx="11475720" cy="7008495"/>
          </a:xfrm>
        </p:spPr>
        <p:txBody>
          <a:bodyPr>
            <a:normAutofit fontScale="25000"/>
          </a:bodyPr>
          <a:p>
            <a:pPr marL="0" indent="0">
              <a:buNone/>
            </a:pPr>
            <a:endParaRPr lang="en-US" altLang="en-US" sz="8000" b="1"/>
          </a:p>
          <a:p>
            <a:pPr marL="0" indent="0">
              <a:buNone/>
            </a:pPr>
            <a:endParaRPr lang="en-US" altLang="en-US" sz="8000" b="1"/>
          </a:p>
          <a:p>
            <a:pPr marL="0" indent="0">
              <a:buNone/>
            </a:pPr>
            <a:r>
              <a:rPr lang="en-US" altLang="en-US" sz="8000" b="1"/>
              <a:t> </a:t>
            </a:r>
            <a:endParaRPr lang="en-US" altLang="en-US" sz="8000" b="1"/>
          </a:p>
          <a:p>
            <a:pPr marL="0" indent="0">
              <a:buNone/>
            </a:pPr>
            <a:endParaRPr lang="en-US" altLang="en-US" sz="8000" b="1"/>
          </a:p>
          <a:p>
            <a:r>
              <a:rPr lang="en-US" altLang="en-US" sz="9600" b="1">
                <a:highlight>
                  <a:srgbClr val="FFFF00"/>
                </a:highlight>
              </a:rPr>
              <a:t>Because she enjoys reading books</a:t>
            </a:r>
            <a:endParaRPr lang="en-US" altLang="en-US" sz="9600" b="1">
              <a:highlight>
                <a:srgbClr val="FFFF00"/>
              </a:highlight>
            </a:endParaRPr>
          </a:p>
          <a:p>
            <a:r>
              <a:rPr lang="en-US" altLang="en-US" sz="9600" b="1"/>
              <a:t>Sentence: Because she enjoys reading books, she spends hours at the library.</a:t>
            </a:r>
            <a:endParaRPr lang="en-US" altLang="en-US" sz="9600" b="1"/>
          </a:p>
          <a:p>
            <a:endParaRPr lang="en-US" altLang="en-US" sz="9600" b="1"/>
          </a:p>
          <a:p>
            <a:r>
              <a:rPr lang="en-US" altLang="en-US" sz="9600" b="1">
                <a:highlight>
                  <a:srgbClr val="00FF00"/>
                </a:highlight>
              </a:rPr>
              <a:t>When the dog barked loudly</a:t>
            </a:r>
            <a:endParaRPr lang="en-US" altLang="en-US" sz="9600" b="1">
              <a:highlight>
                <a:srgbClr val="00FF00"/>
              </a:highlight>
            </a:endParaRPr>
          </a:p>
          <a:p>
            <a:r>
              <a:rPr lang="en-US" altLang="en-US" sz="9600" b="1"/>
              <a:t>Sentence: We woke up when the dog barked loudly.</a:t>
            </a:r>
            <a:endParaRPr lang="en-US" altLang="en-US" sz="9600" b="1"/>
          </a:p>
          <a:p>
            <a:endParaRPr lang="en-US" altLang="en-US" sz="9600" b="1"/>
          </a:p>
          <a:p>
            <a:r>
              <a:rPr lang="en-US" altLang="en-US" sz="9600" b="1">
                <a:highlight>
                  <a:srgbClr val="FF00FF"/>
                </a:highlight>
              </a:rPr>
              <a:t>If I call you tomorrow</a:t>
            </a:r>
            <a:endParaRPr lang="en-US" altLang="en-US" sz="9600" b="1">
              <a:highlight>
                <a:srgbClr val="FF00FF"/>
              </a:highlight>
            </a:endParaRPr>
          </a:p>
          <a:p>
            <a:r>
              <a:rPr lang="en-US" altLang="en-US" sz="9600" b="1"/>
              <a:t>Sentence: You will know the news if I call you tomorrow.</a:t>
            </a:r>
            <a:endParaRPr lang="en-US" altLang="en-US" sz="9600" b="1"/>
          </a:p>
          <a:p>
            <a:endParaRPr lang="en-US" altLang="en-US" sz="9600" b="1"/>
          </a:p>
          <a:p>
            <a:r>
              <a:rPr lang="en-US" altLang="en-US" sz="9600" b="1">
                <a:highlight>
                  <a:srgbClr val="FF0000"/>
                </a:highlight>
              </a:rPr>
              <a:t>Although we went to the park </a:t>
            </a:r>
            <a:endParaRPr lang="en-US" altLang="en-US" sz="9600" b="1">
              <a:highlight>
                <a:srgbClr val="FF0000"/>
              </a:highlight>
            </a:endParaRPr>
          </a:p>
          <a:p>
            <a:r>
              <a:rPr lang="en-US" altLang="en-US" sz="9600" b="1"/>
              <a:t> Sentence: Although we went to the park, it started raining quickly</a:t>
            </a:r>
            <a:endParaRPr lang="en-US" altLang="en-US" sz="9600"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1229</Words>
  <Application>WPS Presentation</Application>
  <PresentationFormat>Widescreen</PresentationFormat>
  <Paragraphs>52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5" baseType="lpstr">
      <vt:lpstr>Arial</vt:lpstr>
      <vt:lpstr>SimSun</vt:lpstr>
      <vt:lpstr>Wingdings</vt:lpstr>
      <vt:lpstr>Calibri Light</vt:lpstr>
      <vt:lpstr>Microsoft YaHei</vt:lpstr>
      <vt:lpstr>Arial Unicode MS</vt:lpstr>
      <vt:lpstr>Calibri</vt:lpstr>
      <vt:lpstr>等线</vt:lpstr>
      <vt:lpstr>Office Theme</vt:lpstr>
      <vt:lpstr>Dependent and independent Clause </vt:lpstr>
      <vt:lpstr>*Dependent Clause : A group of words that contain a subject and a verb . Doesn’t make sense on its own as a sentence .</vt:lpstr>
      <vt:lpstr>*Dependent clause : it doesn’t convey a complete thought . </vt:lpstr>
      <vt:lpstr>*Independent clause : a group of words that contain a subject and a verb . 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Dependent and independent Clause</dc:title>
  <dc:creator>N800</dc:creator>
  <cp:lastModifiedBy>N800</cp:lastModifiedBy>
  <cp:revision>4</cp:revision>
  <dcterms:created xsi:type="dcterms:W3CDTF">2024-10-19T18:06:00Z</dcterms:created>
  <dcterms:modified xsi:type="dcterms:W3CDTF">2025-09-27T19:08:14Z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4E809F9D29C44A93BA1F0C31FB6E1508_13</vt:lpwstr>
  </property>
  <property fmtid="{D5CDD505-2E9C-101B-9397-08002B2CF9AE}" pid="3" name="KSOProductBuildVer">
    <vt:lpwstr>1033-12.2.0.22549</vt:lpwstr>
  </property>
</Properties>
</file>