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E58EB-08EC-4B4A-BED9-1805DB3EF12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1B5F9F-6A39-4E76-8FCD-BEC38EADB37C}">
      <dgm:prSet/>
      <dgm:spPr/>
      <dgm:t>
        <a:bodyPr/>
        <a:lstStyle/>
        <a:p>
          <a:r>
            <a:rPr lang="en-US"/>
            <a:t>Using reflective surfaces , light colors , and shades are all helpful in desert building design .</a:t>
          </a:r>
        </a:p>
      </dgm:t>
    </dgm:pt>
    <dgm:pt modelId="{39EA7E1C-B215-4AB3-B1C5-4A0EB993B269}" type="parTrans" cxnId="{6F4AB379-F81C-458E-A4E6-EB39DFC44943}">
      <dgm:prSet/>
      <dgm:spPr/>
      <dgm:t>
        <a:bodyPr/>
        <a:lstStyle/>
        <a:p>
          <a:endParaRPr lang="en-US"/>
        </a:p>
      </dgm:t>
    </dgm:pt>
    <dgm:pt modelId="{4865157C-995C-4D0E-94FC-702271DF1F0B}" type="sibTrans" cxnId="{6F4AB379-F81C-458E-A4E6-EB39DFC44943}">
      <dgm:prSet/>
      <dgm:spPr/>
      <dgm:t>
        <a:bodyPr/>
        <a:lstStyle/>
        <a:p>
          <a:endParaRPr lang="en-US"/>
        </a:p>
      </dgm:t>
    </dgm:pt>
    <dgm:pt modelId="{22952E17-D542-41D3-8948-98FE8A25FE95}">
      <dgm:prSet/>
      <dgm:spPr/>
      <dgm:t>
        <a:bodyPr/>
        <a:lstStyle/>
        <a:p>
          <a:r>
            <a:rPr lang="en-US"/>
            <a:t>However , sunlight can also be put to good use , as it can be a reliable source of renewable energy .</a:t>
          </a:r>
        </a:p>
      </dgm:t>
    </dgm:pt>
    <dgm:pt modelId="{14D92FE0-7C40-426F-9C94-726AC2449E1A}" type="parTrans" cxnId="{76EE453C-A320-4195-B04B-4D0A52596096}">
      <dgm:prSet/>
      <dgm:spPr/>
      <dgm:t>
        <a:bodyPr/>
        <a:lstStyle/>
        <a:p>
          <a:endParaRPr lang="en-US"/>
        </a:p>
      </dgm:t>
    </dgm:pt>
    <dgm:pt modelId="{F51689D0-2795-4992-8CC8-BC2C9B823727}" type="sibTrans" cxnId="{76EE453C-A320-4195-B04B-4D0A52596096}">
      <dgm:prSet/>
      <dgm:spPr/>
      <dgm:t>
        <a:bodyPr/>
        <a:lstStyle/>
        <a:p>
          <a:endParaRPr lang="en-US"/>
        </a:p>
      </dgm:t>
    </dgm:pt>
    <dgm:pt modelId="{0174F684-4E33-4537-839B-6790627A5CF6}" type="pres">
      <dgm:prSet presAssocID="{662E58EB-08EC-4B4A-BED9-1805DB3EF12B}" presName="root" presStyleCnt="0">
        <dgm:presLayoutVars>
          <dgm:dir/>
          <dgm:resizeHandles val="exact"/>
        </dgm:presLayoutVars>
      </dgm:prSet>
      <dgm:spPr/>
    </dgm:pt>
    <dgm:pt modelId="{D14E5652-94A5-4B35-A71B-80CF26B0067E}" type="pres">
      <dgm:prSet presAssocID="{EA1B5F9F-6A39-4E76-8FCD-BEC38EADB37C}" presName="compNode" presStyleCnt="0"/>
      <dgm:spPr/>
    </dgm:pt>
    <dgm:pt modelId="{31218F13-6E55-44E8-B382-5E20C59B293D}" type="pres">
      <dgm:prSet presAssocID="{EA1B5F9F-6A39-4E76-8FCD-BEC38EADB3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sert scene"/>
        </a:ext>
      </dgm:extLst>
    </dgm:pt>
    <dgm:pt modelId="{5874110F-2571-4EDB-8A1A-252B3743D42A}" type="pres">
      <dgm:prSet presAssocID="{EA1B5F9F-6A39-4E76-8FCD-BEC38EADB37C}" presName="spaceRect" presStyleCnt="0"/>
      <dgm:spPr/>
    </dgm:pt>
    <dgm:pt modelId="{7DC8BEAC-7BA5-4B52-A43F-0EA1B5725AAE}" type="pres">
      <dgm:prSet presAssocID="{EA1B5F9F-6A39-4E76-8FCD-BEC38EADB37C}" presName="textRect" presStyleLbl="revTx" presStyleIdx="0" presStyleCnt="2">
        <dgm:presLayoutVars>
          <dgm:chMax val="1"/>
          <dgm:chPref val="1"/>
        </dgm:presLayoutVars>
      </dgm:prSet>
      <dgm:spPr/>
    </dgm:pt>
    <dgm:pt modelId="{BBF4816F-490A-4530-8E22-556D279D5898}" type="pres">
      <dgm:prSet presAssocID="{4865157C-995C-4D0E-94FC-702271DF1F0B}" presName="sibTrans" presStyleCnt="0"/>
      <dgm:spPr/>
    </dgm:pt>
    <dgm:pt modelId="{E4E16053-FBD6-4072-9B91-AD8B7F703B39}" type="pres">
      <dgm:prSet presAssocID="{22952E17-D542-41D3-8948-98FE8A25FE95}" presName="compNode" presStyleCnt="0"/>
      <dgm:spPr/>
    </dgm:pt>
    <dgm:pt modelId="{22A5ABA2-7A5E-4E96-B93E-1BEBED51D26D}" type="pres">
      <dgm:prSet presAssocID="{22952E17-D542-41D3-8948-98FE8A25FE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
        </a:ext>
      </dgm:extLst>
    </dgm:pt>
    <dgm:pt modelId="{7A23A7E4-D6BD-43F7-A055-5FD81426BCB6}" type="pres">
      <dgm:prSet presAssocID="{22952E17-D542-41D3-8948-98FE8A25FE95}" presName="spaceRect" presStyleCnt="0"/>
      <dgm:spPr/>
    </dgm:pt>
    <dgm:pt modelId="{5477C3F5-3F5F-4F8A-96D6-F38C71ABBDC5}" type="pres">
      <dgm:prSet presAssocID="{22952E17-D542-41D3-8948-98FE8A25FE95}" presName="textRect" presStyleLbl="revTx" presStyleIdx="1" presStyleCnt="2">
        <dgm:presLayoutVars>
          <dgm:chMax val="1"/>
          <dgm:chPref val="1"/>
        </dgm:presLayoutVars>
      </dgm:prSet>
      <dgm:spPr/>
    </dgm:pt>
  </dgm:ptLst>
  <dgm:cxnLst>
    <dgm:cxn modelId="{886E7203-F125-4BD4-828A-C3653120AF7C}" type="presOf" srcId="{EA1B5F9F-6A39-4E76-8FCD-BEC38EADB37C}" destId="{7DC8BEAC-7BA5-4B52-A43F-0EA1B5725AAE}" srcOrd="0" destOrd="0" presId="urn:microsoft.com/office/officeart/2018/2/layout/IconLabelList"/>
    <dgm:cxn modelId="{76EE453C-A320-4195-B04B-4D0A52596096}" srcId="{662E58EB-08EC-4B4A-BED9-1805DB3EF12B}" destId="{22952E17-D542-41D3-8948-98FE8A25FE95}" srcOrd="1" destOrd="0" parTransId="{14D92FE0-7C40-426F-9C94-726AC2449E1A}" sibTransId="{F51689D0-2795-4992-8CC8-BC2C9B823727}"/>
    <dgm:cxn modelId="{6F4AB379-F81C-458E-A4E6-EB39DFC44943}" srcId="{662E58EB-08EC-4B4A-BED9-1805DB3EF12B}" destId="{EA1B5F9F-6A39-4E76-8FCD-BEC38EADB37C}" srcOrd="0" destOrd="0" parTransId="{39EA7E1C-B215-4AB3-B1C5-4A0EB993B269}" sibTransId="{4865157C-995C-4D0E-94FC-702271DF1F0B}"/>
    <dgm:cxn modelId="{DA9BCF7E-3CD1-45C8-847A-C4E1EE66F904}" type="presOf" srcId="{662E58EB-08EC-4B4A-BED9-1805DB3EF12B}" destId="{0174F684-4E33-4537-839B-6790627A5CF6}" srcOrd="0" destOrd="0" presId="urn:microsoft.com/office/officeart/2018/2/layout/IconLabelList"/>
    <dgm:cxn modelId="{3934FA9F-ACC0-41D6-A171-472385088F24}" type="presOf" srcId="{22952E17-D542-41D3-8948-98FE8A25FE95}" destId="{5477C3F5-3F5F-4F8A-96D6-F38C71ABBDC5}" srcOrd="0" destOrd="0" presId="urn:microsoft.com/office/officeart/2018/2/layout/IconLabelList"/>
    <dgm:cxn modelId="{27FA8FEC-E84B-4898-BC50-3A9A8BC4CDDA}" type="presParOf" srcId="{0174F684-4E33-4537-839B-6790627A5CF6}" destId="{D14E5652-94A5-4B35-A71B-80CF26B0067E}" srcOrd="0" destOrd="0" presId="urn:microsoft.com/office/officeart/2018/2/layout/IconLabelList"/>
    <dgm:cxn modelId="{BDC7026A-8AEE-4B01-BD92-1115F38488DE}" type="presParOf" srcId="{D14E5652-94A5-4B35-A71B-80CF26B0067E}" destId="{31218F13-6E55-44E8-B382-5E20C59B293D}" srcOrd="0" destOrd="0" presId="urn:microsoft.com/office/officeart/2018/2/layout/IconLabelList"/>
    <dgm:cxn modelId="{F9F75450-65CA-4A3E-BD60-61C83DAC53FF}" type="presParOf" srcId="{D14E5652-94A5-4B35-A71B-80CF26B0067E}" destId="{5874110F-2571-4EDB-8A1A-252B3743D42A}" srcOrd="1" destOrd="0" presId="urn:microsoft.com/office/officeart/2018/2/layout/IconLabelList"/>
    <dgm:cxn modelId="{700BFC7A-2966-4E20-899B-40836D22106A}" type="presParOf" srcId="{D14E5652-94A5-4B35-A71B-80CF26B0067E}" destId="{7DC8BEAC-7BA5-4B52-A43F-0EA1B5725AAE}" srcOrd="2" destOrd="0" presId="urn:microsoft.com/office/officeart/2018/2/layout/IconLabelList"/>
    <dgm:cxn modelId="{5D5707F6-5AE7-410D-B1D6-25F0CB7A1CFF}" type="presParOf" srcId="{0174F684-4E33-4537-839B-6790627A5CF6}" destId="{BBF4816F-490A-4530-8E22-556D279D5898}" srcOrd="1" destOrd="0" presId="urn:microsoft.com/office/officeart/2018/2/layout/IconLabelList"/>
    <dgm:cxn modelId="{5FC58AAD-DAAA-487E-8E7F-FF9B156E5A28}" type="presParOf" srcId="{0174F684-4E33-4537-839B-6790627A5CF6}" destId="{E4E16053-FBD6-4072-9B91-AD8B7F703B39}" srcOrd="2" destOrd="0" presId="urn:microsoft.com/office/officeart/2018/2/layout/IconLabelList"/>
    <dgm:cxn modelId="{158B1357-741A-44F1-9A13-4BCC4FA1CCD3}" type="presParOf" srcId="{E4E16053-FBD6-4072-9B91-AD8B7F703B39}" destId="{22A5ABA2-7A5E-4E96-B93E-1BEBED51D26D}" srcOrd="0" destOrd="0" presId="urn:microsoft.com/office/officeart/2018/2/layout/IconLabelList"/>
    <dgm:cxn modelId="{4AD38A01-B61A-40D9-A6D5-6FD7B070F0ED}" type="presParOf" srcId="{E4E16053-FBD6-4072-9B91-AD8B7F703B39}" destId="{7A23A7E4-D6BD-43F7-A055-5FD81426BCB6}" srcOrd="1" destOrd="0" presId="urn:microsoft.com/office/officeart/2018/2/layout/IconLabelList"/>
    <dgm:cxn modelId="{B9DDFFBD-BC10-4E3A-B8DB-5EE23C6938E4}" type="presParOf" srcId="{E4E16053-FBD6-4072-9B91-AD8B7F703B39}" destId="{5477C3F5-3F5F-4F8A-96D6-F38C71ABBDC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18F13-6E55-44E8-B382-5E20C59B293D}">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8BEAC-7BA5-4B52-A43F-0EA1B5725AAE}">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Using reflective surfaces , light colors , and shades are all helpful in desert building design .</a:t>
          </a:r>
        </a:p>
      </dsp:txBody>
      <dsp:txXfrm>
        <a:off x="765914" y="2943510"/>
        <a:ext cx="4320000" cy="720000"/>
      </dsp:txXfrm>
    </dsp:sp>
    <dsp:sp modelId="{22A5ABA2-7A5E-4E96-B93E-1BEBED51D26D}">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7C3F5-3F5F-4F8A-96D6-F38C71ABBDC5}">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However , sunlight can also be put to good use , as it can be a reliable source of renewable energy .</a:t>
          </a:r>
        </a:p>
      </dsp:txBody>
      <dsp:txXfrm>
        <a:off x="5841914" y="294351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CDC9-6D43-A70D-9EF6-5474CA02B8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00B3B-949C-0112-891B-DD9CF968F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933187-DE05-0AF5-E139-169DC4C64AFD}"/>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5" name="Footer Placeholder 4">
            <a:extLst>
              <a:ext uri="{FF2B5EF4-FFF2-40B4-BE49-F238E27FC236}">
                <a16:creationId xmlns:a16="http://schemas.microsoft.com/office/drawing/2014/main" id="{F190F45E-E640-D6A6-7DC7-39C9FB5F6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3300B-7F1E-8155-6C1A-22D34C7D30B0}"/>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283283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353F-A4B6-A6EB-FD6D-03606F6A6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12475-E543-2D1E-9B59-44E8092B0D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86C6C-69D8-D033-7589-EB7C89502705}"/>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5" name="Footer Placeholder 4">
            <a:extLst>
              <a:ext uri="{FF2B5EF4-FFF2-40B4-BE49-F238E27FC236}">
                <a16:creationId xmlns:a16="http://schemas.microsoft.com/office/drawing/2014/main" id="{B616E817-B995-3E54-662A-0C4326039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12926-BA64-C784-D21C-641CDC0FC96A}"/>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38433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C66F4-5C0E-8BC9-AE20-D2EC3B791D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436ED6-3650-87CA-FB97-F08E7DE20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F5C4D-0275-77FA-DDEC-C4184700EFEE}"/>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5" name="Footer Placeholder 4">
            <a:extLst>
              <a:ext uri="{FF2B5EF4-FFF2-40B4-BE49-F238E27FC236}">
                <a16:creationId xmlns:a16="http://schemas.microsoft.com/office/drawing/2014/main" id="{F25D7AA8-A065-804A-04BD-53E4D11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DE764-B58F-A91A-67CA-A3A81649EBCB}"/>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134850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2C0C-FF39-F52F-C05D-54B299B44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27ACE-D652-E429-DE8F-F03ED740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31993-1279-9A86-B22A-578C567B5E00}"/>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5" name="Footer Placeholder 4">
            <a:extLst>
              <a:ext uri="{FF2B5EF4-FFF2-40B4-BE49-F238E27FC236}">
                <a16:creationId xmlns:a16="http://schemas.microsoft.com/office/drawing/2014/main" id="{7C41D937-3EBB-BD34-84A9-D51C15EC7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E6C08-6E87-7FFF-A714-F50230BA3F31}"/>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174362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B04-3FB3-0FD0-BC42-B7F43A7288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7D3245-1C3F-8E01-EEA6-F89A67ABA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0ED73-BC4B-4A1E-72B3-44D40E0A3CC1}"/>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5" name="Footer Placeholder 4">
            <a:extLst>
              <a:ext uri="{FF2B5EF4-FFF2-40B4-BE49-F238E27FC236}">
                <a16:creationId xmlns:a16="http://schemas.microsoft.com/office/drawing/2014/main" id="{8B0E04DB-F048-AA32-9DA8-7CB8A31C3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BAA00-5FA6-F84C-8F2C-65C249E0C97A}"/>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301370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F032-9CAF-23E2-1A98-7571DEABD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F0DB9-CDF2-5F15-058D-44C0B8F1B3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D1348-C5EC-A450-61B8-A644C8E1A7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776D7D-D8F0-412D-58E3-5ECDDBFB472E}"/>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6" name="Footer Placeholder 5">
            <a:extLst>
              <a:ext uri="{FF2B5EF4-FFF2-40B4-BE49-F238E27FC236}">
                <a16:creationId xmlns:a16="http://schemas.microsoft.com/office/drawing/2014/main" id="{17D51DA5-BD7E-2581-4CCB-FC33DB5D3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375AF-0739-9B9B-FC51-437CFD96B05D}"/>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290118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45D5-58E5-AFE3-919C-4BA0520210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A4C44B-A2EB-4CAF-7E17-6B8A1B7B6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2C347-B6E0-4D61-F5E6-85849E8E9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9D8C73-54EA-C0EE-10F2-5B7F49D3CA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47C7B1-3944-2B48-ACBE-B3F4494378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A99F25-ED9E-5D37-F58C-E1B9BB5E5B83}"/>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8" name="Footer Placeholder 7">
            <a:extLst>
              <a:ext uri="{FF2B5EF4-FFF2-40B4-BE49-F238E27FC236}">
                <a16:creationId xmlns:a16="http://schemas.microsoft.com/office/drawing/2014/main" id="{F9198244-6BA2-33AE-6D4D-35AB47B138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0A784-4762-41C2-2037-580EE59CDA12}"/>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174005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D2BD-02E7-666C-B471-B6559257E4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65BFDA-CAF1-18C5-39F3-411A429F62FD}"/>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4" name="Footer Placeholder 3">
            <a:extLst>
              <a:ext uri="{FF2B5EF4-FFF2-40B4-BE49-F238E27FC236}">
                <a16:creationId xmlns:a16="http://schemas.microsoft.com/office/drawing/2014/main" id="{50521B83-B032-5BD6-2F2A-0E4954FDDB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925727-AFA3-5C47-4A4D-166032D36B7D}"/>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127463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22D94-2F82-D40F-F6CF-2B3C3D4CDB9F}"/>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3" name="Footer Placeholder 2">
            <a:extLst>
              <a:ext uri="{FF2B5EF4-FFF2-40B4-BE49-F238E27FC236}">
                <a16:creationId xmlns:a16="http://schemas.microsoft.com/office/drawing/2014/main" id="{963B28D7-7792-A7AC-0B10-587F6C39B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991ED-1D20-CDAB-FB3B-B5AC028E450E}"/>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165411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85E5-83A0-B1A1-91D6-8F5F300E1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65EA0-426B-1142-5557-8664CB0CB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99B2B-58D9-EB42-4D50-A8B731B4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0AE70-4AFA-72F1-EF3A-3CF21ECEC441}"/>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6" name="Footer Placeholder 5">
            <a:extLst>
              <a:ext uri="{FF2B5EF4-FFF2-40B4-BE49-F238E27FC236}">
                <a16:creationId xmlns:a16="http://schemas.microsoft.com/office/drawing/2014/main" id="{6E6DBAAD-7A5F-9F3C-18EF-F980639BD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55AC1-4855-027F-3735-13D8905A229A}"/>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401443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0600-98B2-CA32-9824-515E79A25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1EAB61-F606-CCF4-A343-1B8727EEF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2746E4-E964-ACBD-695E-94D2DBEFB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6348F-CCD0-63BF-D12C-3B87B222C7B1}"/>
              </a:ext>
            </a:extLst>
          </p:cNvPr>
          <p:cNvSpPr>
            <a:spLocks noGrp="1"/>
          </p:cNvSpPr>
          <p:nvPr>
            <p:ph type="dt" sz="half" idx="10"/>
          </p:nvPr>
        </p:nvSpPr>
        <p:spPr/>
        <p:txBody>
          <a:bodyPr/>
          <a:lstStyle/>
          <a:p>
            <a:fld id="{DD9DACE6-DFD3-4E8B-9E14-FE4FA82D77B6}" type="datetimeFigureOut">
              <a:rPr lang="en-US" smtClean="0"/>
              <a:t>11/3/2024</a:t>
            </a:fld>
            <a:endParaRPr lang="en-US"/>
          </a:p>
        </p:txBody>
      </p:sp>
      <p:sp>
        <p:nvSpPr>
          <p:cNvPr id="6" name="Footer Placeholder 5">
            <a:extLst>
              <a:ext uri="{FF2B5EF4-FFF2-40B4-BE49-F238E27FC236}">
                <a16:creationId xmlns:a16="http://schemas.microsoft.com/office/drawing/2014/main" id="{BCA9DA0B-6A6C-E8A9-47F4-105693744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DABAF-A6C8-7B10-42AE-23BC2CB1F8B4}"/>
              </a:ext>
            </a:extLst>
          </p:cNvPr>
          <p:cNvSpPr>
            <a:spLocks noGrp="1"/>
          </p:cNvSpPr>
          <p:nvPr>
            <p:ph type="sldNum" sz="quarter" idx="12"/>
          </p:nvPr>
        </p:nvSpPr>
        <p:spPr/>
        <p:txBody>
          <a:bodyPr/>
          <a:lstStyle/>
          <a:p>
            <a:fld id="{8C50E5C4-B16E-4911-B24B-FE49422185FF}" type="slidenum">
              <a:rPr lang="en-US" smtClean="0"/>
              <a:t>‹#›</a:t>
            </a:fld>
            <a:endParaRPr lang="en-US"/>
          </a:p>
        </p:txBody>
      </p:sp>
    </p:spTree>
    <p:extLst>
      <p:ext uri="{BB962C8B-B14F-4D97-AF65-F5344CB8AC3E}">
        <p14:creationId xmlns:p14="http://schemas.microsoft.com/office/powerpoint/2010/main" val="357799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0F09D-54AD-FE16-BE72-B34C71F3E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537205-788A-8B42-5F83-250BDD70A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EA444-6D41-74FD-6FC3-8B941B1BC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DACE6-DFD3-4E8B-9E14-FE4FA82D77B6}" type="datetimeFigureOut">
              <a:rPr lang="en-US" smtClean="0"/>
              <a:t>11/3/2024</a:t>
            </a:fld>
            <a:endParaRPr lang="en-US"/>
          </a:p>
        </p:txBody>
      </p:sp>
      <p:sp>
        <p:nvSpPr>
          <p:cNvPr id="5" name="Footer Placeholder 4">
            <a:extLst>
              <a:ext uri="{FF2B5EF4-FFF2-40B4-BE49-F238E27FC236}">
                <a16:creationId xmlns:a16="http://schemas.microsoft.com/office/drawing/2014/main" id="{524CE96B-C7A5-4A8D-42F0-65E5C225C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22DBA6-B4BC-7C28-21E3-F1C953137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0E5C4-B16E-4911-B24B-FE49422185FF}" type="slidenum">
              <a:rPr lang="en-US" smtClean="0"/>
              <a:t>‹#›</a:t>
            </a:fld>
            <a:endParaRPr lang="en-US"/>
          </a:p>
        </p:txBody>
      </p:sp>
    </p:spTree>
    <p:extLst>
      <p:ext uri="{BB962C8B-B14F-4D97-AF65-F5344CB8AC3E}">
        <p14:creationId xmlns:p14="http://schemas.microsoft.com/office/powerpoint/2010/main" val="2752201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267665"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ennec_fox"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qld.gov.au/environment/land/soil/soil-properties/colour/"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pt/photo/498558"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graph.org.uk/photo/5128515"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nstruction site with a crane in the background&#10;&#10;Description automatically generated">
            <a:extLst>
              <a:ext uri="{FF2B5EF4-FFF2-40B4-BE49-F238E27FC236}">
                <a16:creationId xmlns:a16="http://schemas.microsoft.com/office/drawing/2014/main" id="{8A316594-E606-88A9-34D8-0EB2921C5948}"/>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79900"/>
            <a:ext cx="12192000" cy="6858000"/>
          </a:xfrm>
          <a:prstGeom prst="rect">
            <a:avLst/>
          </a:prstGeom>
        </p:spPr>
      </p:pic>
      <p:sp>
        <p:nvSpPr>
          <p:cNvPr id="2" name="Title 1">
            <a:extLst>
              <a:ext uri="{FF2B5EF4-FFF2-40B4-BE49-F238E27FC236}">
                <a16:creationId xmlns:a16="http://schemas.microsoft.com/office/drawing/2014/main" id="{8BA5F991-118C-C2C8-9E32-33BFD490CD10}"/>
              </a:ext>
            </a:extLst>
          </p:cNvPr>
          <p:cNvSpPr>
            <a:spLocks noGrp="1"/>
          </p:cNvSpPr>
          <p:nvPr>
            <p:ph type="ctrTitle"/>
          </p:nvPr>
        </p:nvSpPr>
        <p:spPr>
          <a:xfrm>
            <a:off x="1524000" y="1122362"/>
            <a:ext cx="9144000" cy="2900518"/>
          </a:xfrm>
        </p:spPr>
        <p:txBody>
          <a:bodyPr>
            <a:normAutofit/>
          </a:bodyPr>
          <a:lstStyle/>
          <a:p>
            <a:r>
              <a:rPr lang="en-US" b="1">
                <a:solidFill>
                  <a:srgbClr val="FFFFFF"/>
                </a:solidFill>
                <a:highlight>
                  <a:srgbClr val="FFFF00"/>
                </a:highlight>
              </a:rPr>
              <a:t>Building on Sand </a:t>
            </a:r>
          </a:p>
        </p:txBody>
      </p:sp>
    </p:spTree>
    <p:extLst>
      <p:ext uri="{BB962C8B-B14F-4D97-AF65-F5344CB8AC3E}">
        <p14:creationId xmlns:p14="http://schemas.microsoft.com/office/powerpoint/2010/main" val="2988905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C948B-F5C5-8575-E1AD-1DC44CF3AD2B}"/>
              </a:ext>
            </a:extLst>
          </p:cNvPr>
          <p:cNvSpPr>
            <a:spLocks noGrp="1"/>
          </p:cNvSpPr>
          <p:nvPr>
            <p:ph type="title"/>
          </p:nvPr>
        </p:nvSpPr>
        <p:spPr>
          <a:xfrm>
            <a:off x="572493" y="238539"/>
            <a:ext cx="11018520" cy="1434415"/>
          </a:xfrm>
        </p:spPr>
        <p:txBody>
          <a:bodyPr anchor="b">
            <a:normAutofit/>
          </a:bodyPr>
          <a:lstStyle/>
          <a:p>
            <a:r>
              <a:rPr lang="en-US" sz="3000"/>
              <a:t>*The sandy soil is just one of the problems people face when trying to build in the desert. The desert’s extreme heat during the day and cold temperatures at night are other challenges .</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FF3219-A1C3-FCD0-C0D2-36ED1D455AEC}"/>
              </a:ext>
            </a:extLst>
          </p:cNvPr>
          <p:cNvSpPr>
            <a:spLocks noGrp="1"/>
          </p:cNvSpPr>
          <p:nvPr>
            <p:ph idx="1"/>
          </p:nvPr>
        </p:nvSpPr>
        <p:spPr>
          <a:xfrm>
            <a:off x="572493" y="2071316"/>
            <a:ext cx="6713552" cy="4119172"/>
          </a:xfrm>
        </p:spPr>
        <p:txBody>
          <a:bodyPr anchor="t">
            <a:normAutofit/>
          </a:bodyPr>
          <a:lstStyle/>
          <a:p>
            <a:r>
              <a:rPr lang="en-US" sz="2200"/>
              <a:t>It is important to create shade during the day and protection from cold at night . Building underground is an idea that people have borrowed from nature . Many desert animals , such as the fennec fox , tunnel into the sand to stay cool during the day and warm at night .</a:t>
            </a:r>
          </a:p>
        </p:txBody>
      </p:sp>
      <p:pic>
        <p:nvPicPr>
          <p:cNvPr id="5" name="Picture 4" descr="A fox standing on the ground&#10;&#10;Description automatically generated">
            <a:extLst>
              <a:ext uri="{FF2B5EF4-FFF2-40B4-BE49-F238E27FC236}">
                <a16:creationId xmlns:a16="http://schemas.microsoft.com/office/drawing/2014/main" id="{B4371F7E-422D-EA92-D0C6-A504CE0FD1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940" r="11504" b="3"/>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1138EF73-D104-05CE-C946-2E06C6687B5A}"/>
              </a:ext>
            </a:extLst>
          </p:cNvPr>
          <p:cNvSpPr txBox="1"/>
          <p:nvPr/>
        </p:nvSpPr>
        <p:spPr>
          <a:xfrm>
            <a:off x="9309680" y="599043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ennec_fox">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3500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stone houses">
            <a:extLst>
              <a:ext uri="{FF2B5EF4-FFF2-40B4-BE49-F238E27FC236}">
                <a16:creationId xmlns:a16="http://schemas.microsoft.com/office/drawing/2014/main" id="{27D8E5D3-252E-0FA9-6A7F-D854F09537B8}"/>
              </a:ext>
            </a:extLst>
          </p:cNvPr>
          <p:cNvPicPr>
            <a:picLocks noChangeAspect="1"/>
          </p:cNvPicPr>
          <p:nvPr/>
        </p:nvPicPr>
        <p:blipFill>
          <a:blip r:embed="rId2">
            <a:alphaModFix amt="50000"/>
          </a:blip>
          <a:srcRect t="13238" b="4345"/>
          <a:stretch/>
        </p:blipFill>
        <p:spPr>
          <a:xfrm>
            <a:off x="20" y="1"/>
            <a:ext cx="12191980" cy="6857999"/>
          </a:xfrm>
          <a:prstGeom prst="rect">
            <a:avLst/>
          </a:prstGeom>
        </p:spPr>
      </p:pic>
      <p:sp>
        <p:nvSpPr>
          <p:cNvPr id="2" name="Title 1">
            <a:extLst>
              <a:ext uri="{FF2B5EF4-FFF2-40B4-BE49-F238E27FC236}">
                <a16:creationId xmlns:a16="http://schemas.microsoft.com/office/drawing/2014/main" id="{B9B4F8A6-8B7D-9F11-FFF0-A24D4432ACB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3800">
                <a:solidFill>
                  <a:srgbClr val="FFFFFF"/>
                </a:solidFill>
              </a:rPr>
              <a:t>*Thick walls , courtyards with vegetation , and domes also protect buildings from extreme temperature . In the Middle East and North Africa (MENA ) region , people use a passive cooling technique called a malqaf .</a:t>
            </a:r>
          </a:p>
        </p:txBody>
      </p:sp>
    </p:spTree>
    <p:extLst>
      <p:ext uri="{BB962C8B-B14F-4D97-AF65-F5344CB8AC3E}">
        <p14:creationId xmlns:p14="http://schemas.microsoft.com/office/powerpoint/2010/main" val="278906722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0868AE-0283-15FD-009A-119906D2DD90}"/>
              </a:ext>
            </a:extLst>
          </p:cNvPr>
          <p:cNvSpPr>
            <a:spLocks noGrp="1"/>
          </p:cNvSpPr>
          <p:nvPr>
            <p:ph type="title"/>
          </p:nvPr>
        </p:nvSpPr>
        <p:spPr>
          <a:xfrm>
            <a:off x="1371597" y="348865"/>
            <a:ext cx="10044023" cy="877729"/>
          </a:xfrm>
        </p:spPr>
        <p:txBody>
          <a:bodyPr anchor="ctr">
            <a:normAutofit/>
          </a:bodyPr>
          <a:lstStyle/>
          <a:p>
            <a:r>
              <a:rPr lang="en-US" sz="1900">
                <a:solidFill>
                  <a:srgbClr val="FFFFFF"/>
                </a:solidFill>
              </a:rPr>
              <a:t>*It is a small tower with an opening at the top .The wind blows down through the tower to cool the building below .In addition to the heat , strong sunlight can make building in the desert difficult . </a:t>
            </a:r>
          </a:p>
        </p:txBody>
      </p:sp>
      <p:graphicFrame>
        <p:nvGraphicFramePr>
          <p:cNvPr id="5" name="Content Placeholder 2">
            <a:extLst>
              <a:ext uri="{FF2B5EF4-FFF2-40B4-BE49-F238E27FC236}">
                <a16:creationId xmlns:a16="http://schemas.microsoft.com/office/drawing/2014/main" id="{5DBAD580-5E75-8246-CDA5-3D4D9E13FD6C}"/>
              </a:ext>
            </a:extLst>
          </p:cNvPr>
          <p:cNvGraphicFramePr>
            <a:graphicFrameLocks noGrp="1"/>
          </p:cNvGraphicFramePr>
          <p:nvPr>
            <p:ph idx="1"/>
            <p:extLst>
              <p:ext uri="{D42A27DB-BD31-4B8C-83A1-F6EECF244321}">
                <p14:modId xmlns:p14="http://schemas.microsoft.com/office/powerpoint/2010/main" val="11910492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28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C36F-8418-C846-9CA3-CB427B9BED41}"/>
              </a:ext>
            </a:extLst>
          </p:cNvPr>
          <p:cNvSpPr>
            <a:spLocks noGrp="1"/>
          </p:cNvSpPr>
          <p:nvPr>
            <p:ph type="title"/>
          </p:nvPr>
        </p:nvSpPr>
        <p:spPr/>
        <p:txBody>
          <a:bodyPr/>
          <a:lstStyle/>
          <a:p>
            <a:r>
              <a:rPr lang="en-US" dirty="0"/>
              <a:t>*</a:t>
            </a:r>
            <a:r>
              <a:rPr lang="en-US" b="1" dirty="0">
                <a:solidFill>
                  <a:srgbClr val="0070C0"/>
                </a:solidFill>
                <a:highlight>
                  <a:srgbClr val="FFFF00"/>
                </a:highlight>
              </a:rPr>
              <a:t>Critical thinking </a:t>
            </a:r>
            <a:r>
              <a:rPr lang="en-US" dirty="0"/>
              <a:t>: What methods help with the effects of hot and cold temperature ?</a:t>
            </a:r>
          </a:p>
        </p:txBody>
      </p:sp>
      <p:sp>
        <p:nvSpPr>
          <p:cNvPr id="3" name="Content Placeholder 2">
            <a:extLst>
              <a:ext uri="{FF2B5EF4-FFF2-40B4-BE49-F238E27FC236}">
                <a16:creationId xmlns:a16="http://schemas.microsoft.com/office/drawing/2014/main" id="{8E16B206-78A4-93F0-C46A-4272033CA54D}"/>
              </a:ext>
            </a:extLst>
          </p:cNvPr>
          <p:cNvSpPr>
            <a:spLocks noGrp="1"/>
          </p:cNvSpPr>
          <p:nvPr>
            <p:ph idx="1"/>
          </p:nvPr>
        </p:nvSpPr>
        <p:spPr/>
        <p:txBody>
          <a:bodyPr>
            <a:normAutofit/>
          </a:bodyPr>
          <a:lstStyle/>
          <a:p>
            <a:r>
              <a:rPr lang="en-US" sz="4000" dirty="0"/>
              <a:t>Building underground </a:t>
            </a:r>
          </a:p>
          <a:p>
            <a:r>
              <a:rPr lang="en-US" sz="4000" dirty="0"/>
              <a:t>Thick walls </a:t>
            </a:r>
          </a:p>
          <a:p>
            <a:r>
              <a:rPr lang="en-US" sz="4000" dirty="0"/>
              <a:t>Domes </a:t>
            </a:r>
          </a:p>
          <a:p>
            <a:r>
              <a:rPr lang="en-US" sz="4000" dirty="0" err="1"/>
              <a:t>Malqaf</a:t>
            </a:r>
            <a:r>
              <a:rPr lang="en-US" sz="4000" dirty="0"/>
              <a:t> </a:t>
            </a:r>
          </a:p>
          <a:p>
            <a:r>
              <a:rPr lang="en-US" sz="4000" dirty="0"/>
              <a:t>Reflective surfaces , and light colors .</a:t>
            </a:r>
          </a:p>
        </p:txBody>
      </p:sp>
    </p:spTree>
    <p:extLst>
      <p:ext uri="{BB962C8B-B14F-4D97-AF65-F5344CB8AC3E}">
        <p14:creationId xmlns:p14="http://schemas.microsoft.com/office/powerpoint/2010/main" val="30434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175F-EF97-D4EA-0D00-9CAED5374979}"/>
              </a:ext>
            </a:extLst>
          </p:cNvPr>
          <p:cNvSpPr>
            <a:spLocks noGrp="1"/>
          </p:cNvSpPr>
          <p:nvPr>
            <p:ph type="title"/>
          </p:nvPr>
        </p:nvSpPr>
        <p:spPr/>
        <p:txBody>
          <a:bodyPr/>
          <a:lstStyle/>
          <a:p>
            <a:r>
              <a:rPr lang="en-US" dirty="0"/>
              <a:t>Q2: What is a </a:t>
            </a:r>
            <a:r>
              <a:rPr lang="en-US" b="1" dirty="0" err="1">
                <a:solidFill>
                  <a:srgbClr val="FF0000"/>
                </a:solidFill>
                <a:highlight>
                  <a:srgbClr val="FFFF00"/>
                </a:highlight>
              </a:rPr>
              <a:t>malqaf</a:t>
            </a:r>
            <a:r>
              <a:rPr lang="en-US" dirty="0"/>
              <a:t> ? a cooling technique that uses a tower on top of a roof .</a:t>
            </a:r>
          </a:p>
        </p:txBody>
      </p:sp>
      <p:sp>
        <p:nvSpPr>
          <p:cNvPr id="3" name="Content Placeholder 2">
            <a:extLst>
              <a:ext uri="{FF2B5EF4-FFF2-40B4-BE49-F238E27FC236}">
                <a16:creationId xmlns:a16="http://schemas.microsoft.com/office/drawing/2014/main" id="{263AEA1F-A8BB-EC92-52C7-966B78B74779}"/>
              </a:ext>
            </a:extLst>
          </p:cNvPr>
          <p:cNvSpPr>
            <a:spLocks noGrp="1"/>
          </p:cNvSpPr>
          <p:nvPr>
            <p:ph idx="1"/>
          </p:nvPr>
        </p:nvSpPr>
        <p:spPr/>
        <p:txBody>
          <a:bodyPr>
            <a:normAutofit/>
          </a:bodyPr>
          <a:lstStyle/>
          <a:p>
            <a:r>
              <a:rPr lang="en-US" sz="4000" dirty="0"/>
              <a:t>Q3: Where did people get the idea to build underground ? From animals . </a:t>
            </a:r>
          </a:p>
          <a:p>
            <a:r>
              <a:rPr lang="en-US" sz="4000" dirty="0"/>
              <a:t>Q4 : How does a helical pier help engineers build on sand ? A shaft driven into the bedrock below the sand provides stability . </a:t>
            </a:r>
          </a:p>
          <a:p>
            <a:endParaRPr lang="en-US" sz="4000" dirty="0"/>
          </a:p>
          <a:p>
            <a:endParaRPr lang="en-US" sz="4000" dirty="0"/>
          </a:p>
        </p:txBody>
      </p:sp>
    </p:spTree>
    <p:extLst>
      <p:ext uri="{BB962C8B-B14F-4D97-AF65-F5344CB8AC3E}">
        <p14:creationId xmlns:p14="http://schemas.microsoft.com/office/powerpoint/2010/main" val="197644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5B007-3BED-33F4-449E-E2791C894E3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500">
                <a:solidFill>
                  <a:srgbClr val="FFFFFF"/>
                </a:solidFill>
              </a:rPr>
              <a:t>*As you learned in the previous class , soil plays an important part in deciding what type of plants can grow in an area . Soil impacts animal and human life , too . Without soil , most life on Earth would not survive .</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different colors of soil&#10;&#10;Description automatically generated">
            <a:extLst>
              <a:ext uri="{FF2B5EF4-FFF2-40B4-BE49-F238E27FC236}">
                <a16:creationId xmlns:a16="http://schemas.microsoft.com/office/drawing/2014/main" id="{8E03A879-C03A-ADED-BE3A-88218CECCFB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556" r="12956"/>
          <a:stretch/>
        </p:blipFill>
        <p:spPr>
          <a:xfrm>
            <a:off x="976251" y="942538"/>
            <a:ext cx="7163222" cy="4808332"/>
          </a:xfrm>
          <a:prstGeom prst="rect">
            <a:avLst/>
          </a:prstGeom>
          <a:effectLst/>
        </p:spPr>
      </p:pic>
      <p:sp>
        <p:nvSpPr>
          <p:cNvPr id="6" name="TextBox 5">
            <a:extLst>
              <a:ext uri="{FF2B5EF4-FFF2-40B4-BE49-F238E27FC236}">
                <a16:creationId xmlns:a16="http://schemas.microsoft.com/office/drawing/2014/main" id="{D7059370-2552-5C81-5DBE-A90DE566E19A}"/>
              </a:ext>
            </a:extLst>
          </p:cNvPr>
          <p:cNvSpPr txBox="1"/>
          <p:nvPr/>
        </p:nvSpPr>
        <p:spPr>
          <a:xfrm>
            <a:off x="5952657" y="555081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qld.gov.au/environment/land/soil/soil-properties/colou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3935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613B7-5560-AA85-8A06-0D6005F91934}"/>
              </a:ext>
            </a:extLst>
          </p:cNvPr>
          <p:cNvSpPr>
            <a:spLocks noGrp="1"/>
          </p:cNvSpPr>
          <p:nvPr>
            <p:ph type="title"/>
          </p:nvPr>
        </p:nvSpPr>
        <p:spPr>
          <a:xfrm>
            <a:off x="1171074" y="1396686"/>
            <a:ext cx="3240506" cy="4064628"/>
          </a:xfrm>
        </p:spPr>
        <p:txBody>
          <a:bodyPr>
            <a:normAutofit/>
          </a:bodyPr>
          <a:lstStyle/>
          <a:p>
            <a:r>
              <a:rPr lang="en-US" sz="2800">
                <a:solidFill>
                  <a:srgbClr val="FFFFFF"/>
                </a:solidFill>
              </a:rPr>
              <a:t>*Soil is a mixture of minerals , broken-down rocks , and organic matter . Organic matter , also called humus , is made of rotting plants and decayed animal matter in soil .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301B85-BE2C-7A13-F405-C0167DABE796}"/>
              </a:ext>
            </a:extLst>
          </p:cNvPr>
          <p:cNvSpPr>
            <a:spLocks noGrp="1"/>
          </p:cNvSpPr>
          <p:nvPr>
            <p:ph idx="1"/>
          </p:nvPr>
        </p:nvSpPr>
        <p:spPr>
          <a:xfrm>
            <a:off x="5370153" y="1526033"/>
            <a:ext cx="5536397" cy="3935281"/>
          </a:xfrm>
        </p:spPr>
        <p:txBody>
          <a:bodyPr>
            <a:normAutofit/>
          </a:bodyPr>
          <a:lstStyle/>
          <a:p>
            <a:r>
              <a:rPr lang="en-US" sz="2600" dirty="0"/>
              <a:t>Soil is formed as wind and water break down rocks over long periods of time . Different –sized pieces of rock break off in this process .</a:t>
            </a:r>
          </a:p>
          <a:p>
            <a:r>
              <a:rPr lang="en-US" sz="2600" dirty="0"/>
              <a:t>The smallest particles , or pieces , form clay soils.</a:t>
            </a:r>
          </a:p>
          <a:p>
            <a:r>
              <a:rPr lang="en-US" sz="2600" dirty="0"/>
              <a:t>Medium – sized particles are called silt , and large particles make up sandy and rocky soils . </a:t>
            </a:r>
          </a:p>
        </p:txBody>
      </p:sp>
    </p:spTree>
    <p:extLst>
      <p:ext uri="{BB962C8B-B14F-4D97-AF65-F5344CB8AC3E}">
        <p14:creationId xmlns:p14="http://schemas.microsoft.com/office/powerpoint/2010/main" val="1161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A141E-9575-4296-662B-C278197B5D21}"/>
              </a:ext>
            </a:extLst>
          </p:cNvPr>
          <p:cNvSpPr>
            <a:spLocks noGrp="1"/>
          </p:cNvSpPr>
          <p:nvPr>
            <p:ph type="title"/>
          </p:nvPr>
        </p:nvSpPr>
        <p:spPr>
          <a:xfrm>
            <a:off x="572493" y="238539"/>
            <a:ext cx="11018520" cy="1434415"/>
          </a:xfrm>
        </p:spPr>
        <p:txBody>
          <a:bodyPr anchor="b">
            <a:normAutofit/>
          </a:bodyPr>
          <a:lstStyle/>
          <a:p>
            <a:r>
              <a:rPr lang="en-US" sz="3400"/>
              <a:t>*</a:t>
            </a:r>
            <a:r>
              <a:rPr lang="en-US" sz="3400" b="1"/>
              <a:t>Most soils are a mix of these three particles types .Loam is the name for soil that is a mix of clay , sand , and a slit .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012761-845C-861A-6106-D54D1B4ADF96}"/>
              </a:ext>
            </a:extLst>
          </p:cNvPr>
          <p:cNvSpPr>
            <a:spLocks noGrp="1"/>
          </p:cNvSpPr>
          <p:nvPr>
            <p:ph idx="1"/>
          </p:nvPr>
        </p:nvSpPr>
        <p:spPr>
          <a:xfrm>
            <a:off x="572493" y="2071316"/>
            <a:ext cx="6713552" cy="4119172"/>
          </a:xfrm>
        </p:spPr>
        <p:txBody>
          <a:bodyPr anchor="t">
            <a:normAutofit/>
          </a:bodyPr>
          <a:lstStyle/>
          <a:p>
            <a:r>
              <a:rPr lang="en-US" dirty="0"/>
              <a:t>Soil is important because it holds plants in place and contains nutrients and water they need to grow . It also gives many insects and animals a place to live . </a:t>
            </a:r>
          </a:p>
          <a:p>
            <a:r>
              <a:rPr lang="en-US" dirty="0"/>
              <a:t>Unfortunately , human activity can cause soil erosion . This is when soil is blown away by wind or washed away by water . Because soil forms very slowly , it is important that people help protect it from erosion . </a:t>
            </a:r>
          </a:p>
        </p:txBody>
      </p:sp>
      <p:pic>
        <p:nvPicPr>
          <p:cNvPr id="5" name="Picture 4" descr="Growing plant">
            <a:extLst>
              <a:ext uri="{FF2B5EF4-FFF2-40B4-BE49-F238E27FC236}">
                <a16:creationId xmlns:a16="http://schemas.microsoft.com/office/drawing/2014/main" id="{70EAAF2A-7489-5401-4F5B-95E2786D0CEF}"/>
              </a:ext>
            </a:extLst>
          </p:cNvPr>
          <p:cNvPicPr>
            <a:picLocks noChangeAspect="1"/>
          </p:cNvPicPr>
          <p:nvPr/>
        </p:nvPicPr>
        <p:blipFill>
          <a:blip r:embed="rId2"/>
          <a:srcRect l="18060" r="17724" b="2"/>
          <a:stretch/>
        </p:blipFill>
        <p:spPr>
          <a:xfrm>
            <a:off x="7675658" y="2093976"/>
            <a:ext cx="3941064" cy="4096512"/>
          </a:xfrm>
          <a:prstGeom prst="rect">
            <a:avLst/>
          </a:prstGeom>
        </p:spPr>
      </p:pic>
    </p:spTree>
    <p:extLst>
      <p:ext uri="{BB962C8B-B14F-4D97-AF65-F5344CB8AC3E}">
        <p14:creationId xmlns:p14="http://schemas.microsoft.com/office/powerpoint/2010/main" val="7565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4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C3493-F990-CEC1-820B-8707B14BC96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000">
                <a:solidFill>
                  <a:srgbClr val="FFFFFF"/>
                </a:solidFill>
              </a:rPr>
              <a:t>*</a:t>
            </a:r>
            <a:r>
              <a:rPr lang="en-US" sz="2000" b="1">
                <a:solidFill>
                  <a:srgbClr val="FFFFFF"/>
                </a:solidFill>
                <a:highlight>
                  <a:srgbClr val="00FF00"/>
                </a:highlight>
              </a:rPr>
              <a:t>Challenges of building on Different Soils </a:t>
            </a:r>
            <a:r>
              <a:rPr lang="en-US" sz="2000">
                <a:solidFill>
                  <a:srgbClr val="FFFFFF"/>
                </a:solidFill>
              </a:rPr>
              <a:t>: Different soils support different kinds of life on Earth . Each type of soil causes problems for people who want to build on it . For example , clay soil tends to hold a lot of water . The foundations , or bases , of buildings must allow water to drain away so that the clay does not become too wet . Clay soils are also likely to settle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ow of houses on a beach&#10;&#10;Description automatically generated">
            <a:extLst>
              <a:ext uri="{FF2B5EF4-FFF2-40B4-BE49-F238E27FC236}">
                <a16:creationId xmlns:a16="http://schemas.microsoft.com/office/drawing/2014/main" id="{300BBC01-42AB-63CF-C710-48B62CC01E8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4" b="4625"/>
          <a:stretch/>
        </p:blipFill>
        <p:spPr>
          <a:xfrm>
            <a:off x="976251" y="942538"/>
            <a:ext cx="7163222" cy="4808332"/>
          </a:xfrm>
          <a:prstGeom prst="rect">
            <a:avLst/>
          </a:prstGeom>
          <a:effectLst/>
        </p:spPr>
      </p:pic>
    </p:spTree>
    <p:extLst>
      <p:ext uri="{BB962C8B-B14F-4D97-AF65-F5344CB8AC3E}">
        <p14:creationId xmlns:p14="http://schemas.microsoft.com/office/powerpoint/2010/main" val="127348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nstruction area">
            <a:extLst>
              <a:ext uri="{FF2B5EF4-FFF2-40B4-BE49-F238E27FC236}">
                <a16:creationId xmlns:a16="http://schemas.microsoft.com/office/drawing/2014/main" id="{DA847C65-01D9-DAB2-A676-89EEB32EE6E1}"/>
              </a:ext>
            </a:extLst>
          </p:cNvPr>
          <p:cNvPicPr>
            <a:picLocks noChangeAspect="1"/>
          </p:cNvPicPr>
          <p:nvPr/>
        </p:nvPicPr>
        <p:blipFill>
          <a:blip r:embed="rId2"/>
          <a:srcRect t="5371" b="1004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C50DC-7BB2-1BD0-5B38-C50B5549B19E}"/>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dirty="0">
                <a:solidFill>
                  <a:srgbClr val="FFFFFF"/>
                </a:solidFill>
              </a:rPr>
              <a:t>*This can cause buildings to sink over time , leading to shaky or unstable foundations . This weakens the structure of the buildings . Buildings on sand can face the same problems with foundation and structure .</a:t>
            </a:r>
          </a:p>
        </p:txBody>
      </p:sp>
    </p:spTree>
    <p:extLst>
      <p:ext uri="{BB962C8B-B14F-4D97-AF65-F5344CB8AC3E}">
        <p14:creationId xmlns:p14="http://schemas.microsoft.com/office/powerpoint/2010/main" val="55188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2685C-DFD1-1F77-F97F-EEDCE53B6D2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000">
                <a:solidFill>
                  <a:srgbClr val="FFFFFF"/>
                </a:solidFill>
              </a:rPr>
              <a:t>*Another soil type that can be difficult to build on is silt . Doing so can lead to landslides . Heavy rains or strong winds can lead to the shifting of this kind of soil , causing buildings to sink or fall . Frozen soil can cause problems too . When the water in the soil freezes , it expands , or gets bigger . The soil expands with it . This can damage the foundation .</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iver flowing through a castle&#10;&#10;Description automatically generated with medium confidence">
            <a:extLst>
              <a:ext uri="{FF2B5EF4-FFF2-40B4-BE49-F238E27FC236}">
                <a16:creationId xmlns:a16="http://schemas.microsoft.com/office/drawing/2014/main" id="{D225A1F9-E6CD-BFAC-BAF8-4F70AC4662E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59" r="1" b="1"/>
          <a:stretch/>
        </p:blipFill>
        <p:spPr>
          <a:xfrm>
            <a:off x="976251" y="942538"/>
            <a:ext cx="7163222" cy="4808332"/>
          </a:xfrm>
          <a:prstGeom prst="rect">
            <a:avLst/>
          </a:prstGeom>
          <a:effectLst/>
        </p:spPr>
      </p:pic>
      <p:sp>
        <p:nvSpPr>
          <p:cNvPr id="6" name="TextBox 5">
            <a:extLst>
              <a:ext uri="{FF2B5EF4-FFF2-40B4-BE49-F238E27FC236}">
                <a16:creationId xmlns:a16="http://schemas.microsoft.com/office/drawing/2014/main" id="{38C067E9-D5C3-B7C2-A57E-4D6F1A55FD1F}"/>
              </a:ext>
            </a:extLst>
          </p:cNvPr>
          <p:cNvSpPr txBox="1"/>
          <p:nvPr/>
        </p:nvSpPr>
        <p:spPr>
          <a:xfrm>
            <a:off x="5832431" y="555081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geograph.org.uk/photo/512851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8892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y 3D art">
            <a:extLst>
              <a:ext uri="{FF2B5EF4-FFF2-40B4-BE49-F238E27FC236}">
                <a16:creationId xmlns:a16="http://schemas.microsoft.com/office/drawing/2014/main" id="{265DD648-A37F-10E0-EBF1-F13F1E3C9CFC}"/>
              </a:ext>
            </a:extLst>
          </p:cNvPr>
          <p:cNvPicPr>
            <a:picLocks noChangeAspect="1"/>
          </p:cNvPicPr>
          <p:nvPr/>
        </p:nvPicPr>
        <p:blipFill>
          <a:blip r:embed="rId2"/>
          <a:srcRect b="1477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0349A-78BA-45C0-0C74-04EA4061F5E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a:solidFill>
                  <a:srgbClr val="FFFFFF"/>
                </a:solidFill>
              </a:rPr>
              <a:t>*Engineers, people who are trained in designing things to build , have figured out clever ways to solve many of these challenges . While the rest of this lesson will focus on how buildings methods have been adapted for a desert region , buildings everywhere are designed by engineers based on the soil they stand on . </a:t>
            </a:r>
          </a:p>
        </p:txBody>
      </p:sp>
    </p:spTree>
    <p:extLst>
      <p:ext uri="{BB962C8B-B14F-4D97-AF65-F5344CB8AC3E}">
        <p14:creationId xmlns:p14="http://schemas.microsoft.com/office/powerpoint/2010/main" val="256480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BD55-0489-DF49-7667-1CB386763084}"/>
              </a:ext>
            </a:extLst>
          </p:cNvPr>
          <p:cNvSpPr>
            <a:spLocks noGrp="1"/>
          </p:cNvSpPr>
          <p:nvPr>
            <p:ph type="title"/>
          </p:nvPr>
        </p:nvSpPr>
        <p:spPr/>
        <p:txBody>
          <a:bodyPr>
            <a:normAutofit fontScale="90000"/>
          </a:bodyPr>
          <a:lstStyle/>
          <a:p>
            <a:r>
              <a:rPr lang="en-US" dirty="0"/>
              <a:t>*</a:t>
            </a:r>
            <a:r>
              <a:rPr lang="en-US" b="1" dirty="0">
                <a:solidFill>
                  <a:srgbClr val="7030A0"/>
                </a:solidFill>
                <a:highlight>
                  <a:srgbClr val="FF00FF"/>
                </a:highlight>
              </a:rPr>
              <a:t>Designing for the Desert </a:t>
            </a:r>
            <a:r>
              <a:rPr lang="en-US" dirty="0"/>
              <a:t>: One of the most difficult things about building on sand is the sand itself .</a:t>
            </a:r>
          </a:p>
        </p:txBody>
      </p:sp>
      <p:sp>
        <p:nvSpPr>
          <p:cNvPr id="3" name="Content Placeholder 2">
            <a:extLst>
              <a:ext uri="{FF2B5EF4-FFF2-40B4-BE49-F238E27FC236}">
                <a16:creationId xmlns:a16="http://schemas.microsoft.com/office/drawing/2014/main" id="{B024E337-56A8-AE22-D215-1FD392DAEB7B}"/>
              </a:ext>
            </a:extLst>
          </p:cNvPr>
          <p:cNvSpPr>
            <a:spLocks noGrp="1"/>
          </p:cNvSpPr>
          <p:nvPr>
            <p:ph idx="1"/>
          </p:nvPr>
        </p:nvSpPr>
        <p:spPr/>
        <p:txBody>
          <a:bodyPr>
            <a:normAutofit fontScale="92500" lnSpcReduction="20000"/>
          </a:bodyPr>
          <a:lstStyle/>
          <a:p>
            <a:r>
              <a:rPr lang="en-US" sz="4000" dirty="0"/>
              <a:t>Because sand particles are much bigger compared to other types of soil particles , they are loose and move easily . </a:t>
            </a:r>
          </a:p>
          <a:p>
            <a:r>
              <a:rPr lang="en-US" sz="4000" dirty="0"/>
              <a:t>Thus , any building on sand will move too . To solve this problem , engineers have designed an anchor called a (</a:t>
            </a:r>
            <a:r>
              <a:rPr lang="en-US" sz="4000" b="1" dirty="0">
                <a:solidFill>
                  <a:srgbClr val="FF0000"/>
                </a:solidFill>
                <a:highlight>
                  <a:srgbClr val="FFFF00"/>
                </a:highlight>
              </a:rPr>
              <a:t>helical pier</a:t>
            </a:r>
            <a:r>
              <a:rPr lang="en-US" sz="4000" dirty="0"/>
              <a:t>) , which is a steel shaft , or bar , with spiral blades . It is driven deep beneath the sand , all the way to the bedrock , which is the rock underneath the sand . It is like a giant screw holding foundation of a building in place . </a:t>
            </a:r>
          </a:p>
        </p:txBody>
      </p:sp>
    </p:spTree>
    <p:extLst>
      <p:ext uri="{BB962C8B-B14F-4D97-AF65-F5344CB8AC3E}">
        <p14:creationId xmlns:p14="http://schemas.microsoft.com/office/powerpoint/2010/main" val="2164626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943</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Building on Sand </vt:lpstr>
      <vt:lpstr>*As you learned in the previous class , soil plays an important part in deciding what type of plants can grow in an area . Soil impacts animal and human life , too . Without soil , most life on Earth would not survive .</vt:lpstr>
      <vt:lpstr>*Soil is a mixture of minerals , broken-down rocks , and organic matter . Organic matter , also called humus , is made of rotting plants and decayed animal matter in soil . </vt:lpstr>
      <vt:lpstr>*Most soils are a mix of these three particles types .Loam is the name for soil that is a mix of clay , sand , and a slit . </vt:lpstr>
      <vt:lpstr>*Challenges of building on Different Soils : Different soils support different kinds of life on Earth . Each type of soil causes problems for people who want to build on it . For example , clay soil tends to hold a lot of water . The foundations , or bases , of buildings must allow water to drain away so that the clay does not become too wet . Clay soils are also likely to settle .</vt:lpstr>
      <vt:lpstr>*This can cause buildings to sink over time , leading to shaky or unstable foundations . This weakens the structure of the buildings . Buildings on sand can face the same problems with foundation and structure .</vt:lpstr>
      <vt:lpstr>*Another soil type that can be difficult to build on is silt . Doing so can lead to landslides . Heavy rains or strong winds can lead to the shifting of this kind of soil , causing buildings to sink or fall . Frozen soil can cause problems too . When the water in the soil freezes , it expands , or gets bigger . The soil expands with it . This can damage the foundation .</vt:lpstr>
      <vt:lpstr>*Engineers, people who are trained in designing things to build , have figured out clever ways to solve many of these challenges . While the rest of this lesson will focus on how buildings methods have been adapted for a desert region , buildings everywhere are designed by engineers based on the soil they stand on . </vt:lpstr>
      <vt:lpstr>*Designing for the Desert : One of the most difficult things about building on sand is the sand itself .</vt:lpstr>
      <vt:lpstr>*The sandy soil is just one of the problems people face when trying to build in the desert. The desert’s extreme heat during the day and cold temperatures at night are other challenges .</vt:lpstr>
      <vt:lpstr>*Thick walls , courtyards with vegetation , and domes also protect buildings from extreme temperature . In the Middle East and North Africa (MENA ) region , people use a passive cooling technique called a malqaf .</vt:lpstr>
      <vt:lpstr>*It is a small tower with an opening at the top .The wind blows down through the tower to cool the building below .In addition to the heat , strong sunlight can make building in the desert difficult . </vt:lpstr>
      <vt:lpstr>*Critical thinking : What methods help with the effects of hot and cold temperature ?</vt:lpstr>
      <vt:lpstr>Q2: What is a malqaf ? a cooling technique that uses a tower on top of a roof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on Sand</dc:title>
  <dc:creator>N800</dc:creator>
  <cp:lastModifiedBy>N800</cp:lastModifiedBy>
  <cp:revision>2</cp:revision>
  <dcterms:created xsi:type="dcterms:W3CDTF">2024-10-29T21:22:52Z</dcterms:created>
  <dcterms:modified xsi:type="dcterms:W3CDTF">2024-11-03T21:55:36Z</dcterms:modified>
</cp:coreProperties>
</file>