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18" r:id="rId3"/>
    <p:sldId id="258" r:id="rId4"/>
    <p:sldId id="257" r:id="rId5"/>
    <p:sldId id="259" r:id="rId6"/>
    <p:sldId id="263" r:id="rId7"/>
    <p:sldId id="260" r:id="rId8"/>
    <p:sldId id="261" r:id="rId9"/>
    <p:sldId id="262" r:id="rId10"/>
    <p:sldId id="266" r:id="rId11"/>
    <p:sldId id="264" r:id="rId12"/>
    <p:sldId id="265" r:id="rId13"/>
    <p:sldId id="267" r:id="rId14"/>
    <p:sldId id="268" r:id="rId15"/>
    <p:sldId id="269" r:id="rId16"/>
    <p:sldId id="270" r:id="rId17"/>
    <p:sldId id="276" r:id="rId18"/>
    <p:sldId id="272" r:id="rId19"/>
    <p:sldId id="271" r:id="rId20"/>
    <p:sldId id="273" r:id="rId21"/>
    <p:sldId id="274" r:id="rId22"/>
    <p:sldId id="275" r:id="rId23"/>
    <p:sldId id="277" r:id="rId24"/>
    <p:sldId id="280" r:id="rId25"/>
    <p:sldId id="301" r:id="rId26"/>
    <p:sldId id="279" r:id="rId27"/>
    <p:sldId id="319" r:id="rId28"/>
    <p:sldId id="289" r:id="rId29"/>
    <p:sldId id="281" r:id="rId30"/>
    <p:sldId id="282" r:id="rId31"/>
    <p:sldId id="283" r:id="rId32"/>
    <p:sldId id="284" r:id="rId33"/>
    <p:sldId id="285" r:id="rId34"/>
    <p:sldId id="286" r:id="rId35"/>
    <p:sldId id="288" r:id="rId36"/>
    <p:sldId id="287" r:id="rId37"/>
    <p:sldId id="290" r:id="rId38"/>
    <p:sldId id="291" r:id="rId39"/>
    <p:sldId id="292" r:id="rId40"/>
    <p:sldId id="293" r:id="rId41"/>
    <p:sldId id="294" r:id="rId42"/>
    <p:sldId id="295" r:id="rId43"/>
    <p:sldId id="296" r:id="rId44"/>
    <p:sldId id="297" r:id="rId45"/>
    <p:sldId id="317" r:id="rId46"/>
    <p:sldId id="298" r:id="rId47"/>
    <p:sldId id="299" r:id="rId48"/>
    <p:sldId id="300"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20"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p:restoredTop sz="94697"/>
  </p:normalViewPr>
  <p:slideViewPr>
    <p:cSldViewPr snapToGrid="0" snapToObjects="1">
      <p:cViewPr varScale="1">
        <p:scale>
          <a:sx n="93" d="100"/>
          <a:sy n="93" d="100"/>
        </p:scale>
        <p:origin x="224" y="1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7CE12F5-E51C-264B-BCC4-E837BDDBBE2C}" type="datetimeFigureOut">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206612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CE12F5-E51C-264B-BCC4-E837BDDBBE2C}" type="datetimeFigureOut">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409932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CE12F5-E51C-264B-BCC4-E837BDDBBE2C}" type="datetimeFigureOut">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11294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CE12F5-E51C-264B-BCC4-E837BDDBBE2C}" type="datetimeFigureOut">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306503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CE12F5-E51C-264B-BCC4-E837BDDBBE2C}" type="datetimeFigureOut">
              <a:rPr lang="en-US" smtClean="0"/>
              <a:t>8/30/20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50188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CE12F5-E51C-264B-BCC4-E837BDDBBE2C}" type="datetimeFigureOut">
              <a:rPr lang="en-US" smtClean="0"/>
              <a:t>8/30/20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351533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CE12F5-E51C-264B-BCC4-E837BDDBBE2C}" type="datetimeFigureOut">
              <a:rPr lang="en-US" smtClean="0"/>
              <a:t>8/30/20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12140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7CE12F5-E51C-264B-BCC4-E837BDDBBE2C}" type="datetimeFigureOut">
              <a:rPr lang="en-US" smtClean="0"/>
              <a:t>8/30/20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120646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E12F5-E51C-264B-BCC4-E837BDDBBE2C}" type="datetimeFigureOut">
              <a:rPr lang="en-US" smtClean="0"/>
              <a:t>8/30/20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260569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7CE12F5-E51C-264B-BCC4-E837BDDBBE2C}" type="datetimeFigureOut">
              <a:rPr lang="en-US" smtClean="0"/>
              <a:t>8/30/20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40316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7CE12F5-E51C-264B-BCC4-E837BDDBBE2C}" type="datetimeFigureOut">
              <a:rPr lang="en-US" smtClean="0"/>
              <a:t>8/30/20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66E87-60E5-3A44-BBA2-6BE35DCBACB1}" type="slidenum">
              <a:rPr lang="en-US" smtClean="0"/>
              <a:t>‹#›</a:t>
            </a:fld>
            <a:endParaRPr lang="en-US"/>
          </a:p>
        </p:txBody>
      </p:sp>
    </p:spTree>
    <p:extLst>
      <p:ext uri="{BB962C8B-B14F-4D97-AF65-F5344CB8AC3E}">
        <p14:creationId xmlns:p14="http://schemas.microsoft.com/office/powerpoint/2010/main" val="234658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E12F5-E51C-264B-BCC4-E837BDDBBE2C}" type="datetimeFigureOut">
              <a:rPr lang="en-US" smtClean="0"/>
              <a:t>8/30/20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66E87-60E5-3A44-BBA2-6BE35DCBACB1}" type="slidenum">
              <a:rPr lang="en-US" smtClean="0"/>
              <a:t>‹#›</a:t>
            </a:fld>
            <a:endParaRPr lang="en-US"/>
          </a:p>
        </p:txBody>
      </p:sp>
    </p:spTree>
    <p:extLst>
      <p:ext uri="{BB962C8B-B14F-4D97-AF65-F5344CB8AC3E}">
        <p14:creationId xmlns:p14="http://schemas.microsoft.com/office/powerpoint/2010/main" val="1327005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ADC6-68C0-1146-B5E9-94E083B578B4}"/>
              </a:ext>
            </a:extLst>
          </p:cNvPr>
          <p:cNvSpPr>
            <a:spLocks noGrp="1"/>
          </p:cNvSpPr>
          <p:nvPr>
            <p:ph type="ctrTitle"/>
          </p:nvPr>
        </p:nvSpPr>
        <p:spPr>
          <a:xfrm>
            <a:off x="835742" y="1834817"/>
            <a:ext cx="6858000" cy="1790700"/>
          </a:xfrm>
        </p:spPr>
        <p:txBody>
          <a:bodyPr>
            <a:normAutofit fontScale="90000"/>
          </a:bodyPr>
          <a:lstStyle/>
          <a:p>
            <a:r>
              <a:rPr lang="en-US" dirty="0">
                <a:solidFill>
                  <a:srgbClr val="0070C0"/>
                </a:solidFill>
              </a:rPr>
              <a:t>PART 1</a:t>
            </a:r>
            <a:br>
              <a:rPr lang="en-US" dirty="0"/>
            </a:br>
            <a:r>
              <a:rPr lang="en-US" dirty="0"/>
              <a:t>VARIABLES AND DATA TYPES IN PYTHON</a:t>
            </a:r>
          </a:p>
        </p:txBody>
      </p:sp>
      <p:sp>
        <p:nvSpPr>
          <p:cNvPr id="5" name="TextBox 4">
            <a:extLst>
              <a:ext uri="{FF2B5EF4-FFF2-40B4-BE49-F238E27FC236}">
                <a16:creationId xmlns:a16="http://schemas.microsoft.com/office/drawing/2014/main" id="{1B038A0A-805E-2C40-B15D-DFA595BAD8FE}"/>
              </a:ext>
            </a:extLst>
          </p:cNvPr>
          <p:cNvSpPr txBox="1"/>
          <p:nvPr/>
        </p:nvSpPr>
        <p:spPr>
          <a:xfrm>
            <a:off x="1052977" y="4588855"/>
            <a:ext cx="3117713" cy="507831"/>
          </a:xfrm>
          <a:prstGeom prst="rect">
            <a:avLst/>
          </a:prstGeom>
          <a:noFill/>
        </p:spPr>
        <p:txBody>
          <a:bodyPr wrap="none" rtlCol="0">
            <a:spAutoFit/>
          </a:bodyPr>
          <a:lstStyle/>
          <a:p>
            <a:pPr marL="214313" indent="-214313">
              <a:buFont typeface="Arial" panose="020B0604020202020204" pitchFamily="34" charset="0"/>
              <a:buChar char="•"/>
            </a:pPr>
            <a:r>
              <a:rPr lang="en-US" sz="1350" dirty="0"/>
              <a:t>PART 0 – Installing python and syllabus</a:t>
            </a:r>
          </a:p>
          <a:p>
            <a:pPr marL="214313" indent="-214313">
              <a:buFont typeface="Arial" panose="020B0604020202020204" pitchFamily="34" charset="0"/>
              <a:buChar char="•"/>
            </a:pPr>
            <a:r>
              <a:rPr lang="en-US" sz="1350" dirty="0"/>
              <a:t>Playlist link in description</a:t>
            </a:r>
          </a:p>
        </p:txBody>
      </p:sp>
      <p:sp>
        <p:nvSpPr>
          <p:cNvPr id="3" name="TextBox 2">
            <a:extLst>
              <a:ext uri="{FF2B5EF4-FFF2-40B4-BE49-F238E27FC236}">
                <a16:creationId xmlns:a16="http://schemas.microsoft.com/office/drawing/2014/main" id="{61AEF6D7-2724-0A4B-955F-55E841DB53CE}"/>
              </a:ext>
            </a:extLst>
          </p:cNvPr>
          <p:cNvSpPr txBox="1"/>
          <p:nvPr/>
        </p:nvSpPr>
        <p:spPr>
          <a:xfrm>
            <a:off x="4893826" y="4282197"/>
            <a:ext cx="4363502" cy="1546577"/>
          </a:xfrm>
          <a:prstGeom prst="rect">
            <a:avLst/>
          </a:prstGeom>
          <a:noFill/>
        </p:spPr>
        <p:txBody>
          <a:bodyPr wrap="none" rtlCol="0">
            <a:spAutoFit/>
          </a:bodyPr>
          <a:lstStyle/>
          <a:p>
            <a:pPr marL="214313" indent="-214313">
              <a:buFont typeface="Arial" panose="020B0604020202020204" pitchFamily="34" charset="0"/>
              <a:buChar char="•"/>
            </a:pPr>
            <a:r>
              <a:rPr lang="en-US" sz="1350" dirty="0"/>
              <a:t>WANT TO LEARN PYTHON PROGRAMMING? (SUBTITLES)</a:t>
            </a:r>
          </a:p>
          <a:p>
            <a:pPr marL="214313" indent="-214313">
              <a:buFont typeface="Arial" panose="020B0604020202020204" pitchFamily="34" charset="0"/>
              <a:buChar char="•"/>
            </a:pPr>
            <a:r>
              <a:rPr lang="en-US" sz="1350" dirty="0"/>
              <a:t>SUBSCRIBE</a:t>
            </a:r>
          </a:p>
          <a:p>
            <a:pPr marL="214313" indent="-214313">
              <a:buFont typeface="Arial" panose="020B0604020202020204" pitchFamily="34" charset="0"/>
              <a:buChar char="•"/>
            </a:pPr>
            <a:r>
              <a:rPr lang="en-US" sz="1350" dirty="0"/>
              <a:t>TELEGRAM – </a:t>
            </a:r>
            <a:r>
              <a:rPr lang="en-US" sz="1350" dirty="0" err="1"/>
              <a:t>FreeCodeSchool</a:t>
            </a:r>
            <a:endParaRPr lang="en-US" sz="1350" dirty="0"/>
          </a:p>
          <a:p>
            <a:pPr marL="214313" indent="-214313">
              <a:buFont typeface="Arial" panose="020B0604020202020204" pitchFamily="34" charset="0"/>
              <a:buChar char="•"/>
            </a:pPr>
            <a:r>
              <a:rPr lang="en-US" sz="1350" dirty="0"/>
              <a:t>Twitter – shivammitra4</a:t>
            </a:r>
          </a:p>
          <a:p>
            <a:pPr marL="214313" indent="-214313">
              <a:buFont typeface="Arial" panose="020B0604020202020204" pitchFamily="34" charset="0"/>
              <a:buChar char="•"/>
            </a:pPr>
            <a:r>
              <a:rPr lang="en-US" sz="1350" dirty="0"/>
              <a:t>LinkedIn – </a:t>
            </a:r>
            <a:r>
              <a:rPr lang="en-US" sz="1350" dirty="0" err="1"/>
              <a:t>shivammitra</a:t>
            </a:r>
            <a:endParaRPr lang="en-US" sz="1350" dirty="0"/>
          </a:p>
          <a:p>
            <a:pPr marL="214313" indent="-214313">
              <a:buFont typeface="Arial" panose="020B0604020202020204" pitchFamily="34" charset="0"/>
              <a:buChar char="•"/>
            </a:pPr>
            <a:r>
              <a:rPr lang="en-US" sz="1350" dirty="0"/>
              <a:t>Link in description</a:t>
            </a:r>
          </a:p>
          <a:p>
            <a:endParaRPr lang="en-US" sz="1350" dirty="0"/>
          </a:p>
        </p:txBody>
      </p:sp>
    </p:spTree>
    <p:extLst>
      <p:ext uri="{BB962C8B-B14F-4D97-AF65-F5344CB8AC3E}">
        <p14:creationId xmlns:p14="http://schemas.microsoft.com/office/powerpoint/2010/main" val="6192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936E-A767-0D46-9BE8-DF589C35D802}"/>
              </a:ext>
            </a:extLst>
          </p:cNvPr>
          <p:cNvSpPr>
            <a:spLocks noGrp="1"/>
          </p:cNvSpPr>
          <p:nvPr>
            <p:ph type="title"/>
          </p:nvPr>
        </p:nvSpPr>
        <p:spPr/>
        <p:txBody>
          <a:bodyPr/>
          <a:lstStyle/>
          <a:p>
            <a:r>
              <a:rPr lang="en-US" dirty="0"/>
              <a:t>WHAT ARE ERRORS IN PYTHON ?</a:t>
            </a:r>
          </a:p>
        </p:txBody>
      </p:sp>
      <p:sp>
        <p:nvSpPr>
          <p:cNvPr id="3" name="Content Placeholder 2">
            <a:extLst>
              <a:ext uri="{FF2B5EF4-FFF2-40B4-BE49-F238E27FC236}">
                <a16:creationId xmlns:a16="http://schemas.microsoft.com/office/drawing/2014/main" id="{E4B2F56C-6B88-494F-8933-8384908C8577}"/>
              </a:ext>
            </a:extLst>
          </p:cNvPr>
          <p:cNvSpPr>
            <a:spLocks noGrp="1"/>
          </p:cNvSpPr>
          <p:nvPr>
            <p:ph idx="1"/>
          </p:nvPr>
        </p:nvSpPr>
        <p:spPr/>
        <p:txBody>
          <a:bodyPr/>
          <a:lstStyle/>
          <a:p>
            <a:r>
              <a:rPr lang="en-US" dirty="0"/>
              <a:t>My name is </a:t>
            </a:r>
            <a:r>
              <a:rPr lang="en-US" dirty="0" err="1"/>
              <a:t>Shivam</a:t>
            </a:r>
            <a:r>
              <a:rPr lang="en-US" dirty="0"/>
              <a:t> vs Is name </a:t>
            </a:r>
            <a:r>
              <a:rPr lang="en-US" dirty="0" err="1"/>
              <a:t>Shivam</a:t>
            </a:r>
            <a:r>
              <a:rPr lang="en-US" dirty="0"/>
              <a:t> my ?</a:t>
            </a:r>
          </a:p>
          <a:p>
            <a:r>
              <a:rPr lang="en-US" dirty="0"/>
              <a:t>My </a:t>
            </a:r>
            <a:r>
              <a:rPr lang="en-US" dirty="0" err="1"/>
              <a:t>nam</a:t>
            </a:r>
            <a:r>
              <a:rPr lang="en-US" dirty="0"/>
              <a:t> is </a:t>
            </a:r>
            <a:r>
              <a:rPr lang="en-US" dirty="0" err="1"/>
              <a:t>Shivam</a:t>
            </a:r>
            <a:r>
              <a:rPr lang="en-US" dirty="0"/>
              <a:t> vs My name is </a:t>
            </a:r>
            <a:r>
              <a:rPr lang="en-US" dirty="0" err="1"/>
              <a:t>Shivam</a:t>
            </a:r>
            <a:r>
              <a:rPr lang="en-US" dirty="0"/>
              <a:t> ?</a:t>
            </a:r>
          </a:p>
          <a:p>
            <a:r>
              <a:rPr lang="en-US" dirty="0"/>
              <a:t>My name are </a:t>
            </a:r>
            <a:r>
              <a:rPr lang="en-US" dirty="0" err="1"/>
              <a:t>Shivam</a:t>
            </a:r>
            <a:r>
              <a:rPr lang="en-US" dirty="0"/>
              <a:t> vs My name is </a:t>
            </a:r>
            <a:r>
              <a:rPr lang="en-US" dirty="0" err="1"/>
              <a:t>Shivam</a:t>
            </a:r>
            <a:r>
              <a:rPr lang="en-US" dirty="0"/>
              <a:t> ?</a:t>
            </a:r>
          </a:p>
          <a:p>
            <a:r>
              <a:rPr lang="en-US" dirty="0"/>
              <a:t>Every language has a syntax or a set of rules to follow while writing it</a:t>
            </a:r>
          </a:p>
          <a:p>
            <a:r>
              <a:rPr lang="en-US" dirty="0"/>
              <a:t>Python also has a syntax</a:t>
            </a:r>
          </a:p>
          <a:p>
            <a:r>
              <a:rPr lang="en-US" dirty="0"/>
              <a:t>If you do not follow it, you will get errors.</a:t>
            </a:r>
          </a:p>
          <a:p>
            <a:r>
              <a:rPr lang="en-US" dirty="0"/>
              <a:t>More about ”errors in python” in a separate video</a:t>
            </a:r>
          </a:p>
        </p:txBody>
      </p:sp>
    </p:spTree>
    <p:extLst>
      <p:ext uri="{BB962C8B-B14F-4D97-AF65-F5344CB8AC3E}">
        <p14:creationId xmlns:p14="http://schemas.microsoft.com/office/powerpoint/2010/main" val="206108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32A9-A630-7641-8EE3-AEE617ABACC5}"/>
              </a:ext>
            </a:extLst>
          </p:cNvPr>
          <p:cNvSpPr>
            <a:spLocks noGrp="1"/>
          </p:cNvSpPr>
          <p:nvPr>
            <p:ph type="title"/>
          </p:nvPr>
        </p:nvSpPr>
        <p:spPr>
          <a:xfrm>
            <a:off x="1143002" y="2356961"/>
            <a:ext cx="6858000" cy="2073021"/>
          </a:xfrm>
        </p:spPr>
        <p:txBody>
          <a:bodyPr vert="horz" lIns="68580" tIns="34290" rIns="68580" bIns="34290" rtlCol="0" anchor="ctr">
            <a:normAutofit/>
          </a:bodyPr>
          <a:lstStyle/>
          <a:p>
            <a:pPr algn="ctr"/>
            <a:r>
              <a:rPr lang="en-US" sz="5400"/>
              <a:t>RULES FOR NAMING VARIABLES</a:t>
            </a:r>
          </a:p>
        </p:txBody>
      </p:sp>
    </p:spTree>
    <p:extLst>
      <p:ext uri="{BB962C8B-B14F-4D97-AF65-F5344CB8AC3E}">
        <p14:creationId xmlns:p14="http://schemas.microsoft.com/office/powerpoint/2010/main" val="41107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F84F4-D44B-084D-8715-CED5F4C60F53}"/>
              </a:ext>
            </a:extLst>
          </p:cNvPr>
          <p:cNvSpPr>
            <a:spLocks noGrp="1"/>
          </p:cNvSpPr>
          <p:nvPr>
            <p:ph idx="1"/>
          </p:nvPr>
        </p:nvSpPr>
        <p:spPr>
          <a:xfrm>
            <a:off x="554510" y="1318247"/>
            <a:ext cx="7886700" cy="3263504"/>
          </a:xfrm>
        </p:spPr>
        <p:txBody>
          <a:bodyPr/>
          <a:lstStyle/>
          <a:p>
            <a:pPr marL="0" indent="0">
              <a:buNone/>
            </a:pPr>
            <a:r>
              <a:rPr lang="en-IN" b="1" dirty="0"/>
              <a:t>RULE 1</a:t>
            </a:r>
            <a:r>
              <a:rPr lang="en-IN" dirty="0"/>
              <a:t> - Variable names can contain only letters, numbers, and underscores. They can start with a letter or an underscore, but not with a number. </a:t>
            </a:r>
          </a:p>
          <a:p>
            <a:pPr marL="0" indent="0">
              <a:buNone/>
            </a:pPr>
            <a:endParaRPr lang="en-IN" dirty="0"/>
          </a:p>
          <a:p>
            <a:pPr marL="0" indent="0">
              <a:buNone/>
            </a:pPr>
            <a:endParaRPr lang="en-IN" dirty="0"/>
          </a:p>
          <a:p>
            <a:pPr marL="0" indent="0">
              <a:buNone/>
            </a:pPr>
            <a:endParaRPr lang="en-US" dirty="0"/>
          </a:p>
        </p:txBody>
      </p:sp>
      <p:pic>
        <p:nvPicPr>
          <p:cNvPr id="9" name="Picture 8" descr="A screen shot of a smart phone&#10;&#10;Description automatically generated">
            <a:extLst>
              <a:ext uri="{FF2B5EF4-FFF2-40B4-BE49-F238E27FC236}">
                <a16:creationId xmlns:a16="http://schemas.microsoft.com/office/drawing/2014/main" id="{856CA2E0-6768-F142-8661-F82194F5D04B}"/>
              </a:ext>
            </a:extLst>
          </p:cNvPr>
          <p:cNvPicPr>
            <a:picLocks noChangeAspect="1"/>
          </p:cNvPicPr>
          <p:nvPr/>
        </p:nvPicPr>
        <p:blipFill>
          <a:blip r:embed="rId2"/>
          <a:stretch>
            <a:fillRect/>
          </a:stretch>
        </p:blipFill>
        <p:spPr>
          <a:xfrm>
            <a:off x="1844829" y="2908528"/>
            <a:ext cx="5938721" cy="3462343"/>
          </a:xfrm>
          <a:prstGeom prst="rect">
            <a:avLst/>
          </a:prstGeom>
        </p:spPr>
      </p:pic>
    </p:spTree>
    <p:extLst>
      <p:ext uri="{BB962C8B-B14F-4D97-AF65-F5344CB8AC3E}">
        <p14:creationId xmlns:p14="http://schemas.microsoft.com/office/powerpoint/2010/main" val="2609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992B-B6C1-C643-9CDA-41800D69F45D}"/>
              </a:ext>
            </a:extLst>
          </p:cNvPr>
          <p:cNvSpPr>
            <a:spLocks noGrp="1"/>
          </p:cNvSpPr>
          <p:nvPr>
            <p:ph type="title"/>
          </p:nvPr>
        </p:nvSpPr>
        <p:spPr/>
        <p:txBody>
          <a:bodyPr>
            <a:normAutofit/>
          </a:bodyPr>
          <a:lstStyle/>
          <a:p>
            <a:r>
              <a:rPr lang="en-US" sz="2100" dirty="0"/>
              <a:t>SUPPOSE YOU WANT TO WRITE TWO DIFFERENT MESSAGES ?</a:t>
            </a:r>
          </a:p>
        </p:txBody>
      </p:sp>
      <p:pic>
        <p:nvPicPr>
          <p:cNvPr id="9" name="Content Placeholder 8" descr="A close up of a screen&#10;&#10;Description automatically generated">
            <a:extLst>
              <a:ext uri="{FF2B5EF4-FFF2-40B4-BE49-F238E27FC236}">
                <a16:creationId xmlns:a16="http://schemas.microsoft.com/office/drawing/2014/main" id="{6936872A-40E8-1A47-8ADD-6E3427E7B016}"/>
              </a:ext>
            </a:extLst>
          </p:cNvPr>
          <p:cNvPicPr>
            <a:picLocks noGrp="1" noChangeAspect="1"/>
          </p:cNvPicPr>
          <p:nvPr>
            <p:ph idx="1"/>
          </p:nvPr>
        </p:nvPicPr>
        <p:blipFill>
          <a:blip r:embed="rId2"/>
          <a:stretch>
            <a:fillRect/>
          </a:stretch>
        </p:blipFill>
        <p:spPr>
          <a:xfrm>
            <a:off x="1873079" y="2009775"/>
            <a:ext cx="4943475" cy="1076325"/>
          </a:xfrm>
        </p:spPr>
      </p:pic>
      <p:pic>
        <p:nvPicPr>
          <p:cNvPr id="11" name="Picture 10" descr="A screen shot of a smart phone&#10;&#10;Description automatically generated">
            <a:extLst>
              <a:ext uri="{FF2B5EF4-FFF2-40B4-BE49-F238E27FC236}">
                <a16:creationId xmlns:a16="http://schemas.microsoft.com/office/drawing/2014/main" id="{C4DD4946-FE04-2A43-AC1A-33344A847435}"/>
              </a:ext>
            </a:extLst>
          </p:cNvPr>
          <p:cNvPicPr>
            <a:picLocks noChangeAspect="1"/>
          </p:cNvPicPr>
          <p:nvPr/>
        </p:nvPicPr>
        <p:blipFill>
          <a:blip r:embed="rId3"/>
          <a:stretch>
            <a:fillRect/>
          </a:stretch>
        </p:blipFill>
        <p:spPr>
          <a:xfrm>
            <a:off x="1863554" y="3308522"/>
            <a:ext cx="4953000" cy="2571750"/>
          </a:xfrm>
          <a:prstGeom prst="rect">
            <a:avLst/>
          </a:prstGeom>
        </p:spPr>
      </p:pic>
    </p:spTree>
    <p:extLst>
      <p:ext uri="{BB962C8B-B14F-4D97-AF65-F5344CB8AC3E}">
        <p14:creationId xmlns:p14="http://schemas.microsoft.com/office/powerpoint/2010/main" val="206575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6B76-1D0D-7742-865D-8CB88033F91D}"/>
              </a:ext>
            </a:extLst>
          </p:cNvPr>
          <p:cNvSpPr>
            <a:spLocks noGrp="1"/>
          </p:cNvSpPr>
          <p:nvPr>
            <p:ph type="title"/>
          </p:nvPr>
        </p:nvSpPr>
        <p:spPr/>
        <p:txBody>
          <a:bodyPr/>
          <a:lstStyle/>
          <a:p>
            <a:endParaRPr lang="en-US"/>
          </a:p>
        </p:txBody>
      </p:sp>
      <p:pic>
        <p:nvPicPr>
          <p:cNvPr id="7" name="Picture 6" descr="A screen shot of a smart phone&#10;&#10;Description automatically generated">
            <a:extLst>
              <a:ext uri="{FF2B5EF4-FFF2-40B4-BE49-F238E27FC236}">
                <a16:creationId xmlns:a16="http://schemas.microsoft.com/office/drawing/2014/main" id="{B65A5289-A795-0049-A20C-D30644697968}"/>
              </a:ext>
            </a:extLst>
          </p:cNvPr>
          <p:cNvPicPr>
            <a:picLocks noChangeAspect="1"/>
          </p:cNvPicPr>
          <p:nvPr/>
        </p:nvPicPr>
        <p:blipFill>
          <a:blip r:embed="rId2"/>
          <a:stretch>
            <a:fillRect/>
          </a:stretch>
        </p:blipFill>
        <p:spPr>
          <a:xfrm>
            <a:off x="1681532" y="2321449"/>
            <a:ext cx="4962524" cy="3282901"/>
          </a:xfrm>
          <a:prstGeom prst="rect">
            <a:avLst/>
          </a:prstGeom>
        </p:spPr>
      </p:pic>
    </p:spTree>
    <p:extLst>
      <p:ext uri="{BB962C8B-B14F-4D97-AF65-F5344CB8AC3E}">
        <p14:creationId xmlns:p14="http://schemas.microsoft.com/office/powerpoint/2010/main" val="248582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A3D57-F1ED-B04E-A541-8F6145139ED8}"/>
              </a:ext>
            </a:extLst>
          </p:cNvPr>
          <p:cNvSpPr>
            <a:spLocks noGrp="1"/>
          </p:cNvSpPr>
          <p:nvPr>
            <p:ph idx="1"/>
          </p:nvPr>
        </p:nvSpPr>
        <p:spPr>
          <a:xfrm>
            <a:off x="472647" y="1131094"/>
            <a:ext cx="8042704" cy="4358879"/>
          </a:xfrm>
        </p:spPr>
        <p:txBody>
          <a:bodyPr/>
          <a:lstStyle/>
          <a:p>
            <a:pPr marL="0" indent="0">
              <a:buNone/>
            </a:pPr>
            <a:r>
              <a:rPr lang="en-US" b="1" dirty="0"/>
              <a:t>RULE 2</a:t>
            </a:r>
            <a:r>
              <a:rPr lang="en-US" dirty="0"/>
              <a:t> - </a:t>
            </a:r>
            <a:r>
              <a:rPr lang="en-IN" dirty="0"/>
              <a:t>Spaces are not allowed in variable names, but underscores can be used to separate words in variable names.</a:t>
            </a:r>
          </a:p>
          <a:p>
            <a:pPr marL="0" indent="0">
              <a:buNone/>
            </a:pPr>
            <a:endParaRPr lang="en-IN" dirty="0"/>
          </a:p>
          <a:p>
            <a:pPr marL="0" indent="0">
              <a:buNone/>
            </a:pPr>
            <a:endParaRPr lang="en-US" dirty="0"/>
          </a:p>
        </p:txBody>
      </p:sp>
      <p:pic>
        <p:nvPicPr>
          <p:cNvPr id="5" name="Picture 4" descr="A close up of a screen&#10;&#10;Description automatically generated">
            <a:extLst>
              <a:ext uri="{FF2B5EF4-FFF2-40B4-BE49-F238E27FC236}">
                <a16:creationId xmlns:a16="http://schemas.microsoft.com/office/drawing/2014/main" id="{ED5CBBA7-45DD-2247-A698-FB3922C1610B}"/>
              </a:ext>
            </a:extLst>
          </p:cNvPr>
          <p:cNvPicPr>
            <a:picLocks noChangeAspect="1"/>
          </p:cNvPicPr>
          <p:nvPr/>
        </p:nvPicPr>
        <p:blipFill>
          <a:blip r:embed="rId2"/>
          <a:stretch>
            <a:fillRect/>
          </a:stretch>
        </p:blipFill>
        <p:spPr>
          <a:xfrm>
            <a:off x="2007974" y="2653902"/>
            <a:ext cx="4972050" cy="1066800"/>
          </a:xfrm>
          <a:prstGeom prst="rect">
            <a:avLst/>
          </a:prstGeom>
        </p:spPr>
      </p:pic>
      <p:pic>
        <p:nvPicPr>
          <p:cNvPr id="7" name="Picture 6" descr="A screen shot of a smart phone&#10;&#10;Description automatically generated">
            <a:extLst>
              <a:ext uri="{FF2B5EF4-FFF2-40B4-BE49-F238E27FC236}">
                <a16:creationId xmlns:a16="http://schemas.microsoft.com/office/drawing/2014/main" id="{C0BFC733-89EA-E147-87EA-141632007D4E}"/>
              </a:ext>
            </a:extLst>
          </p:cNvPr>
          <p:cNvPicPr>
            <a:picLocks noChangeAspect="1"/>
          </p:cNvPicPr>
          <p:nvPr/>
        </p:nvPicPr>
        <p:blipFill>
          <a:blip r:embed="rId3"/>
          <a:stretch>
            <a:fillRect/>
          </a:stretch>
        </p:blipFill>
        <p:spPr>
          <a:xfrm>
            <a:off x="2007973" y="4204098"/>
            <a:ext cx="4953000" cy="2571750"/>
          </a:xfrm>
          <a:prstGeom prst="rect">
            <a:avLst/>
          </a:prstGeom>
        </p:spPr>
      </p:pic>
    </p:spTree>
    <p:extLst>
      <p:ext uri="{BB962C8B-B14F-4D97-AF65-F5344CB8AC3E}">
        <p14:creationId xmlns:p14="http://schemas.microsoft.com/office/powerpoint/2010/main" val="23051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E207A-1ED9-2647-B857-4063412782AD}"/>
              </a:ext>
            </a:extLst>
          </p:cNvPr>
          <p:cNvSpPr>
            <a:spLocks noGrp="1"/>
          </p:cNvSpPr>
          <p:nvPr>
            <p:ph idx="1"/>
          </p:nvPr>
        </p:nvSpPr>
        <p:spPr>
          <a:xfrm>
            <a:off x="502281" y="536878"/>
            <a:ext cx="8005634" cy="4373231"/>
          </a:xfrm>
        </p:spPr>
        <p:txBody>
          <a:bodyPr/>
          <a:lstStyle/>
          <a:p>
            <a:pPr marL="0" indent="0">
              <a:buNone/>
            </a:pPr>
            <a:r>
              <a:rPr lang="en-US" b="1" dirty="0"/>
              <a:t>RULE 3</a:t>
            </a:r>
            <a:r>
              <a:rPr lang="en-US" dirty="0"/>
              <a:t> - </a:t>
            </a:r>
            <a:r>
              <a:rPr lang="en-IN" dirty="0"/>
              <a:t>Avoid using Python keywords and function names as variable names; that is, do not use words that Python has reserved for a particular programmatic purpose, such as the word print.</a:t>
            </a:r>
          </a:p>
          <a:p>
            <a:pPr marL="0" indent="0">
              <a:buNone/>
            </a:pPr>
            <a:endParaRPr lang="en-IN" dirty="0"/>
          </a:p>
          <a:p>
            <a:pPr marL="0" indent="0">
              <a:buNone/>
            </a:pPr>
            <a:r>
              <a:rPr lang="en-US" dirty="0"/>
              <a:t> </a:t>
            </a:r>
          </a:p>
        </p:txBody>
      </p:sp>
      <p:pic>
        <p:nvPicPr>
          <p:cNvPr id="14" name="Picture 13" descr="A close up of a logo&#10;&#10;Description automatically generated">
            <a:extLst>
              <a:ext uri="{FF2B5EF4-FFF2-40B4-BE49-F238E27FC236}">
                <a16:creationId xmlns:a16="http://schemas.microsoft.com/office/drawing/2014/main" id="{65D5614C-388F-8A40-9654-05EEE7A7D36B}"/>
              </a:ext>
            </a:extLst>
          </p:cNvPr>
          <p:cNvPicPr>
            <a:picLocks noChangeAspect="1"/>
          </p:cNvPicPr>
          <p:nvPr/>
        </p:nvPicPr>
        <p:blipFill>
          <a:blip r:embed="rId2"/>
          <a:stretch>
            <a:fillRect/>
          </a:stretch>
        </p:blipFill>
        <p:spPr>
          <a:xfrm>
            <a:off x="1841486" y="2840308"/>
            <a:ext cx="4905375" cy="102870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AEA95BB0-C1C4-D34A-817F-FD5D5CD5C22D}"/>
              </a:ext>
            </a:extLst>
          </p:cNvPr>
          <p:cNvPicPr>
            <a:picLocks noChangeAspect="1"/>
          </p:cNvPicPr>
          <p:nvPr/>
        </p:nvPicPr>
        <p:blipFill>
          <a:blip r:embed="rId3"/>
          <a:stretch>
            <a:fillRect/>
          </a:stretch>
        </p:blipFill>
        <p:spPr>
          <a:xfrm>
            <a:off x="1841486" y="4237435"/>
            <a:ext cx="4924425" cy="2505075"/>
          </a:xfrm>
          <a:prstGeom prst="rect">
            <a:avLst/>
          </a:prstGeom>
        </p:spPr>
      </p:pic>
    </p:spTree>
    <p:extLst>
      <p:ext uri="{BB962C8B-B14F-4D97-AF65-F5344CB8AC3E}">
        <p14:creationId xmlns:p14="http://schemas.microsoft.com/office/powerpoint/2010/main" val="1415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AC33-7FFA-E74A-8CE3-6CDA551816EA}"/>
              </a:ext>
            </a:extLst>
          </p:cNvPr>
          <p:cNvSpPr>
            <a:spLocks noGrp="1"/>
          </p:cNvSpPr>
          <p:nvPr>
            <p:ph type="title"/>
          </p:nvPr>
        </p:nvSpPr>
        <p:spPr>
          <a:xfrm>
            <a:off x="628650" y="275878"/>
            <a:ext cx="7886700" cy="994172"/>
          </a:xfrm>
        </p:spPr>
        <p:txBody>
          <a:bodyPr>
            <a:normAutofit fontScale="90000"/>
          </a:bodyPr>
          <a:lstStyle/>
          <a:p>
            <a:r>
              <a:rPr lang="en-US" dirty="0"/>
              <a:t>WHAT ARE KEYWORDS IN PYTHON?</a:t>
            </a:r>
          </a:p>
        </p:txBody>
      </p:sp>
      <p:sp>
        <p:nvSpPr>
          <p:cNvPr id="3" name="Content Placeholder 2">
            <a:extLst>
              <a:ext uri="{FF2B5EF4-FFF2-40B4-BE49-F238E27FC236}">
                <a16:creationId xmlns:a16="http://schemas.microsoft.com/office/drawing/2014/main" id="{41EF6F39-3B2B-9148-8930-B84766D3B2B1}"/>
              </a:ext>
            </a:extLst>
          </p:cNvPr>
          <p:cNvSpPr>
            <a:spLocks noGrp="1"/>
          </p:cNvSpPr>
          <p:nvPr>
            <p:ph idx="1"/>
          </p:nvPr>
        </p:nvSpPr>
        <p:spPr>
          <a:xfrm>
            <a:off x="628650" y="1198676"/>
            <a:ext cx="7886700" cy="3263504"/>
          </a:xfrm>
        </p:spPr>
        <p:txBody>
          <a:bodyPr>
            <a:normAutofit lnSpcReduction="10000"/>
          </a:bodyPr>
          <a:lstStyle/>
          <a:p>
            <a:r>
              <a:rPr lang="en-US" dirty="0"/>
              <a:t>These are reserved words in python which are used to define the syntax of python language.</a:t>
            </a:r>
          </a:p>
          <a:p>
            <a:r>
              <a:rPr lang="en-US" dirty="0"/>
              <a:t>In English, “is”, “the”, “you” etc. are reserved words which defines the grammar.</a:t>
            </a:r>
          </a:p>
          <a:p>
            <a:r>
              <a:rPr lang="en-US" dirty="0"/>
              <a:t>Keywords have different meaning for Python language.</a:t>
            </a:r>
          </a:p>
          <a:p>
            <a:r>
              <a:rPr lang="en-US" dirty="0"/>
              <a:t>Do not use them in your variables or function names.</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6331403-8AAC-4E42-958C-AFA4E5C40E4E}"/>
              </a:ext>
            </a:extLst>
          </p:cNvPr>
          <p:cNvPicPr>
            <a:picLocks noChangeAspect="1"/>
          </p:cNvPicPr>
          <p:nvPr/>
        </p:nvPicPr>
        <p:blipFill>
          <a:blip r:embed="rId2"/>
          <a:stretch>
            <a:fillRect/>
          </a:stretch>
        </p:blipFill>
        <p:spPr>
          <a:xfrm>
            <a:off x="3366563" y="4462180"/>
            <a:ext cx="4699486" cy="2395280"/>
          </a:xfrm>
          <a:prstGeom prst="rect">
            <a:avLst/>
          </a:prstGeom>
        </p:spPr>
      </p:pic>
    </p:spTree>
    <p:extLst>
      <p:ext uri="{BB962C8B-B14F-4D97-AF65-F5344CB8AC3E}">
        <p14:creationId xmlns:p14="http://schemas.microsoft.com/office/powerpoint/2010/main" val="160524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AD34-6F88-904B-B42D-2F21FE392FD7}"/>
              </a:ext>
            </a:extLst>
          </p:cNvPr>
          <p:cNvSpPr>
            <a:spLocks noGrp="1"/>
          </p:cNvSpPr>
          <p:nvPr>
            <p:ph type="title"/>
          </p:nvPr>
        </p:nvSpPr>
        <p:spPr/>
        <p:txBody>
          <a:bodyPr/>
          <a:lstStyle/>
          <a:p>
            <a:r>
              <a:rPr lang="en-US" dirty="0"/>
              <a:t>LIST OF KEYWORDS IN PYTHON</a:t>
            </a:r>
          </a:p>
        </p:txBody>
      </p:sp>
      <p:pic>
        <p:nvPicPr>
          <p:cNvPr id="5" name="Content Placeholder 4" descr="A screenshot of text&#10;&#10;Description automatically generated">
            <a:extLst>
              <a:ext uri="{FF2B5EF4-FFF2-40B4-BE49-F238E27FC236}">
                <a16:creationId xmlns:a16="http://schemas.microsoft.com/office/drawing/2014/main" id="{F089C683-DA8F-3F47-9C55-5D01D6B7287A}"/>
              </a:ext>
            </a:extLst>
          </p:cNvPr>
          <p:cNvPicPr>
            <a:picLocks noGrp="1" noChangeAspect="1"/>
          </p:cNvPicPr>
          <p:nvPr>
            <p:ph idx="1"/>
          </p:nvPr>
        </p:nvPicPr>
        <p:blipFill>
          <a:blip r:embed="rId2"/>
          <a:stretch>
            <a:fillRect/>
          </a:stretch>
        </p:blipFill>
        <p:spPr>
          <a:xfrm>
            <a:off x="827434" y="2235736"/>
            <a:ext cx="7322315" cy="3263504"/>
          </a:xfrm>
        </p:spPr>
      </p:pic>
    </p:spTree>
    <p:extLst>
      <p:ext uri="{BB962C8B-B14F-4D97-AF65-F5344CB8AC3E}">
        <p14:creationId xmlns:p14="http://schemas.microsoft.com/office/powerpoint/2010/main" val="123979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BDE1-E333-0E4D-B487-8887827A0518}"/>
              </a:ext>
            </a:extLst>
          </p:cNvPr>
          <p:cNvSpPr>
            <a:spLocks noGrp="1"/>
          </p:cNvSpPr>
          <p:nvPr>
            <p:ph type="title"/>
          </p:nvPr>
        </p:nvSpPr>
        <p:spPr/>
        <p:txBody>
          <a:bodyPr/>
          <a:lstStyle/>
          <a:p>
            <a:endParaRPr lang="en-US"/>
          </a:p>
        </p:txBody>
      </p:sp>
      <p:pic>
        <p:nvPicPr>
          <p:cNvPr id="4" name="Content Placeholder 3" descr="A picture containing television, room&#10;&#10;Description automatically generated">
            <a:extLst>
              <a:ext uri="{FF2B5EF4-FFF2-40B4-BE49-F238E27FC236}">
                <a16:creationId xmlns:a16="http://schemas.microsoft.com/office/drawing/2014/main" id="{7939B4A5-43A6-384F-AA6C-FF1FFDE284F5}"/>
              </a:ext>
            </a:extLst>
          </p:cNvPr>
          <p:cNvPicPr>
            <a:picLocks noGrp="1" noChangeAspect="1"/>
          </p:cNvPicPr>
          <p:nvPr>
            <p:ph idx="1"/>
          </p:nvPr>
        </p:nvPicPr>
        <p:blipFill>
          <a:blip r:embed="rId2"/>
          <a:stretch>
            <a:fillRect/>
          </a:stretch>
        </p:blipFill>
        <p:spPr>
          <a:xfrm>
            <a:off x="1572783" y="1360789"/>
            <a:ext cx="6302814" cy="1363767"/>
          </a:xfrm>
          <a:prstGeom prst="rect">
            <a:avLst/>
          </a:prstGeom>
        </p:spPr>
      </p:pic>
      <p:pic>
        <p:nvPicPr>
          <p:cNvPr id="5" name="Picture 4" descr="Screen of a cell phone&#10;&#10;Description automatically generated">
            <a:extLst>
              <a:ext uri="{FF2B5EF4-FFF2-40B4-BE49-F238E27FC236}">
                <a16:creationId xmlns:a16="http://schemas.microsoft.com/office/drawing/2014/main" id="{75A7C2EC-6007-514A-888A-C610CAD92B95}"/>
              </a:ext>
            </a:extLst>
          </p:cNvPr>
          <p:cNvPicPr>
            <a:picLocks noChangeAspect="1"/>
          </p:cNvPicPr>
          <p:nvPr/>
        </p:nvPicPr>
        <p:blipFill>
          <a:blip r:embed="rId3"/>
          <a:stretch>
            <a:fillRect/>
          </a:stretch>
        </p:blipFill>
        <p:spPr>
          <a:xfrm>
            <a:off x="1577599" y="2981067"/>
            <a:ext cx="6302814" cy="3248747"/>
          </a:xfrm>
          <a:prstGeom prst="rect">
            <a:avLst/>
          </a:prstGeom>
        </p:spPr>
      </p:pic>
    </p:spTree>
    <p:extLst>
      <p:ext uri="{BB962C8B-B14F-4D97-AF65-F5344CB8AC3E}">
        <p14:creationId xmlns:p14="http://schemas.microsoft.com/office/powerpoint/2010/main" val="308427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A2DB-4BB9-7E4F-8ECE-9C1C05426478}"/>
              </a:ext>
            </a:extLst>
          </p:cNvPr>
          <p:cNvSpPr>
            <a:spLocks noGrp="1"/>
          </p:cNvSpPr>
          <p:nvPr>
            <p:ph type="title"/>
          </p:nvPr>
        </p:nvSpPr>
        <p:spPr/>
        <p:txBody>
          <a:bodyPr/>
          <a:lstStyle/>
          <a:p>
            <a:r>
              <a:rPr lang="en-US" dirty="0"/>
              <a:t>CONTENT</a:t>
            </a:r>
          </a:p>
        </p:txBody>
      </p:sp>
      <p:sp>
        <p:nvSpPr>
          <p:cNvPr id="4" name="Content Placeholder 3">
            <a:extLst>
              <a:ext uri="{FF2B5EF4-FFF2-40B4-BE49-F238E27FC236}">
                <a16:creationId xmlns:a16="http://schemas.microsoft.com/office/drawing/2014/main" id="{4D6A2221-A7D9-5040-8F97-1D34C3A05EC4}"/>
              </a:ext>
            </a:extLst>
          </p:cNvPr>
          <p:cNvSpPr txBox="1">
            <a:spLocks noGrp="1"/>
          </p:cNvSpPr>
          <p:nvPr>
            <p:ph idx="1"/>
          </p:nvPr>
        </p:nvSpPr>
        <p:spPr>
          <a:xfrm>
            <a:off x="471488" y="2226469"/>
            <a:ext cx="5915025" cy="1563505"/>
          </a:xfrm>
          <a:prstGeom prst="rect">
            <a:avLst/>
          </a:prstGeom>
          <a:noFill/>
        </p:spPr>
        <p:txBody>
          <a:bodyPr wrap="square" rtlCol="0">
            <a:spAutoFit/>
          </a:bodyPr>
          <a:lstStyle/>
          <a:p>
            <a:pPr marL="214313" indent="-214313"/>
            <a:r>
              <a:rPr lang="en-US" dirty="0"/>
              <a:t>What are variables ?</a:t>
            </a:r>
          </a:p>
          <a:p>
            <a:pPr marL="214313" indent="-214313"/>
            <a:r>
              <a:rPr lang="en-US" dirty="0"/>
              <a:t>String data type</a:t>
            </a:r>
          </a:p>
          <a:p>
            <a:pPr marL="214313" indent="-214313"/>
            <a:r>
              <a:rPr lang="en-US" dirty="0"/>
              <a:t>Numerical data type</a:t>
            </a:r>
          </a:p>
          <a:p>
            <a:pPr marL="214313" indent="-214313"/>
            <a:r>
              <a:rPr lang="en-US" dirty="0"/>
              <a:t>Examples</a:t>
            </a:r>
          </a:p>
        </p:txBody>
      </p:sp>
    </p:spTree>
    <p:extLst>
      <p:ext uri="{BB962C8B-B14F-4D97-AF65-F5344CB8AC3E}">
        <p14:creationId xmlns:p14="http://schemas.microsoft.com/office/powerpoint/2010/main" val="174611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9BF9-1951-5047-ADAB-8E6DE91C8496}"/>
              </a:ext>
            </a:extLst>
          </p:cNvPr>
          <p:cNvSpPr>
            <a:spLocks noGrp="1"/>
          </p:cNvSpPr>
          <p:nvPr>
            <p:ph type="title"/>
          </p:nvPr>
        </p:nvSpPr>
        <p:spPr/>
        <p:txBody>
          <a:bodyPr/>
          <a:lstStyle/>
          <a:p>
            <a:r>
              <a:rPr lang="en-US" dirty="0"/>
              <a:t>BUILT-IN FUNCTIONS IN PYTHON</a:t>
            </a:r>
          </a:p>
        </p:txBody>
      </p:sp>
      <p:pic>
        <p:nvPicPr>
          <p:cNvPr id="5" name="Content Placeholder 4" descr="A screenshot of a cell phone&#10;&#10;Description automatically generated">
            <a:extLst>
              <a:ext uri="{FF2B5EF4-FFF2-40B4-BE49-F238E27FC236}">
                <a16:creationId xmlns:a16="http://schemas.microsoft.com/office/drawing/2014/main" id="{9AEEBDEA-A19A-5645-8EC5-2C8D40162FCD}"/>
              </a:ext>
            </a:extLst>
          </p:cNvPr>
          <p:cNvPicPr>
            <a:picLocks noGrp="1" noChangeAspect="1"/>
          </p:cNvPicPr>
          <p:nvPr>
            <p:ph idx="1"/>
          </p:nvPr>
        </p:nvPicPr>
        <p:blipFill>
          <a:blip r:embed="rId2"/>
          <a:stretch>
            <a:fillRect/>
          </a:stretch>
        </p:blipFill>
        <p:spPr>
          <a:xfrm>
            <a:off x="1343798" y="2163686"/>
            <a:ext cx="5473153" cy="3660821"/>
          </a:xfrm>
        </p:spPr>
      </p:pic>
    </p:spTree>
    <p:extLst>
      <p:ext uri="{BB962C8B-B14F-4D97-AF65-F5344CB8AC3E}">
        <p14:creationId xmlns:p14="http://schemas.microsoft.com/office/powerpoint/2010/main" val="98564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176F-7B46-1A44-A28D-A39232A94D32}"/>
              </a:ext>
            </a:extLst>
          </p:cNvPr>
          <p:cNvSpPr>
            <a:spLocks noGrp="1"/>
          </p:cNvSpPr>
          <p:nvPr>
            <p:ph type="title"/>
          </p:nvPr>
        </p:nvSpPr>
        <p:spPr>
          <a:xfrm>
            <a:off x="546787" y="290399"/>
            <a:ext cx="7886700" cy="994172"/>
          </a:xfrm>
        </p:spPr>
        <p:txBody>
          <a:bodyPr>
            <a:normAutofit fontScale="90000"/>
          </a:bodyPr>
          <a:lstStyle/>
          <a:p>
            <a:r>
              <a:rPr lang="en-US" dirty="0"/>
              <a:t>SOME OTHER IMPORTANT POINTS TO NOTE</a:t>
            </a:r>
          </a:p>
        </p:txBody>
      </p:sp>
      <p:sp>
        <p:nvSpPr>
          <p:cNvPr id="3" name="Content Placeholder 2">
            <a:extLst>
              <a:ext uri="{FF2B5EF4-FFF2-40B4-BE49-F238E27FC236}">
                <a16:creationId xmlns:a16="http://schemas.microsoft.com/office/drawing/2014/main" id="{613B8AA3-DA75-EA43-B1B9-883CBE32427D}"/>
              </a:ext>
            </a:extLst>
          </p:cNvPr>
          <p:cNvSpPr>
            <a:spLocks noGrp="1"/>
          </p:cNvSpPr>
          <p:nvPr>
            <p:ph idx="1"/>
          </p:nvPr>
        </p:nvSpPr>
        <p:spPr>
          <a:xfrm>
            <a:off x="505855" y="1452936"/>
            <a:ext cx="7968563" cy="3613290"/>
          </a:xfrm>
        </p:spPr>
        <p:txBody>
          <a:bodyPr/>
          <a:lstStyle/>
          <a:p>
            <a:r>
              <a:rPr lang="en-IN" dirty="0"/>
              <a:t>Variable names should be short but descriptive. </a:t>
            </a:r>
          </a:p>
          <a:p>
            <a:pPr lvl="1"/>
            <a:r>
              <a:rPr lang="en-US" dirty="0"/>
              <a:t>name is better than writing n</a:t>
            </a:r>
          </a:p>
          <a:p>
            <a:pPr lvl="1"/>
            <a:r>
              <a:rPr lang="en-US" dirty="0"/>
              <a:t>message is better than writing m or </a:t>
            </a:r>
            <a:r>
              <a:rPr lang="en-US" dirty="0" err="1"/>
              <a:t>my_name_message</a:t>
            </a:r>
            <a:endParaRPr lang="en-US" dirty="0"/>
          </a:p>
          <a:p>
            <a:r>
              <a:rPr lang="en-IN" dirty="0"/>
              <a:t>Be careful when using the lowercase letter </a:t>
            </a:r>
            <a:r>
              <a:rPr lang="en-IN" i="1" dirty="0"/>
              <a:t>l</a:t>
            </a:r>
            <a:r>
              <a:rPr lang="en-IN" dirty="0"/>
              <a:t> and the uppercase letter </a:t>
            </a:r>
            <a:r>
              <a:rPr lang="en-IN" i="1" dirty="0"/>
              <a:t>O</a:t>
            </a:r>
            <a:r>
              <a:rPr lang="en-IN" dirty="0"/>
              <a:t> because they could be confused with the numbers </a:t>
            </a:r>
            <a:r>
              <a:rPr lang="en-IN" i="1" dirty="0"/>
              <a:t>1</a:t>
            </a:r>
            <a:r>
              <a:rPr lang="en-IN" dirty="0"/>
              <a:t> and </a:t>
            </a:r>
            <a:r>
              <a:rPr lang="en-IN" i="1" dirty="0"/>
              <a:t>0</a:t>
            </a:r>
            <a:r>
              <a:rPr lang="en-IN" dirty="0"/>
              <a:t>.</a:t>
            </a:r>
          </a:p>
          <a:p>
            <a:pPr marL="0" indent="0">
              <a:buNone/>
            </a:pPr>
            <a:endParaRPr lang="en-IN" dirty="0"/>
          </a:p>
          <a:p>
            <a:pPr marL="0" indent="0">
              <a:buNone/>
            </a:pPr>
            <a:endParaRPr lang="en-US" dirty="0"/>
          </a:p>
          <a:p>
            <a:endParaRPr lang="en-US" dirty="0"/>
          </a:p>
          <a:p>
            <a:pPr lvl="1"/>
            <a:endParaRPr lang="en-US" dirty="0"/>
          </a:p>
        </p:txBody>
      </p:sp>
      <p:pic>
        <p:nvPicPr>
          <p:cNvPr id="5" name="Picture 4" descr="A screen shot of a computer&#10;&#10;Description automatically generated">
            <a:extLst>
              <a:ext uri="{FF2B5EF4-FFF2-40B4-BE49-F238E27FC236}">
                <a16:creationId xmlns:a16="http://schemas.microsoft.com/office/drawing/2014/main" id="{35D95DEA-86A5-274E-9D62-758C872C89BE}"/>
              </a:ext>
            </a:extLst>
          </p:cNvPr>
          <p:cNvPicPr>
            <a:picLocks noChangeAspect="1"/>
          </p:cNvPicPr>
          <p:nvPr/>
        </p:nvPicPr>
        <p:blipFill>
          <a:blip r:embed="rId2"/>
          <a:stretch>
            <a:fillRect/>
          </a:stretch>
        </p:blipFill>
        <p:spPr>
          <a:xfrm>
            <a:off x="505855" y="4423214"/>
            <a:ext cx="4090188" cy="239715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815FBBB-0C4C-8C47-984D-11B458CFAFB2}"/>
              </a:ext>
            </a:extLst>
          </p:cNvPr>
          <p:cNvPicPr>
            <a:picLocks noChangeAspect="1"/>
          </p:cNvPicPr>
          <p:nvPr/>
        </p:nvPicPr>
        <p:blipFill>
          <a:blip r:embed="rId3"/>
          <a:stretch>
            <a:fillRect/>
          </a:stretch>
        </p:blipFill>
        <p:spPr>
          <a:xfrm>
            <a:off x="4912563" y="4423213"/>
            <a:ext cx="4087858" cy="2397152"/>
          </a:xfrm>
          <a:prstGeom prst="rect">
            <a:avLst/>
          </a:prstGeom>
        </p:spPr>
      </p:pic>
    </p:spTree>
    <p:extLst>
      <p:ext uri="{BB962C8B-B14F-4D97-AF65-F5344CB8AC3E}">
        <p14:creationId xmlns:p14="http://schemas.microsoft.com/office/powerpoint/2010/main" val="287142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0C730-02A5-2C47-AB12-3DE3E335707F}"/>
              </a:ext>
            </a:extLst>
          </p:cNvPr>
          <p:cNvSpPr>
            <a:spLocks noGrp="1"/>
          </p:cNvSpPr>
          <p:nvPr>
            <p:ph idx="1"/>
          </p:nvPr>
        </p:nvSpPr>
        <p:spPr>
          <a:xfrm>
            <a:off x="628650" y="2912269"/>
            <a:ext cx="7886700" cy="3263504"/>
          </a:xfrm>
        </p:spPr>
        <p:txBody>
          <a:bodyPr/>
          <a:lstStyle/>
          <a:p>
            <a:pPr marL="0" indent="0">
              <a:buNone/>
            </a:pPr>
            <a:r>
              <a:rPr lang="en-IN" dirty="0"/>
              <a:t>It can take some practice to learn how to create good variable names, especially as your programs become more interesting and complicated. As you write more programs and start to read through other people’s code, you’ll get better at coming up with meaningful names.</a:t>
            </a:r>
            <a:endParaRPr lang="en-US" dirty="0"/>
          </a:p>
        </p:txBody>
      </p:sp>
    </p:spTree>
    <p:extLst>
      <p:ext uri="{BB962C8B-B14F-4D97-AF65-F5344CB8AC3E}">
        <p14:creationId xmlns:p14="http://schemas.microsoft.com/office/powerpoint/2010/main" val="399425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4754-82F7-A648-BFA7-45F5C6FBD1C8}"/>
              </a:ext>
            </a:extLst>
          </p:cNvPr>
          <p:cNvSpPr>
            <a:spLocks noGrp="1"/>
          </p:cNvSpPr>
          <p:nvPr>
            <p:ph type="title"/>
          </p:nvPr>
        </p:nvSpPr>
        <p:spPr/>
        <p:txBody>
          <a:bodyPr/>
          <a:lstStyle/>
          <a:p>
            <a:r>
              <a:rPr lang="en-US" dirty="0"/>
              <a:t>AVOIDING NAME ERRORS WHEN USING VARIABLES</a:t>
            </a:r>
          </a:p>
        </p:txBody>
      </p:sp>
      <p:pic>
        <p:nvPicPr>
          <p:cNvPr id="5" name="Content Placeholder 4" descr="A screen shot of a smart phone&#10;&#10;Description automatically generated">
            <a:extLst>
              <a:ext uri="{FF2B5EF4-FFF2-40B4-BE49-F238E27FC236}">
                <a16:creationId xmlns:a16="http://schemas.microsoft.com/office/drawing/2014/main" id="{F229F6A9-2E46-EF41-BEDD-FEEAA84BA957}"/>
              </a:ext>
            </a:extLst>
          </p:cNvPr>
          <p:cNvPicPr>
            <a:picLocks noGrp="1" noChangeAspect="1"/>
          </p:cNvPicPr>
          <p:nvPr>
            <p:ph idx="1"/>
          </p:nvPr>
        </p:nvPicPr>
        <p:blipFill>
          <a:blip r:embed="rId2"/>
          <a:stretch>
            <a:fillRect/>
          </a:stretch>
        </p:blipFill>
        <p:spPr>
          <a:xfrm>
            <a:off x="1488860" y="2442248"/>
            <a:ext cx="6309559" cy="3282924"/>
          </a:xfrm>
        </p:spPr>
      </p:pic>
    </p:spTree>
    <p:extLst>
      <p:ext uri="{BB962C8B-B14F-4D97-AF65-F5344CB8AC3E}">
        <p14:creationId xmlns:p14="http://schemas.microsoft.com/office/powerpoint/2010/main" val="337717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A85-F7FB-3147-8D4A-6A34901B6D6B}"/>
              </a:ext>
            </a:extLst>
          </p:cNvPr>
          <p:cNvSpPr>
            <a:spLocks noGrp="1"/>
          </p:cNvSpPr>
          <p:nvPr>
            <p:ph type="title"/>
          </p:nvPr>
        </p:nvSpPr>
        <p:spPr/>
        <p:txBody>
          <a:bodyPr/>
          <a:lstStyle/>
          <a:p>
            <a:r>
              <a:rPr lang="en-US" dirty="0"/>
              <a:t>FINDING THE DATA TYPE OF A VARIABLE</a:t>
            </a:r>
          </a:p>
        </p:txBody>
      </p:sp>
      <p:pic>
        <p:nvPicPr>
          <p:cNvPr id="5" name="Content Placeholder 4" descr="A screenshot of a cell phone&#10;&#10;Description automatically generated">
            <a:extLst>
              <a:ext uri="{FF2B5EF4-FFF2-40B4-BE49-F238E27FC236}">
                <a16:creationId xmlns:a16="http://schemas.microsoft.com/office/drawing/2014/main" id="{62466CEA-17D8-E847-8A65-77D3F78199D6}"/>
              </a:ext>
            </a:extLst>
          </p:cNvPr>
          <p:cNvPicPr>
            <a:picLocks noGrp="1" noChangeAspect="1"/>
          </p:cNvPicPr>
          <p:nvPr>
            <p:ph idx="1"/>
          </p:nvPr>
        </p:nvPicPr>
        <p:blipFill>
          <a:blip r:embed="rId2"/>
          <a:stretch>
            <a:fillRect/>
          </a:stretch>
        </p:blipFill>
        <p:spPr>
          <a:xfrm>
            <a:off x="628649" y="2317229"/>
            <a:ext cx="6010043" cy="3580451"/>
          </a:xfrm>
        </p:spPr>
      </p:pic>
      <p:sp>
        <p:nvSpPr>
          <p:cNvPr id="6" name="TextBox 5">
            <a:extLst>
              <a:ext uri="{FF2B5EF4-FFF2-40B4-BE49-F238E27FC236}">
                <a16:creationId xmlns:a16="http://schemas.microsoft.com/office/drawing/2014/main" id="{80182C3A-ED20-A64B-9062-8ABF5E14D629}"/>
              </a:ext>
            </a:extLst>
          </p:cNvPr>
          <p:cNvSpPr txBox="1"/>
          <p:nvPr/>
        </p:nvSpPr>
        <p:spPr>
          <a:xfrm>
            <a:off x="6700451" y="3290500"/>
            <a:ext cx="2290820" cy="300082"/>
          </a:xfrm>
          <a:prstGeom prst="rect">
            <a:avLst/>
          </a:prstGeom>
          <a:noFill/>
        </p:spPr>
        <p:txBody>
          <a:bodyPr wrap="none" rtlCol="0">
            <a:spAutoFit/>
          </a:bodyPr>
          <a:lstStyle/>
          <a:p>
            <a:pPr marL="214313" indent="-214313">
              <a:buFont typeface="Arial" panose="020B0604020202020204" pitchFamily="34" charset="0"/>
              <a:buChar char="•"/>
            </a:pPr>
            <a:r>
              <a:rPr lang="en-US" sz="1350" dirty="0"/>
              <a:t>Use type() built-in function</a:t>
            </a:r>
          </a:p>
        </p:txBody>
      </p:sp>
    </p:spTree>
    <p:extLst>
      <p:ext uri="{BB962C8B-B14F-4D97-AF65-F5344CB8AC3E}">
        <p14:creationId xmlns:p14="http://schemas.microsoft.com/office/powerpoint/2010/main" val="237277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CE97-A1CE-9E49-9981-1111E7CE7004}"/>
              </a:ext>
            </a:extLst>
          </p:cNvPr>
          <p:cNvSpPr>
            <a:spLocks noGrp="1"/>
          </p:cNvSpPr>
          <p:nvPr>
            <p:ph type="title"/>
          </p:nvPr>
        </p:nvSpPr>
        <p:spPr>
          <a:xfrm>
            <a:off x="1143002" y="2356961"/>
            <a:ext cx="6858000" cy="2073021"/>
          </a:xfrm>
        </p:spPr>
        <p:txBody>
          <a:bodyPr vert="horz" lIns="68580" tIns="34290" rIns="68580" bIns="34290" rtlCol="0" anchor="ctr">
            <a:normAutofit/>
          </a:bodyPr>
          <a:lstStyle/>
          <a:p>
            <a:pPr algn="ctr"/>
            <a:r>
              <a:rPr lang="en-US" sz="5400"/>
              <a:t>STRINGS DATA TYPE</a:t>
            </a:r>
          </a:p>
        </p:txBody>
      </p:sp>
    </p:spTree>
    <p:extLst>
      <p:ext uri="{BB962C8B-B14F-4D97-AF65-F5344CB8AC3E}">
        <p14:creationId xmlns:p14="http://schemas.microsoft.com/office/powerpoint/2010/main" val="343974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B60A-0C3D-0045-9B93-04C51AC1DE84}"/>
              </a:ext>
            </a:extLst>
          </p:cNvPr>
          <p:cNvSpPr>
            <a:spLocks noGrp="1"/>
          </p:cNvSpPr>
          <p:nvPr>
            <p:ph type="title"/>
          </p:nvPr>
        </p:nvSpPr>
        <p:spPr>
          <a:xfrm>
            <a:off x="628650" y="77127"/>
            <a:ext cx="7886700" cy="1325563"/>
          </a:xfrm>
        </p:spPr>
        <p:txBody>
          <a:bodyPr/>
          <a:lstStyle/>
          <a:p>
            <a:r>
              <a:rPr lang="en-US" dirty="0"/>
              <a:t>WHAT ARE STRINGS ?</a:t>
            </a:r>
          </a:p>
        </p:txBody>
      </p:sp>
      <p:sp>
        <p:nvSpPr>
          <p:cNvPr id="3" name="Content Placeholder 2">
            <a:extLst>
              <a:ext uri="{FF2B5EF4-FFF2-40B4-BE49-F238E27FC236}">
                <a16:creationId xmlns:a16="http://schemas.microsoft.com/office/drawing/2014/main" id="{0A544D2D-7F62-224C-9EB7-E90A568E8D13}"/>
              </a:ext>
            </a:extLst>
          </p:cNvPr>
          <p:cNvSpPr>
            <a:spLocks noGrp="1"/>
          </p:cNvSpPr>
          <p:nvPr>
            <p:ph idx="1"/>
          </p:nvPr>
        </p:nvSpPr>
        <p:spPr>
          <a:xfrm>
            <a:off x="628650" y="1249318"/>
            <a:ext cx="7886700" cy="3263504"/>
          </a:xfrm>
        </p:spPr>
        <p:txBody>
          <a:bodyPr/>
          <a:lstStyle/>
          <a:p>
            <a:r>
              <a:rPr lang="en-US" dirty="0"/>
              <a:t>A string is a series of characters</a:t>
            </a:r>
          </a:p>
          <a:p>
            <a:r>
              <a:rPr lang="en-US" dirty="0"/>
              <a:t>Characters – alphabets, digits, special characters</a:t>
            </a:r>
            <a:r>
              <a:rPr lang="en-IN" dirty="0"/>
              <a:t>, white spaces</a:t>
            </a:r>
            <a:endParaRPr lang="en-US" dirty="0"/>
          </a:p>
          <a:p>
            <a:r>
              <a:rPr lang="en-IN" dirty="0"/>
              <a:t>Anything inside quotes is considered a string in Python</a:t>
            </a:r>
          </a:p>
          <a:p>
            <a:r>
              <a:rPr lang="en-IN" dirty="0"/>
              <a:t>You can use single or double quotes around your strings</a:t>
            </a:r>
          </a:p>
          <a:p>
            <a:pPr marL="0" indent="0">
              <a:buNone/>
            </a:pPr>
            <a:endParaRPr lang="en-IN" dirty="0"/>
          </a:p>
          <a:p>
            <a:pPr marL="0" indent="0">
              <a:buNone/>
            </a:pPr>
            <a:endParaRPr lang="en-US" dirty="0"/>
          </a:p>
        </p:txBody>
      </p:sp>
    </p:spTree>
    <p:extLst>
      <p:ext uri="{BB962C8B-B14F-4D97-AF65-F5344CB8AC3E}">
        <p14:creationId xmlns:p14="http://schemas.microsoft.com/office/powerpoint/2010/main" val="1948406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8838-F88E-144F-9660-4F33AD682922}"/>
              </a:ext>
            </a:extLst>
          </p:cNvPr>
          <p:cNvSpPr>
            <a:spLocks noGrp="1"/>
          </p:cNvSpPr>
          <p:nvPr>
            <p:ph type="title"/>
          </p:nvPr>
        </p:nvSpPr>
        <p:spPr/>
        <p:txBody>
          <a:bodyPr/>
          <a:lstStyle/>
          <a:p>
            <a:endParaRPr lang="en-US"/>
          </a:p>
        </p:txBody>
      </p:sp>
      <p:pic>
        <p:nvPicPr>
          <p:cNvPr id="4" name="Content Placeholder 3" descr="A picture containing sitting, table, holding, room&#10;&#10;Description automatically generated">
            <a:extLst>
              <a:ext uri="{FF2B5EF4-FFF2-40B4-BE49-F238E27FC236}">
                <a16:creationId xmlns:a16="http://schemas.microsoft.com/office/drawing/2014/main" id="{76867114-32CB-7242-986F-BE6F53567244}"/>
              </a:ext>
            </a:extLst>
          </p:cNvPr>
          <p:cNvPicPr>
            <a:picLocks noGrp="1" noChangeAspect="1"/>
          </p:cNvPicPr>
          <p:nvPr>
            <p:ph idx="1"/>
          </p:nvPr>
        </p:nvPicPr>
        <p:blipFill>
          <a:blip r:embed="rId2"/>
          <a:stretch>
            <a:fillRect/>
          </a:stretch>
        </p:blipFill>
        <p:spPr>
          <a:xfrm>
            <a:off x="1808014" y="365126"/>
            <a:ext cx="5692663" cy="2962848"/>
          </a:xfrm>
          <a:prstGeom prst="rect">
            <a:avLst/>
          </a:prstGeom>
        </p:spPr>
      </p:pic>
      <p:pic>
        <p:nvPicPr>
          <p:cNvPr id="5" name="Picture 4" descr="A screen shot of a computer&#10;&#10;Description automatically generated">
            <a:extLst>
              <a:ext uri="{FF2B5EF4-FFF2-40B4-BE49-F238E27FC236}">
                <a16:creationId xmlns:a16="http://schemas.microsoft.com/office/drawing/2014/main" id="{2CAC8EBF-004F-D44A-9033-976A28D710EC}"/>
              </a:ext>
            </a:extLst>
          </p:cNvPr>
          <p:cNvPicPr>
            <a:picLocks noChangeAspect="1"/>
          </p:cNvPicPr>
          <p:nvPr/>
        </p:nvPicPr>
        <p:blipFill>
          <a:blip r:embed="rId3"/>
          <a:stretch>
            <a:fillRect/>
          </a:stretch>
        </p:blipFill>
        <p:spPr>
          <a:xfrm>
            <a:off x="1882609" y="3624166"/>
            <a:ext cx="5618068" cy="2955734"/>
          </a:xfrm>
          <a:prstGeom prst="rect">
            <a:avLst/>
          </a:prstGeom>
        </p:spPr>
      </p:pic>
    </p:spTree>
    <p:extLst>
      <p:ext uri="{BB962C8B-B14F-4D97-AF65-F5344CB8AC3E}">
        <p14:creationId xmlns:p14="http://schemas.microsoft.com/office/powerpoint/2010/main" val="220008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0FCC-497A-3940-950B-27482869216F}"/>
              </a:ext>
            </a:extLst>
          </p:cNvPr>
          <p:cNvSpPr>
            <a:spLocks noGrp="1"/>
          </p:cNvSpPr>
          <p:nvPr>
            <p:ph type="title"/>
          </p:nvPr>
        </p:nvSpPr>
        <p:spPr/>
        <p:txBody>
          <a:bodyPr/>
          <a:lstStyle/>
          <a:p>
            <a:endParaRPr lang="en-US"/>
          </a:p>
        </p:txBody>
      </p:sp>
      <p:pic>
        <p:nvPicPr>
          <p:cNvPr id="5" name="Content Placeholder 4" descr="A picture containing television, screen, orange, room&#10;&#10;Description automatically generated">
            <a:extLst>
              <a:ext uri="{FF2B5EF4-FFF2-40B4-BE49-F238E27FC236}">
                <a16:creationId xmlns:a16="http://schemas.microsoft.com/office/drawing/2014/main" id="{E865AD8E-1DC5-0149-85BC-D43F692F4357}"/>
              </a:ext>
            </a:extLst>
          </p:cNvPr>
          <p:cNvPicPr>
            <a:picLocks noGrp="1" noChangeAspect="1"/>
          </p:cNvPicPr>
          <p:nvPr>
            <p:ph idx="1"/>
          </p:nvPr>
        </p:nvPicPr>
        <p:blipFill>
          <a:blip r:embed="rId2"/>
          <a:stretch>
            <a:fillRect/>
          </a:stretch>
        </p:blipFill>
        <p:spPr>
          <a:xfrm>
            <a:off x="772089" y="2575941"/>
            <a:ext cx="7823452" cy="2385965"/>
          </a:xfrm>
        </p:spPr>
      </p:pic>
    </p:spTree>
    <p:extLst>
      <p:ext uri="{BB962C8B-B14F-4D97-AF65-F5344CB8AC3E}">
        <p14:creationId xmlns:p14="http://schemas.microsoft.com/office/powerpoint/2010/main" val="5534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E2A6-F51F-BC48-A5F4-2678FD0A5065}"/>
              </a:ext>
            </a:extLst>
          </p:cNvPr>
          <p:cNvSpPr>
            <a:spLocks noGrp="1"/>
          </p:cNvSpPr>
          <p:nvPr>
            <p:ph type="title"/>
          </p:nvPr>
        </p:nvSpPr>
        <p:spPr/>
        <p:txBody>
          <a:bodyPr/>
          <a:lstStyle/>
          <a:p>
            <a:r>
              <a:rPr lang="en-US" dirty="0"/>
              <a:t>SINGLE QUOTE VS DOUBLE QUOTE ?</a:t>
            </a:r>
          </a:p>
        </p:txBody>
      </p:sp>
      <p:sp>
        <p:nvSpPr>
          <p:cNvPr id="3" name="Content Placeholder 2">
            <a:extLst>
              <a:ext uri="{FF2B5EF4-FFF2-40B4-BE49-F238E27FC236}">
                <a16:creationId xmlns:a16="http://schemas.microsoft.com/office/drawing/2014/main" id="{371A5FC9-3F8F-004F-B78B-7777D92FD8B2}"/>
              </a:ext>
            </a:extLst>
          </p:cNvPr>
          <p:cNvSpPr>
            <a:spLocks noGrp="1"/>
          </p:cNvSpPr>
          <p:nvPr>
            <p:ph idx="1"/>
          </p:nvPr>
        </p:nvSpPr>
        <p:spPr/>
        <p:txBody>
          <a:bodyPr/>
          <a:lstStyle/>
          <a:p>
            <a:r>
              <a:rPr lang="en-US" dirty="0"/>
              <a:t>You can use any of these</a:t>
            </a:r>
          </a:p>
          <a:p>
            <a:r>
              <a:rPr lang="en-US" dirty="0"/>
              <a:t>Be consistent</a:t>
            </a:r>
          </a:p>
          <a:p>
            <a:r>
              <a:rPr lang="en-US" dirty="0"/>
              <a:t>Exceptions – print these text on screen:</a:t>
            </a:r>
          </a:p>
          <a:p>
            <a:pPr lvl="1"/>
            <a:r>
              <a:rPr lang="en-IN" dirty="0"/>
              <a:t>The language 'Python' is named after Monty Python, not the snake.</a:t>
            </a:r>
          </a:p>
          <a:p>
            <a:pPr lvl="1"/>
            <a:r>
              <a:rPr lang="en-IN" dirty="0"/>
              <a:t>I told my friend, "Python is my </a:t>
            </a:r>
            <a:r>
              <a:rPr lang="en-IN" dirty="0" err="1"/>
              <a:t>favorite</a:t>
            </a:r>
            <a:r>
              <a:rPr lang="en-IN" dirty="0"/>
              <a:t> language!"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2383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BBF0-3FEB-E246-BD6E-906868F1D064}"/>
              </a:ext>
            </a:extLst>
          </p:cNvPr>
          <p:cNvSpPr>
            <a:spLocks noGrp="1"/>
          </p:cNvSpPr>
          <p:nvPr>
            <p:ph type="title"/>
          </p:nvPr>
        </p:nvSpPr>
        <p:spPr/>
        <p:txBody>
          <a:bodyPr/>
          <a:lstStyle/>
          <a:p>
            <a:r>
              <a:rPr lang="en-US" dirty="0"/>
              <a:t>VARIABLES IN MATHS</a:t>
            </a:r>
          </a:p>
        </p:txBody>
      </p:sp>
      <p:sp>
        <p:nvSpPr>
          <p:cNvPr id="3" name="Content Placeholder 2">
            <a:extLst>
              <a:ext uri="{FF2B5EF4-FFF2-40B4-BE49-F238E27FC236}">
                <a16:creationId xmlns:a16="http://schemas.microsoft.com/office/drawing/2014/main" id="{AD79DC91-E445-8847-A0C8-75C8C7604A48}"/>
              </a:ext>
            </a:extLst>
          </p:cNvPr>
          <p:cNvSpPr>
            <a:spLocks noGrp="1"/>
          </p:cNvSpPr>
          <p:nvPr>
            <p:ph idx="1"/>
          </p:nvPr>
        </p:nvSpPr>
        <p:spPr/>
        <p:txBody>
          <a:bodyPr/>
          <a:lstStyle/>
          <a:p>
            <a:r>
              <a:rPr lang="en-US" dirty="0"/>
              <a:t>A symbol used to represent a numerical value which can change</a:t>
            </a:r>
          </a:p>
          <a:p>
            <a:r>
              <a:rPr lang="en-US" dirty="0"/>
              <a:t>2x = y + 1 ( Algebra )</a:t>
            </a:r>
          </a:p>
          <a:p>
            <a:pPr lvl="1"/>
            <a:r>
              <a:rPr lang="en-US" dirty="0"/>
              <a:t>x = 1, y = 1</a:t>
            </a:r>
          </a:p>
          <a:p>
            <a:pPr lvl="1"/>
            <a:r>
              <a:rPr lang="en-US" dirty="0"/>
              <a:t>x = 2, y = 3</a:t>
            </a:r>
          </a:p>
          <a:p>
            <a:r>
              <a:rPr lang="en-IN" dirty="0"/>
              <a:t>Ten years from now, Rohit will be three times older than he is today. What is his current age?</a:t>
            </a:r>
            <a:br>
              <a:rPr lang="en-IN" dirty="0"/>
            </a:br>
            <a:endParaRPr lang="en-US" dirty="0"/>
          </a:p>
        </p:txBody>
      </p:sp>
    </p:spTree>
    <p:extLst>
      <p:ext uri="{BB962C8B-B14F-4D97-AF65-F5344CB8AC3E}">
        <p14:creationId xmlns:p14="http://schemas.microsoft.com/office/powerpoint/2010/main" val="2941355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2968-9AD1-384E-8BE2-34A2CC8607C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9321F6A-ADB2-1F46-9112-66B75E3A7443}"/>
              </a:ext>
            </a:extLst>
          </p:cNvPr>
          <p:cNvPicPr>
            <a:picLocks noGrp="1" noChangeAspect="1"/>
          </p:cNvPicPr>
          <p:nvPr>
            <p:ph idx="1"/>
          </p:nvPr>
        </p:nvPicPr>
        <p:blipFill>
          <a:blip r:embed="rId2"/>
          <a:stretch>
            <a:fillRect/>
          </a:stretch>
        </p:blipFill>
        <p:spPr>
          <a:xfrm>
            <a:off x="628650" y="2176238"/>
            <a:ext cx="7971653" cy="2411728"/>
          </a:xfrm>
          <a:prstGeom prst="rect">
            <a:avLst/>
          </a:prstGeom>
        </p:spPr>
      </p:pic>
      <p:sp>
        <p:nvSpPr>
          <p:cNvPr id="5" name="TextBox 4">
            <a:extLst>
              <a:ext uri="{FF2B5EF4-FFF2-40B4-BE49-F238E27FC236}">
                <a16:creationId xmlns:a16="http://schemas.microsoft.com/office/drawing/2014/main" id="{6AA8FFF3-36EF-284F-8B07-EDD92352CCFB}"/>
              </a:ext>
            </a:extLst>
          </p:cNvPr>
          <p:cNvSpPr txBox="1"/>
          <p:nvPr/>
        </p:nvSpPr>
        <p:spPr>
          <a:xfrm>
            <a:off x="379326" y="5064727"/>
            <a:ext cx="8857746" cy="507831"/>
          </a:xfrm>
          <a:prstGeom prst="rect">
            <a:avLst/>
          </a:prstGeom>
          <a:noFill/>
        </p:spPr>
        <p:txBody>
          <a:bodyPr wrap="none" rtlCol="0">
            <a:spAutoFit/>
          </a:bodyPr>
          <a:lstStyle/>
          <a:p>
            <a:r>
              <a:rPr lang="en-US" sz="1350" dirty="0"/>
              <a:t>ASSIGNMENT: Try to find out if it is possible to print first message by using single quotes and second by using double quotes</a:t>
            </a:r>
          </a:p>
          <a:p>
            <a:r>
              <a:rPr lang="en-US" sz="1350" dirty="0"/>
              <a:t>and how ?</a:t>
            </a:r>
          </a:p>
        </p:txBody>
      </p:sp>
    </p:spTree>
    <p:extLst>
      <p:ext uri="{BB962C8B-B14F-4D97-AF65-F5344CB8AC3E}">
        <p14:creationId xmlns:p14="http://schemas.microsoft.com/office/powerpoint/2010/main" val="193576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E9BD-5800-B043-B630-F596DAE65AB2}"/>
              </a:ext>
            </a:extLst>
          </p:cNvPr>
          <p:cNvSpPr>
            <a:spLocks noGrp="1"/>
          </p:cNvSpPr>
          <p:nvPr>
            <p:ph type="title"/>
          </p:nvPr>
        </p:nvSpPr>
        <p:spPr>
          <a:xfrm>
            <a:off x="1143002" y="2356961"/>
            <a:ext cx="6858000" cy="2073021"/>
          </a:xfrm>
        </p:spPr>
        <p:txBody>
          <a:bodyPr vert="horz" lIns="68580" tIns="34290" rIns="68580" bIns="34290" rtlCol="0" anchor="ctr">
            <a:normAutofit fontScale="90000"/>
          </a:bodyPr>
          <a:lstStyle/>
          <a:p>
            <a:pPr algn="ctr"/>
            <a:r>
              <a:rPr lang="en-US" sz="5400" dirty="0"/>
              <a:t>BUILT-IN FUNCTIONS ASSOCIATED WITH STRINGS</a:t>
            </a:r>
          </a:p>
        </p:txBody>
      </p:sp>
    </p:spTree>
    <p:extLst>
      <p:ext uri="{BB962C8B-B14F-4D97-AF65-F5344CB8AC3E}">
        <p14:creationId xmlns:p14="http://schemas.microsoft.com/office/powerpoint/2010/main" val="4004497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D1FF-FA21-5F4B-B504-7273386DC9BF}"/>
              </a:ext>
            </a:extLst>
          </p:cNvPr>
          <p:cNvSpPr>
            <a:spLocks noGrp="1"/>
          </p:cNvSpPr>
          <p:nvPr>
            <p:ph type="title"/>
          </p:nvPr>
        </p:nvSpPr>
        <p:spPr/>
        <p:txBody>
          <a:bodyPr/>
          <a:lstStyle/>
          <a:p>
            <a:r>
              <a:rPr lang="en-US" dirty="0"/>
              <a:t>UPPER/LOWER FUNCTION</a:t>
            </a:r>
          </a:p>
        </p:txBody>
      </p:sp>
      <p:pic>
        <p:nvPicPr>
          <p:cNvPr id="5" name="Content Placeholder 4" descr="A screenshot of a cell phone&#10;&#10;Description automatically generated">
            <a:extLst>
              <a:ext uri="{FF2B5EF4-FFF2-40B4-BE49-F238E27FC236}">
                <a16:creationId xmlns:a16="http://schemas.microsoft.com/office/drawing/2014/main" id="{9B078447-FD8B-884B-AC10-AFAB3BA91F4E}"/>
              </a:ext>
            </a:extLst>
          </p:cNvPr>
          <p:cNvPicPr>
            <a:picLocks noGrp="1" noChangeAspect="1"/>
          </p:cNvPicPr>
          <p:nvPr>
            <p:ph idx="1"/>
          </p:nvPr>
        </p:nvPicPr>
        <p:blipFill>
          <a:blip r:embed="rId2"/>
          <a:stretch>
            <a:fillRect/>
          </a:stretch>
        </p:blipFill>
        <p:spPr>
          <a:xfrm>
            <a:off x="390525" y="2125266"/>
            <a:ext cx="4181475" cy="1838325"/>
          </a:xfrm>
        </p:spPr>
      </p:pic>
      <p:pic>
        <p:nvPicPr>
          <p:cNvPr id="7" name="Picture 6" descr="A screenshot of a cell phone&#10;&#10;Description automatically generated">
            <a:extLst>
              <a:ext uri="{FF2B5EF4-FFF2-40B4-BE49-F238E27FC236}">
                <a16:creationId xmlns:a16="http://schemas.microsoft.com/office/drawing/2014/main" id="{30DC795A-455B-1846-BB38-325A72D8F95D}"/>
              </a:ext>
            </a:extLst>
          </p:cNvPr>
          <p:cNvPicPr>
            <a:picLocks noChangeAspect="1"/>
          </p:cNvPicPr>
          <p:nvPr/>
        </p:nvPicPr>
        <p:blipFill>
          <a:blip r:embed="rId3"/>
          <a:stretch>
            <a:fillRect/>
          </a:stretch>
        </p:blipFill>
        <p:spPr>
          <a:xfrm>
            <a:off x="5050181" y="2125266"/>
            <a:ext cx="3962400" cy="184785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B811A31-9067-B747-A3A2-34EF804A5F00}"/>
              </a:ext>
            </a:extLst>
          </p:cNvPr>
          <p:cNvPicPr>
            <a:picLocks noChangeAspect="1"/>
          </p:cNvPicPr>
          <p:nvPr/>
        </p:nvPicPr>
        <p:blipFill>
          <a:blip r:embed="rId4"/>
          <a:stretch>
            <a:fillRect/>
          </a:stretch>
        </p:blipFill>
        <p:spPr>
          <a:xfrm>
            <a:off x="2444092" y="4181941"/>
            <a:ext cx="4805176" cy="2166820"/>
          </a:xfrm>
          <a:prstGeom prst="rect">
            <a:avLst/>
          </a:prstGeom>
        </p:spPr>
      </p:pic>
    </p:spTree>
    <p:extLst>
      <p:ext uri="{BB962C8B-B14F-4D97-AF65-F5344CB8AC3E}">
        <p14:creationId xmlns:p14="http://schemas.microsoft.com/office/powerpoint/2010/main" val="13786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A61BF-073A-7749-A63D-DD8D8932F528}"/>
              </a:ext>
            </a:extLst>
          </p:cNvPr>
          <p:cNvSpPr>
            <a:spLocks noGrp="1"/>
          </p:cNvSpPr>
          <p:nvPr>
            <p:ph idx="1"/>
          </p:nvPr>
        </p:nvSpPr>
        <p:spPr>
          <a:xfrm>
            <a:off x="545242" y="1030952"/>
            <a:ext cx="7886700" cy="3263504"/>
          </a:xfrm>
        </p:spPr>
        <p:txBody>
          <a:bodyPr/>
          <a:lstStyle/>
          <a:p>
            <a:r>
              <a:rPr lang="en-US" dirty="0"/>
              <a:t>print() vs </a:t>
            </a:r>
            <a:r>
              <a:rPr lang="en-US" dirty="0" err="1"/>
              <a:t>message.lower</a:t>
            </a:r>
            <a:r>
              <a:rPr lang="en-US" dirty="0"/>
              <a:t>()</a:t>
            </a:r>
          </a:p>
          <a:p>
            <a:r>
              <a:rPr lang="en-US" dirty="0"/>
              <a:t>These built-in functions are specific to strings.</a:t>
            </a:r>
          </a:p>
          <a:p>
            <a:r>
              <a:rPr lang="en-US" dirty="0"/>
              <a:t>print() is specific to multiple data types</a:t>
            </a:r>
          </a:p>
          <a:p>
            <a:r>
              <a:rPr lang="en-US" dirty="0"/>
              <a:t>The dot(.) operator acts on the variable and converts it into upper/lower cases</a:t>
            </a:r>
          </a:p>
          <a:p>
            <a:r>
              <a:rPr lang="en-US" dirty="0"/>
              <a:t>The original data doesn’t change</a:t>
            </a:r>
          </a:p>
        </p:txBody>
      </p:sp>
      <p:pic>
        <p:nvPicPr>
          <p:cNvPr id="5" name="Picture 4" descr="A screenshot of a cell phone&#10;&#10;Description automatically generated">
            <a:extLst>
              <a:ext uri="{FF2B5EF4-FFF2-40B4-BE49-F238E27FC236}">
                <a16:creationId xmlns:a16="http://schemas.microsoft.com/office/drawing/2014/main" id="{69362764-484C-3A42-96A2-FBC6D16D53B3}"/>
              </a:ext>
            </a:extLst>
          </p:cNvPr>
          <p:cNvPicPr>
            <a:picLocks noChangeAspect="1"/>
          </p:cNvPicPr>
          <p:nvPr/>
        </p:nvPicPr>
        <p:blipFill>
          <a:blip r:embed="rId2"/>
          <a:stretch>
            <a:fillRect/>
          </a:stretch>
        </p:blipFill>
        <p:spPr>
          <a:xfrm>
            <a:off x="363432" y="4195828"/>
            <a:ext cx="3931436" cy="2465166"/>
          </a:xfrm>
          <a:prstGeom prst="rect">
            <a:avLst/>
          </a:prstGeom>
        </p:spPr>
      </p:pic>
      <p:pic>
        <p:nvPicPr>
          <p:cNvPr id="9" name="Picture 8" descr="A picture containing holding, room&#10;&#10;Description automatically generated">
            <a:extLst>
              <a:ext uri="{FF2B5EF4-FFF2-40B4-BE49-F238E27FC236}">
                <a16:creationId xmlns:a16="http://schemas.microsoft.com/office/drawing/2014/main" id="{1B3B3609-5C14-1D45-90CC-5DCD5BEA0B29}"/>
              </a:ext>
            </a:extLst>
          </p:cNvPr>
          <p:cNvPicPr>
            <a:picLocks noChangeAspect="1"/>
          </p:cNvPicPr>
          <p:nvPr/>
        </p:nvPicPr>
        <p:blipFill>
          <a:blip r:embed="rId3"/>
          <a:stretch>
            <a:fillRect/>
          </a:stretch>
        </p:blipFill>
        <p:spPr>
          <a:xfrm>
            <a:off x="4613251" y="4195827"/>
            <a:ext cx="4541097" cy="2465167"/>
          </a:xfrm>
          <a:prstGeom prst="rect">
            <a:avLst/>
          </a:prstGeom>
        </p:spPr>
      </p:pic>
    </p:spTree>
    <p:extLst>
      <p:ext uri="{BB962C8B-B14F-4D97-AF65-F5344CB8AC3E}">
        <p14:creationId xmlns:p14="http://schemas.microsoft.com/office/powerpoint/2010/main" val="45804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D8C1-0313-784F-B98D-7CF5E73C7275}"/>
              </a:ext>
            </a:extLst>
          </p:cNvPr>
          <p:cNvSpPr>
            <a:spLocks noGrp="1"/>
          </p:cNvSpPr>
          <p:nvPr>
            <p:ph type="title"/>
          </p:nvPr>
        </p:nvSpPr>
        <p:spPr/>
        <p:txBody>
          <a:bodyPr/>
          <a:lstStyle/>
          <a:p>
            <a:r>
              <a:rPr lang="en-US" dirty="0"/>
              <a:t>TITLE FUNCTION</a:t>
            </a:r>
          </a:p>
        </p:txBody>
      </p:sp>
      <p:sp>
        <p:nvSpPr>
          <p:cNvPr id="3" name="Content Placeholder 2">
            <a:extLst>
              <a:ext uri="{FF2B5EF4-FFF2-40B4-BE49-F238E27FC236}">
                <a16:creationId xmlns:a16="http://schemas.microsoft.com/office/drawing/2014/main" id="{3E086E5D-3EA5-884E-AE1E-62E03332DE81}"/>
              </a:ext>
            </a:extLst>
          </p:cNvPr>
          <p:cNvSpPr>
            <a:spLocks noGrp="1"/>
          </p:cNvSpPr>
          <p:nvPr>
            <p:ph idx="1"/>
          </p:nvPr>
        </p:nvSpPr>
        <p:spPr/>
        <p:txBody>
          <a:bodyPr/>
          <a:lstStyle/>
          <a:p>
            <a:r>
              <a:rPr lang="en-US" dirty="0"/>
              <a:t>Converts the first character of each word into upper case</a:t>
            </a:r>
          </a:p>
          <a:p>
            <a:pPr marL="0" indent="0">
              <a:buNone/>
            </a:pPr>
            <a:endParaRPr lang="en-US" dirty="0"/>
          </a:p>
          <a:p>
            <a:pPr marL="0" indent="0">
              <a:buNone/>
            </a:pPr>
            <a:r>
              <a:rPr lang="en-US" dirty="0"/>
              <a:t> </a:t>
            </a:r>
          </a:p>
        </p:txBody>
      </p:sp>
      <p:pic>
        <p:nvPicPr>
          <p:cNvPr id="5" name="Picture 4" descr="A screenshot of a cell phone&#10;&#10;Description automatically generated">
            <a:extLst>
              <a:ext uri="{FF2B5EF4-FFF2-40B4-BE49-F238E27FC236}">
                <a16:creationId xmlns:a16="http://schemas.microsoft.com/office/drawing/2014/main" id="{9773B959-4D45-EF43-BD3A-D1736402AFA3}"/>
              </a:ext>
            </a:extLst>
          </p:cNvPr>
          <p:cNvPicPr>
            <a:picLocks noChangeAspect="1"/>
          </p:cNvPicPr>
          <p:nvPr/>
        </p:nvPicPr>
        <p:blipFill>
          <a:blip r:embed="rId2"/>
          <a:stretch>
            <a:fillRect/>
          </a:stretch>
        </p:blipFill>
        <p:spPr>
          <a:xfrm>
            <a:off x="628650" y="3589963"/>
            <a:ext cx="4472182" cy="2037686"/>
          </a:xfrm>
          <a:prstGeom prst="rect">
            <a:avLst/>
          </a:prstGeom>
        </p:spPr>
      </p:pic>
      <p:pic>
        <p:nvPicPr>
          <p:cNvPr id="7" name="Picture 6" descr="A close up of a screen&#10;&#10;Description automatically generated">
            <a:extLst>
              <a:ext uri="{FF2B5EF4-FFF2-40B4-BE49-F238E27FC236}">
                <a16:creationId xmlns:a16="http://schemas.microsoft.com/office/drawing/2014/main" id="{7C4B70CE-74E8-1F46-ABF1-D1C52C620748}"/>
              </a:ext>
            </a:extLst>
          </p:cNvPr>
          <p:cNvPicPr>
            <a:picLocks noChangeAspect="1"/>
          </p:cNvPicPr>
          <p:nvPr/>
        </p:nvPicPr>
        <p:blipFill>
          <a:blip r:embed="rId3"/>
          <a:stretch>
            <a:fillRect/>
          </a:stretch>
        </p:blipFill>
        <p:spPr>
          <a:xfrm>
            <a:off x="5422201" y="3589963"/>
            <a:ext cx="3286125" cy="2152650"/>
          </a:xfrm>
          <a:prstGeom prst="rect">
            <a:avLst/>
          </a:prstGeom>
        </p:spPr>
      </p:pic>
    </p:spTree>
    <p:extLst>
      <p:ext uri="{BB962C8B-B14F-4D97-AF65-F5344CB8AC3E}">
        <p14:creationId xmlns:p14="http://schemas.microsoft.com/office/powerpoint/2010/main" val="1809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E8BF-B913-734F-AC63-A90651D17C2B}"/>
              </a:ext>
            </a:extLst>
          </p:cNvPr>
          <p:cNvSpPr>
            <a:spLocks noGrp="1"/>
          </p:cNvSpPr>
          <p:nvPr>
            <p:ph type="title"/>
          </p:nvPr>
        </p:nvSpPr>
        <p:spPr>
          <a:xfrm>
            <a:off x="628650" y="870942"/>
            <a:ext cx="7886700" cy="994172"/>
          </a:xfrm>
        </p:spPr>
        <p:txBody>
          <a:bodyPr/>
          <a:lstStyle/>
          <a:p>
            <a:r>
              <a:rPr lang="en-US" dirty="0"/>
              <a:t>LEN FUNCTION</a:t>
            </a:r>
          </a:p>
        </p:txBody>
      </p:sp>
      <p:sp>
        <p:nvSpPr>
          <p:cNvPr id="3" name="Content Placeholder 2">
            <a:extLst>
              <a:ext uri="{FF2B5EF4-FFF2-40B4-BE49-F238E27FC236}">
                <a16:creationId xmlns:a16="http://schemas.microsoft.com/office/drawing/2014/main" id="{87084F66-C2E9-0043-AEF0-9D6EC860C0ED}"/>
              </a:ext>
            </a:extLst>
          </p:cNvPr>
          <p:cNvSpPr>
            <a:spLocks noGrp="1"/>
          </p:cNvSpPr>
          <p:nvPr>
            <p:ph idx="1"/>
          </p:nvPr>
        </p:nvSpPr>
        <p:spPr>
          <a:xfrm>
            <a:off x="628650" y="1797248"/>
            <a:ext cx="7886700" cy="3263504"/>
          </a:xfrm>
        </p:spPr>
        <p:txBody>
          <a:bodyPr/>
          <a:lstStyle/>
          <a:p>
            <a:r>
              <a:rPr lang="en-US" dirty="0"/>
              <a:t>Outputs the length of the string</a:t>
            </a:r>
          </a:p>
          <a:p>
            <a:r>
              <a:rPr lang="en-US" dirty="0"/>
              <a:t>A single character is of length 1</a:t>
            </a:r>
          </a:p>
          <a:p>
            <a:r>
              <a:rPr lang="en-US" dirty="0"/>
              <a:t>Characters can be alphabets or digits or </a:t>
            </a:r>
            <a:r>
              <a:rPr lang="en-IN" dirty="0"/>
              <a:t>punctuation or white spaces</a:t>
            </a:r>
          </a:p>
          <a:p>
            <a:pPr marL="0" indent="0">
              <a:buNone/>
            </a:pPr>
            <a:endParaRPr lang="en-IN" dirty="0"/>
          </a:p>
          <a:p>
            <a:pPr marL="0" indent="0">
              <a:buNone/>
            </a:pPr>
            <a:endParaRPr lang="en-US" dirty="0"/>
          </a:p>
        </p:txBody>
      </p:sp>
    </p:spTree>
    <p:extLst>
      <p:ext uri="{BB962C8B-B14F-4D97-AF65-F5344CB8AC3E}">
        <p14:creationId xmlns:p14="http://schemas.microsoft.com/office/powerpoint/2010/main" val="2006005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2D77-9D2C-1B43-97C1-1EDF7DD77C51}"/>
              </a:ext>
            </a:extLst>
          </p:cNvPr>
          <p:cNvSpPr>
            <a:spLocks noGrp="1"/>
          </p:cNvSpPr>
          <p:nvPr>
            <p:ph type="title"/>
          </p:nvPr>
        </p:nvSpPr>
        <p:spPr/>
        <p:txBody>
          <a:bodyPr/>
          <a:lstStyle/>
          <a:p>
            <a:r>
              <a:rPr lang="en-US" dirty="0"/>
              <a:t>STRIP FUNCTIONS – strip(), </a:t>
            </a:r>
            <a:r>
              <a:rPr lang="en-US" dirty="0" err="1"/>
              <a:t>lstrip</a:t>
            </a:r>
            <a:r>
              <a:rPr lang="en-US" dirty="0"/>
              <a:t>(), </a:t>
            </a:r>
            <a:r>
              <a:rPr lang="en-US" dirty="0" err="1"/>
              <a:t>rstrip</a:t>
            </a:r>
            <a:r>
              <a:rPr lang="en-US" dirty="0"/>
              <a:t>()</a:t>
            </a:r>
          </a:p>
        </p:txBody>
      </p:sp>
      <p:sp>
        <p:nvSpPr>
          <p:cNvPr id="3" name="Content Placeholder 2">
            <a:extLst>
              <a:ext uri="{FF2B5EF4-FFF2-40B4-BE49-F238E27FC236}">
                <a16:creationId xmlns:a16="http://schemas.microsoft.com/office/drawing/2014/main" id="{D0C45912-1783-4548-BF2E-E258047ABC0F}"/>
              </a:ext>
            </a:extLst>
          </p:cNvPr>
          <p:cNvSpPr>
            <a:spLocks noGrp="1"/>
          </p:cNvSpPr>
          <p:nvPr>
            <p:ph idx="1"/>
          </p:nvPr>
        </p:nvSpPr>
        <p:spPr/>
        <p:txBody>
          <a:bodyPr/>
          <a:lstStyle/>
          <a:p>
            <a:r>
              <a:rPr lang="en-US" dirty="0"/>
              <a:t>Remove the extra whitespaces from a string</a:t>
            </a:r>
          </a:p>
          <a:p>
            <a:pPr marL="0" indent="0">
              <a:buNone/>
            </a:pPr>
            <a:endParaRPr lang="en-US"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3C57A33A-BB5E-FB49-9FA9-A09E3F1A09CD}"/>
              </a:ext>
            </a:extLst>
          </p:cNvPr>
          <p:cNvPicPr>
            <a:picLocks noChangeAspect="1"/>
          </p:cNvPicPr>
          <p:nvPr/>
        </p:nvPicPr>
        <p:blipFill>
          <a:blip r:embed="rId2"/>
          <a:stretch>
            <a:fillRect/>
          </a:stretch>
        </p:blipFill>
        <p:spPr>
          <a:xfrm>
            <a:off x="530054" y="3429000"/>
            <a:ext cx="3524250" cy="141922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D6A69EFB-6A19-864A-BC9A-EEC856080E7E}"/>
              </a:ext>
            </a:extLst>
          </p:cNvPr>
          <p:cNvPicPr>
            <a:picLocks noChangeAspect="1"/>
          </p:cNvPicPr>
          <p:nvPr/>
        </p:nvPicPr>
        <p:blipFill>
          <a:blip r:embed="rId3"/>
          <a:stretch>
            <a:fillRect/>
          </a:stretch>
        </p:blipFill>
        <p:spPr>
          <a:xfrm>
            <a:off x="4976139" y="2663105"/>
            <a:ext cx="3111359" cy="3263504"/>
          </a:xfrm>
          <a:prstGeom prst="rect">
            <a:avLst/>
          </a:prstGeom>
        </p:spPr>
      </p:pic>
    </p:spTree>
    <p:extLst>
      <p:ext uri="{BB962C8B-B14F-4D97-AF65-F5344CB8AC3E}">
        <p14:creationId xmlns:p14="http://schemas.microsoft.com/office/powerpoint/2010/main" val="1485910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6187-125E-014F-B41D-DE3F250E96B9}"/>
              </a:ext>
            </a:extLst>
          </p:cNvPr>
          <p:cNvSpPr>
            <a:spLocks noGrp="1"/>
          </p:cNvSpPr>
          <p:nvPr>
            <p:ph type="title"/>
          </p:nvPr>
        </p:nvSpPr>
        <p:spPr/>
        <p:txBody>
          <a:bodyPr/>
          <a:lstStyle/>
          <a:p>
            <a:r>
              <a:rPr lang="en-US" dirty="0" err="1"/>
              <a:t>rstrip</a:t>
            </a:r>
            <a:r>
              <a:rPr lang="en-US" dirty="0"/>
              <a:t>() – remove whitespace at right end</a:t>
            </a:r>
          </a:p>
        </p:txBody>
      </p:sp>
      <p:pic>
        <p:nvPicPr>
          <p:cNvPr id="9" name="Content Placeholder 8" descr="A screenshot of a cell phone&#10;&#10;Description automatically generated">
            <a:extLst>
              <a:ext uri="{FF2B5EF4-FFF2-40B4-BE49-F238E27FC236}">
                <a16:creationId xmlns:a16="http://schemas.microsoft.com/office/drawing/2014/main" id="{55137CD1-8800-634E-853B-283288F8229A}"/>
              </a:ext>
            </a:extLst>
          </p:cNvPr>
          <p:cNvPicPr>
            <a:picLocks noGrp="1" noChangeAspect="1"/>
          </p:cNvPicPr>
          <p:nvPr>
            <p:ph idx="1"/>
          </p:nvPr>
        </p:nvPicPr>
        <p:blipFill>
          <a:blip r:embed="rId2"/>
          <a:stretch>
            <a:fillRect/>
          </a:stretch>
        </p:blipFill>
        <p:spPr>
          <a:xfrm>
            <a:off x="2867749" y="2059652"/>
            <a:ext cx="3499070" cy="3805486"/>
          </a:xfrm>
        </p:spPr>
      </p:pic>
    </p:spTree>
    <p:extLst>
      <p:ext uri="{BB962C8B-B14F-4D97-AF65-F5344CB8AC3E}">
        <p14:creationId xmlns:p14="http://schemas.microsoft.com/office/powerpoint/2010/main" val="410612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5B23-06E0-1442-BD9B-42E265EB96D0}"/>
              </a:ext>
            </a:extLst>
          </p:cNvPr>
          <p:cNvSpPr>
            <a:spLocks noGrp="1"/>
          </p:cNvSpPr>
          <p:nvPr>
            <p:ph type="title"/>
          </p:nvPr>
        </p:nvSpPr>
        <p:spPr/>
        <p:txBody>
          <a:bodyPr/>
          <a:lstStyle/>
          <a:p>
            <a:r>
              <a:rPr lang="en-US" dirty="0" err="1"/>
              <a:t>lstrip</a:t>
            </a:r>
            <a:r>
              <a:rPr lang="en-US" dirty="0"/>
              <a:t>() – remove whitespace from left end</a:t>
            </a:r>
          </a:p>
        </p:txBody>
      </p:sp>
      <p:pic>
        <p:nvPicPr>
          <p:cNvPr id="9" name="Content Placeholder 8" descr="A screen shot of a social media post&#10;&#10;Description automatically generated">
            <a:extLst>
              <a:ext uri="{FF2B5EF4-FFF2-40B4-BE49-F238E27FC236}">
                <a16:creationId xmlns:a16="http://schemas.microsoft.com/office/drawing/2014/main" id="{7158E07C-11C0-F844-AFFE-6CE8389D1299}"/>
              </a:ext>
            </a:extLst>
          </p:cNvPr>
          <p:cNvPicPr>
            <a:picLocks noGrp="1" noChangeAspect="1"/>
          </p:cNvPicPr>
          <p:nvPr>
            <p:ph idx="1"/>
          </p:nvPr>
        </p:nvPicPr>
        <p:blipFill>
          <a:blip r:embed="rId2"/>
          <a:stretch>
            <a:fillRect/>
          </a:stretch>
        </p:blipFill>
        <p:spPr>
          <a:xfrm>
            <a:off x="2664654" y="2125266"/>
            <a:ext cx="3368532" cy="3642936"/>
          </a:xfrm>
        </p:spPr>
      </p:pic>
    </p:spTree>
    <p:extLst>
      <p:ext uri="{BB962C8B-B14F-4D97-AF65-F5344CB8AC3E}">
        <p14:creationId xmlns:p14="http://schemas.microsoft.com/office/powerpoint/2010/main" val="2434267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DAD6-6F16-F841-BD00-E463A0E7BDC2}"/>
              </a:ext>
            </a:extLst>
          </p:cNvPr>
          <p:cNvSpPr>
            <a:spLocks noGrp="1"/>
          </p:cNvSpPr>
          <p:nvPr>
            <p:ph type="title"/>
          </p:nvPr>
        </p:nvSpPr>
        <p:spPr/>
        <p:txBody>
          <a:bodyPr/>
          <a:lstStyle/>
          <a:p>
            <a:r>
              <a:rPr lang="en-US" dirty="0"/>
              <a:t>strip() – remove spaces from both ends</a:t>
            </a:r>
          </a:p>
        </p:txBody>
      </p:sp>
      <p:pic>
        <p:nvPicPr>
          <p:cNvPr id="5" name="Content Placeholder 4" descr="A screenshot of a cell phone&#10;&#10;Description automatically generated">
            <a:extLst>
              <a:ext uri="{FF2B5EF4-FFF2-40B4-BE49-F238E27FC236}">
                <a16:creationId xmlns:a16="http://schemas.microsoft.com/office/drawing/2014/main" id="{47C3590C-781C-0646-829E-12DFEC8FB3C8}"/>
              </a:ext>
            </a:extLst>
          </p:cNvPr>
          <p:cNvPicPr>
            <a:picLocks noGrp="1" noChangeAspect="1"/>
          </p:cNvPicPr>
          <p:nvPr>
            <p:ph idx="1"/>
          </p:nvPr>
        </p:nvPicPr>
        <p:blipFill>
          <a:blip r:embed="rId2"/>
          <a:stretch>
            <a:fillRect/>
          </a:stretch>
        </p:blipFill>
        <p:spPr>
          <a:xfrm>
            <a:off x="2178205" y="2125266"/>
            <a:ext cx="4355431" cy="4171246"/>
          </a:xfrm>
        </p:spPr>
      </p:pic>
    </p:spTree>
    <p:extLst>
      <p:ext uri="{BB962C8B-B14F-4D97-AF65-F5344CB8AC3E}">
        <p14:creationId xmlns:p14="http://schemas.microsoft.com/office/powerpoint/2010/main" val="75585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40E2-DEEE-8D46-9A8D-893EA2B3AA6F}"/>
              </a:ext>
            </a:extLst>
          </p:cNvPr>
          <p:cNvSpPr>
            <a:spLocks noGrp="1"/>
          </p:cNvSpPr>
          <p:nvPr>
            <p:ph type="title"/>
          </p:nvPr>
        </p:nvSpPr>
        <p:spPr/>
        <p:txBody>
          <a:bodyPr/>
          <a:lstStyle/>
          <a:p>
            <a:r>
              <a:rPr lang="en-US" dirty="0"/>
              <a:t>WHAT ARE VARIABLES</a:t>
            </a:r>
          </a:p>
        </p:txBody>
      </p:sp>
      <p:sp>
        <p:nvSpPr>
          <p:cNvPr id="3" name="Content Placeholder 2">
            <a:extLst>
              <a:ext uri="{FF2B5EF4-FFF2-40B4-BE49-F238E27FC236}">
                <a16:creationId xmlns:a16="http://schemas.microsoft.com/office/drawing/2014/main" id="{0874E9E8-FC46-4E47-BBBF-A83DF36AD46C}"/>
              </a:ext>
            </a:extLst>
          </p:cNvPr>
          <p:cNvSpPr>
            <a:spLocks noGrp="1"/>
          </p:cNvSpPr>
          <p:nvPr>
            <p:ph idx="1"/>
          </p:nvPr>
        </p:nvSpPr>
        <p:spPr/>
        <p:txBody>
          <a:bodyPr>
            <a:normAutofit lnSpcReduction="10000"/>
          </a:bodyPr>
          <a:lstStyle/>
          <a:p>
            <a:r>
              <a:rPr lang="en-US" dirty="0"/>
              <a:t>Variables are used to store data</a:t>
            </a:r>
          </a:p>
          <a:p>
            <a:r>
              <a:rPr lang="en-US" dirty="0"/>
              <a:t>These data are stored in main memory when you run the program</a:t>
            </a:r>
          </a:p>
          <a:p>
            <a:r>
              <a:rPr lang="en-US" dirty="0"/>
              <a:t>Programming = data + logic</a:t>
            </a:r>
          </a:p>
          <a:p>
            <a:r>
              <a:rPr lang="en-US" dirty="0"/>
              <a:t>Different data types in python</a:t>
            </a:r>
          </a:p>
          <a:p>
            <a:pPr lvl="1"/>
            <a:r>
              <a:rPr lang="en-US" dirty="0"/>
              <a:t>Numbers</a:t>
            </a:r>
          </a:p>
          <a:p>
            <a:pPr lvl="1"/>
            <a:r>
              <a:rPr lang="en-US" dirty="0"/>
              <a:t>Strings</a:t>
            </a:r>
          </a:p>
          <a:p>
            <a:pPr lvl="1"/>
            <a:r>
              <a:rPr lang="en-US" dirty="0"/>
              <a:t>Lists</a:t>
            </a:r>
          </a:p>
          <a:p>
            <a:pPr lvl="1"/>
            <a:r>
              <a:rPr lang="en-US" dirty="0"/>
              <a:t>Tuple</a:t>
            </a:r>
          </a:p>
          <a:p>
            <a:pPr lvl="1"/>
            <a:r>
              <a:rPr lang="en-US" dirty="0"/>
              <a:t>Dictionary</a:t>
            </a:r>
          </a:p>
          <a:p>
            <a:pPr lvl="1"/>
            <a:endParaRPr lang="en-US" dirty="0"/>
          </a:p>
          <a:p>
            <a:pPr lvl="1"/>
            <a:endParaRPr lang="en-US" dirty="0"/>
          </a:p>
        </p:txBody>
      </p:sp>
    </p:spTree>
    <p:extLst>
      <p:ext uri="{BB962C8B-B14F-4D97-AF65-F5344CB8AC3E}">
        <p14:creationId xmlns:p14="http://schemas.microsoft.com/office/powerpoint/2010/main" val="1234188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A879-F65A-8F49-AF52-D33A7F1E8E29}"/>
              </a:ext>
            </a:extLst>
          </p:cNvPr>
          <p:cNvSpPr>
            <a:spLocks noGrp="1"/>
          </p:cNvSpPr>
          <p:nvPr>
            <p:ph type="title"/>
          </p:nvPr>
        </p:nvSpPr>
        <p:spPr>
          <a:xfrm>
            <a:off x="1143002" y="2356961"/>
            <a:ext cx="6858000" cy="2073021"/>
          </a:xfrm>
        </p:spPr>
        <p:txBody>
          <a:bodyPr vert="horz" lIns="68580" tIns="34290" rIns="68580" bIns="34290" rtlCol="0" anchor="ctr">
            <a:normAutofit/>
          </a:bodyPr>
          <a:lstStyle/>
          <a:p>
            <a:pPr algn="ctr"/>
            <a:r>
              <a:rPr lang="en-US" sz="5400"/>
              <a:t>USING VARIABLES INSIDE A STRING</a:t>
            </a:r>
          </a:p>
        </p:txBody>
      </p:sp>
    </p:spTree>
    <p:extLst>
      <p:ext uri="{BB962C8B-B14F-4D97-AF65-F5344CB8AC3E}">
        <p14:creationId xmlns:p14="http://schemas.microsoft.com/office/powerpoint/2010/main" val="3563097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747-2E81-8745-8C0D-8F200E3DD0FB}"/>
              </a:ext>
            </a:extLst>
          </p:cNvPr>
          <p:cNvSpPr>
            <a:spLocks noGrp="1"/>
          </p:cNvSpPr>
          <p:nvPr>
            <p:ph type="title"/>
          </p:nvPr>
        </p:nvSpPr>
        <p:spPr/>
        <p:txBody>
          <a:bodyPr/>
          <a:lstStyle/>
          <a:p>
            <a:r>
              <a:rPr lang="en-US" dirty="0"/>
              <a:t>COMBINE THESE TWO TO PRODUCE FULL NAME</a:t>
            </a:r>
          </a:p>
        </p:txBody>
      </p:sp>
      <p:pic>
        <p:nvPicPr>
          <p:cNvPr id="5" name="Content Placeholder 4" descr="A screenshot of a cell phone&#10;&#10;Description automatically generated">
            <a:extLst>
              <a:ext uri="{FF2B5EF4-FFF2-40B4-BE49-F238E27FC236}">
                <a16:creationId xmlns:a16="http://schemas.microsoft.com/office/drawing/2014/main" id="{156F01CF-87B4-034E-AF65-A19D65352242}"/>
              </a:ext>
            </a:extLst>
          </p:cNvPr>
          <p:cNvPicPr>
            <a:picLocks noGrp="1" noChangeAspect="1"/>
          </p:cNvPicPr>
          <p:nvPr>
            <p:ph idx="1"/>
          </p:nvPr>
        </p:nvPicPr>
        <p:blipFill>
          <a:blip r:embed="rId2"/>
          <a:stretch>
            <a:fillRect/>
          </a:stretch>
        </p:blipFill>
        <p:spPr>
          <a:xfrm>
            <a:off x="2093312" y="2930691"/>
            <a:ext cx="4950218" cy="2079924"/>
          </a:xfrm>
        </p:spPr>
      </p:pic>
    </p:spTree>
    <p:extLst>
      <p:ext uri="{BB962C8B-B14F-4D97-AF65-F5344CB8AC3E}">
        <p14:creationId xmlns:p14="http://schemas.microsoft.com/office/powerpoint/2010/main" val="1669489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E83-9B83-FC44-8BCB-43BF99336F3F}"/>
              </a:ext>
            </a:extLst>
          </p:cNvPr>
          <p:cNvSpPr>
            <a:spLocks noGrp="1"/>
          </p:cNvSpPr>
          <p:nvPr>
            <p:ph type="title"/>
          </p:nvPr>
        </p:nvSpPr>
        <p:spPr/>
        <p:txBody>
          <a:bodyPr/>
          <a:lstStyle/>
          <a:p>
            <a:r>
              <a:rPr lang="en-US" dirty="0"/>
              <a:t>Use f-strings</a:t>
            </a:r>
          </a:p>
        </p:txBody>
      </p:sp>
      <p:sp>
        <p:nvSpPr>
          <p:cNvPr id="3" name="Content Placeholder 2">
            <a:extLst>
              <a:ext uri="{FF2B5EF4-FFF2-40B4-BE49-F238E27FC236}">
                <a16:creationId xmlns:a16="http://schemas.microsoft.com/office/drawing/2014/main" id="{2CA45832-9845-4447-9EA0-8C2A392DF9B5}"/>
              </a:ext>
            </a:extLst>
          </p:cNvPr>
          <p:cNvSpPr>
            <a:spLocks noGrp="1"/>
          </p:cNvSpPr>
          <p:nvPr>
            <p:ph idx="1"/>
          </p:nvPr>
        </p:nvSpPr>
        <p:spPr/>
        <p:txBody>
          <a:bodyPr/>
          <a:lstStyle/>
          <a:p>
            <a:r>
              <a:rPr lang="en-US" dirty="0"/>
              <a:t>Feature is available from python 3.6</a:t>
            </a:r>
          </a:p>
          <a:p>
            <a:r>
              <a:rPr lang="en-US" dirty="0"/>
              <a:t>Start string with f – f stands for format</a:t>
            </a:r>
          </a:p>
          <a:p>
            <a:r>
              <a:rPr lang="en-US" dirty="0"/>
              <a:t>Put braces around variable name</a:t>
            </a:r>
          </a:p>
          <a:p>
            <a:endParaRPr lang="en-US" dirty="0"/>
          </a:p>
          <a:p>
            <a:endParaRPr lang="en-US" dirty="0"/>
          </a:p>
          <a:p>
            <a:pPr marL="0" indent="0">
              <a:buNone/>
            </a:pPr>
            <a:endParaRPr lang="en-US" dirty="0"/>
          </a:p>
          <a:p>
            <a:pPr marL="0" indent="0">
              <a:buNone/>
            </a:pPr>
            <a:endParaRPr lang="en-US" dirty="0"/>
          </a:p>
        </p:txBody>
      </p:sp>
      <p:pic>
        <p:nvPicPr>
          <p:cNvPr id="7" name="Picture 6" descr="A screen shot of a smart phone&#10;&#10;Description automatically generated">
            <a:extLst>
              <a:ext uri="{FF2B5EF4-FFF2-40B4-BE49-F238E27FC236}">
                <a16:creationId xmlns:a16="http://schemas.microsoft.com/office/drawing/2014/main" id="{901222A5-0126-B14B-800F-F2F002B15A20}"/>
              </a:ext>
            </a:extLst>
          </p:cNvPr>
          <p:cNvPicPr>
            <a:picLocks noChangeAspect="1"/>
          </p:cNvPicPr>
          <p:nvPr/>
        </p:nvPicPr>
        <p:blipFill>
          <a:blip r:embed="rId2"/>
          <a:stretch>
            <a:fillRect/>
          </a:stretch>
        </p:blipFill>
        <p:spPr>
          <a:xfrm>
            <a:off x="1001891" y="3536768"/>
            <a:ext cx="6884424" cy="2559231"/>
          </a:xfrm>
          <a:prstGeom prst="rect">
            <a:avLst/>
          </a:prstGeom>
        </p:spPr>
      </p:pic>
    </p:spTree>
    <p:extLst>
      <p:ext uri="{BB962C8B-B14F-4D97-AF65-F5344CB8AC3E}">
        <p14:creationId xmlns:p14="http://schemas.microsoft.com/office/powerpoint/2010/main" val="366523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A5FB-FB3A-9045-AF7A-0CDE63954FBA}"/>
              </a:ext>
            </a:extLst>
          </p:cNvPr>
          <p:cNvSpPr>
            <a:spLocks noGrp="1"/>
          </p:cNvSpPr>
          <p:nvPr>
            <p:ph type="title"/>
          </p:nvPr>
        </p:nvSpPr>
        <p:spPr/>
        <p:txBody>
          <a:bodyPr/>
          <a:lstStyle/>
          <a:p>
            <a:endParaRPr lang="en-US"/>
          </a:p>
        </p:txBody>
      </p:sp>
      <p:pic>
        <p:nvPicPr>
          <p:cNvPr id="5" name="Content Placeholder 4" descr="A close up of a screen&#10;&#10;Description automatically generated">
            <a:extLst>
              <a:ext uri="{FF2B5EF4-FFF2-40B4-BE49-F238E27FC236}">
                <a16:creationId xmlns:a16="http://schemas.microsoft.com/office/drawing/2014/main" id="{45C541B5-54B6-064B-84A4-7BDB599DD111}"/>
              </a:ext>
            </a:extLst>
          </p:cNvPr>
          <p:cNvPicPr>
            <a:picLocks noGrp="1" noChangeAspect="1"/>
          </p:cNvPicPr>
          <p:nvPr>
            <p:ph idx="1"/>
          </p:nvPr>
        </p:nvPicPr>
        <p:blipFill>
          <a:blip r:embed="rId2"/>
          <a:stretch>
            <a:fillRect/>
          </a:stretch>
        </p:blipFill>
        <p:spPr>
          <a:xfrm>
            <a:off x="1056502" y="2286040"/>
            <a:ext cx="7140014" cy="3066545"/>
          </a:xfrm>
        </p:spPr>
      </p:pic>
    </p:spTree>
    <p:extLst>
      <p:ext uri="{BB962C8B-B14F-4D97-AF65-F5344CB8AC3E}">
        <p14:creationId xmlns:p14="http://schemas.microsoft.com/office/powerpoint/2010/main" val="3260041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36CC-AC94-0E49-834C-8CEFC9D425F1}"/>
              </a:ext>
            </a:extLst>
          </p:cNvPr>
          <p:cNvSpPr>
            <a:spLocks noGrp="1"/>
          </p:cNvSpPr>
          <p:nvPr>
            <p:ph type="title"/>
          </p:nvPr>
        </p:nvSpPr>
        <p:spPr/>
        <p:txBody>
          <a:bodyPr/>
          <a:lstStyle/>
          <a:p>
            <a:endParaRPr lang="en-US"/>
          </a:p>
        </p:txBody>
      </p:sp>
      <p:pic>
        <p:nvPicPr>
          <p:cNvPr id="5" name="Content Placeholder 4" descr="A screen shot of a smart phone&#10;&#10;Description automatically generated">
            <a:extLst>
              <a:ext uri="{FF2B5EF4-FFF2-40B4-BE49-F238E27FC236}">
                <a16:creationId xmlns:a16="http://schemas.microsoft.com/office/drawing/2014/main" id="{1B601BD9-2A64-F646-9FE9-8A1D8F3CF4FB}"/>
              </a:ext>
            </a:extLst>
          </p:cNvPr>
          <p:cNvPicPr>
            <a:picLocks noGrp="1" noChangeAspect="1"/>
          </p:cNvPicPr>
          <p:nvPr>
            <p:ph idx="1"/>
          </p:nvPr>
        </p:nvPicPr>
        <p:blipFill>
          <a:blip r:embed="rId2"/>
          <a:stretch>
            <a:fillRect/>
          </a:stretch>
        </p:blipFill>
        <p:spPr>
          <a:xfrm>
            <a:off x="1303428" y="2198666"/>
            <a:ext cx="6591635" cy="3467686"/>
          </a:xfrm>
        </p:spPr>
      </p:pic>
    </p:spTree>
    <p:extLst>
      <p:ext uri="{BB962C8B-B14F-4D97-AF65-F5344CB8AC3E}">
        <p14:creationId xmlns:p14="http://schemas.microsoft.com/office/powerpoint/2010/main" val="3422162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53E3-8C0F-5345-9643-938B785E5EBB}"/>
              </a:ext>
            </a:extLst>
          </p:cNvPr>
          <p:cNvSpPr>
            <a:spLocks noGrp="1"/>
          </p:cNvSpPr>
          <p:nvPr>
            <p:ph type="title"/>
          </p:nvPr>
        </p:nvSpPr>
        <p:spPr/>
        <p:txBody>
          <a:bodyPr/>
          <a:lstStyle/>
          <a:p>
            <a:r>
              <a:rPr lang="en-US" dirty="0"/>
              <a:t>CONCAT MULTIPLE STRINGS</a:t>
            </a:r>
          </a:p>
        </p:txBody>
      </p:sp>
      <p:pic>
        <p:nvPicPr>
          <p:cNvPr id="5" name="Content Placeholder 4" descr="A screen shot of a computer&#10;&#10;Description automatically generated">
            <a:extLst>
              <a:ext uri="{FF2B5EF4-FFF2-40B4-BE49-F238E27FC236}">
                <a16:creationId xmlns:a16="http://schemas.microsoft.com/office/drawing/2014/main" id="{028D3848-AC78-394E-909D-44C839514198}"/>
              </a:ext>
            </a:extLst>
          </p:cNvPr>
          <p:cNvPicPr>
            <a:picLocks noGrp="1" noChangeAspect="1"/>
          </p:cNvPicPr>
          <p:nvPr>
            <p:ph idx="1"/>
          </p:nvPr>
        </p:nvPicPr>
        <p:blipFill>
          <a:blip r:embed="rId2"/>
          <a:stretch>
            <a:fillRect/>
          </a:stretch>
        </p:blipFill>
        <p:spPr>
          <a:xfrm>
            <a:off x="1299333" y="2519669"/>
            <a:ext cx="6674871" cy="3212058"/>
          </a:xfrm>
        </p:spPr>
      </p:pic>
    </p:spTree>
    <p:extLst>
      <p:ext uri="{BB962C8B-B14F-4D97-AF65-F5344CB8AC3E}">
        <p14:creationId xmlns:p14="http://schemas.microsoft.com/office/powerpoint/2010/main" val="265605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F097-151B-844D-A236-D1D16F1BCD41}"/>
              </a:ext>
            </a:extLst>
          </p:cNvPr>
          <p:cNvSpPr>
            <a:spLocks noGrp="1"/>
          </p:cNvSpPr>
          <p:nvPr>
            <p:ph type="title"/>
          </p:nvPr>
        </p:nvSpPr>
        <p:spPr>
          <a:xfrm>
            <a:off x="628650" y="1232297"/>
            <a:ext cx="7886700" cy="994172"/>
          </a:xfrm>
        </p:spPr>
        <p:txBody>
          <a:bodyPr>
            <a:normAutofit fontScale="90000"/>
          </a:bodyPr>
          <a:lstStyle/>
          <a:p>
            <a:r>
              <a:rPr lang="en-IN" b="1" i="1" dirty="0"/>
              <a:t>Adding Whitespace to Strings with Tabs or Newlines</a:t>
            </a:r>
            <a:br>
              <a:rPr lang="en-IN" dirty="0"/>
            </a:br>
            <a:endParaRPr lang="en-US" dirty="0"/>
          </a:p>
        </p:txBody>
      </p:sp>
      <p:sp>
        <p:nvSpPr>
          <p:cNvPr id="3" name="Content Placeholder 2">
            <a:extLst>
              <a:ext uri="{FF2B5EF4-FFF2-40B4-BE49-F238E27FC236}">
                <a16:creationId xmlns:a16="http://schemas.microsoft.com/office/drawing/2014/main" id="{7C26CED5-C9FE-3841-B6CA-AECF845295C1}"/>
              </a:ext>
            </a:extLst>
          </p:cNvPr>
          <p:cNvSpPr>
            <a:spLocks noGrp="1"/>
          </p:cNvSpPr>
          <p:nvPr>
            <p:ph idx="1"/>
          </p:nvPr>
        </p:nvSpPr>
        <p:spPr>
          <a:xfrm>
            <a:off x="628650" y="2455863"/>
            <a:ext cx="7886700" cy="4351338"/>
          </a:xfrm>
        </p:spPr>
        <p:txBody>
          <a:bodyPr/>
          <a:lstStyle/>
          <a:p>
            <a:r>
              <a:rPr lang="en-IN" dirty="0"/>
              <a:t>In programming, </a:t>
            </a:r>
            <a:r>
              <a:rPr lang="en-IN" i="1" dirty="0"/>
              <a:t>whitespace</a:t>
            </a:r>
            <a:r>
              <a:rPr lang="en-IN" dirty="0"/>
              <a:t> refers to any nonprinting character, such as spaces, tabs, and end-of-line symbols. </a:t>
            </a:r>
          </a:p>
          <a:p>
            <a:r>
              <a:rPr lang="en-IN" dirty="0"/>
              <a:t>You can use whitespace to organize your output so it’s easier for users to read.</a:t>
            </a:r>
            <a:endParaRPr lang="en-US" dirty="0"/>
          </a:p>
        </p:txBody>
      </p:sp>
    </p:spTree>
    <p:extLst>
      <p:ext uri="{BB962C8B-B14F-4D97-AF65-F5344CB8AC3E}">
        <p14:creationId xmlns:p14="http://schemas.microsoft.com/office/powerpoint/2010/main" val="2524178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3CA2-F047-4541-96E7-62E7B9A7FBF9}"/>
              </a:ext>
            </a:extLst>
          </p:cNvPr>
          <p:cNvSpPr>
            <a:spLocks noGrp="1"/>
          </p:cNvSpPr>
          <p:nvPr>
            <p:ph type="title"/>
          </p:nvPr>
        </p:nvSpPr>
        <p:spPr/>
        <p:txBody>
          <a:bodyPr/>
          <a:lstStyle/>
          <a:p>
            <a:r>
              <a:rPr lang="en-US" dirty="0"/>
              <a:t>Add a tab to your text</a:t>
            </a:r>
          </a:p>
        </p:txBody>
      </p:sp>
      <p:pic>
        <p:nvPicPr>
          <p:cNvPr id="5" name="Content Placeholder 4" descr="A screenshot of a cell phone&#10;&#10;Description automatically generated">
            <a:extLst>
              <a:ext uri="{FF2B5EF4-FFF2-40B4-BE49-F238E27FC236}">
                <a16:creationId xmlns:a16="http://schemas.microsoft.com/office/drawing/2014/main" id="{503D5CFB-0230-5E44-AAB3-8E393F0C7B89}"/>
              </a:ext>
            </a:extLst>
          </p:cNvPr>
          <p:cNvPicPr>
            <a:picLocks noGrp="1" noChangeAspect="1"/>
          </p:cNvPicPr>
          <p:nvPr>
            <p:ph idx="1"/>
          </p:nvPr>
        </p:nvPicPr>
        <p:blipFill>
          <a:blip r:embed="rId2"/>
          <a:stretch>
            <a:fillRect/>
          </a:stretch>
        </p:blipFill>
        <p:spPr>
          <a:xfrm>
            <a:off x="1729268" y="2127722"/>
            <a:ext cx="5801523" cy="3971281"/>
          </a:xfrm>
        </p:spPr>
      </p:pic>
    </p:spTree>
    <p:extLst>
      <p:ext uri="{BB962C8B-B14F-4D97-AF65-F5344CB8AC3E}">
        <p14:creationId xmlns:p14="http://schemas.microsoft.com/office/powerpoint/2010/main" val="2016101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1C1E-AB1D-AC42-A134-E3B3ECA91DBE}"/>
              </a:ext>
            </a:extLst>
          </p:cNvPr>
          <p:cNvSpPr>
            <a:spLocks noGrp="1"/>
          </p:cNvSpPr>
          <p:nvPr>
            <p:ph type="title"/>
          </p:nvPr>
        </p:nvSpPr>
        <p:spPr/>
        <p:txBody>
          <a:bodyPr/>
          <a:lstStyle/>
          <a:p>
            <a:r>
              <a:rPr lang="en-US" dirty="0"/>
              <a:t>Add newline to your text</a:t>
            </a:r>
          </a:p>
        </p:txBody>
      </p:sp>
      <p:pic>
        <p:nvPicPr>
          <p:cNvPr id="5" name="Content Placeholder 4" descr="A screenshot of a cell phone&#10;&#10;Description automatically generated">
            <a:extLst>
              <a:ext uri="{FF2B5EF4-FFF2-40B4-BE49-F238E27FC236}">
                <a16:creationId xmlns:a16="http://schemas.microsoft.com/office/drawing/2014/main" id="{6A9C01D9-83B2-4341-81D6-24C2D767F004}"/>
              </a:ext>
            </a:extLst>
          </p:cNvPr>
          <p:cNvPicPr>
            <a:picLocks noGrp="1" noChangeAspect="1"/>
          </p:cNvPicPr>
          <p:nvPr>
            <p:ph idx="1"/>
          </p:nvPr>
        </p:nvPicPr>
        <p:blipFill>
          <a:blip r:embed="rId2"/>
          <a:stretch>
            <a:fillRect/>
          </a:stretch>
        </p:blipFill>
        <p:spPr>
          <a:xfrm>
            <a:off x="1010478" y="2191436"/>
            <a:ext cx="6602087" cy="3727337"/>
          </a:xfrm>
        </p:spPr>
      </p:pic>
    </p:spTree>
    <p:extLst>
      <p:ext uri="{BB962C8B-B14F-4D97-AF65-F5344CB8AC3E}">
        <p14:creationId xmlns:p14="http://schemas.microsoft.com/office/powerpoint/2010/main" val="1483573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2F29-BA2A-FB45-8F7B-C6B10D383688}"/>
              </a:ext>
            </a:extLst>
          </p:cNvPr>
          <p:cNvSpPr>
            <a:spLocks noGrp="1"/>
          </p:cNvSpPr>
          <p:nvPr>
            <p:ph type="title"/>
          </p:nvPr>
        </p:nvSpPr>
        <p:spPr>
          <a:xfrm>
            <a:off x="1143002" y="2356961"/>
            <a:ext cx="6858000" cy="2073021"/>
          </a:xfrm>
        </p:spPr>
        <p:txBody>
          <a:bodyPr vert="horz" lIns="68580" tIns="34290" rIns="68580" bIns="34290" rtlCol="0" anchor="ctr">
            <a:normAutofit/>
          </a:bodyPr>
          <a:lstStyle/>
          <a:p>
            <a:pPr algn="ctr"/>
            <a:r>
              <a:rPr lang="en-US" sz="5400"/>
              <a:t>NUMBERS DATA TYPE</a:t>
            </a:r>
          </a:p>
        </p:txBody>
      </p:sp>
    </p:spTree>
    <p:extLst>
      <p:ext uri="{BB962C8B-B14F-4D97-AF65-F5344CB8AC3E}">
        <p14:creationId xmlns:p14="http://schemas.microsoft.com/office/powerpoint/2010/main" val="43949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E6A8-186A-4F42-85A5-B202D0C47061}"/>
              </a:ext>
            </a:extLst>
          </p:cNvPr>
          <p:cNvSpPr>
            <a:spLocks noGrp="1"/>
          </p:cNvSpPr>
          <p:nvPr>
            <p:ph type="title"/>
          </p:nvPr>
        </p:nvSpPr>
        <p:spPr/>
        <p:txBody>
          <a:bodyPr/>
          <a:lstStyle/>
          <a:p>
            <a:r>
              <a:rPr lang="en-US" dirty="0"/>
              <a:t>A SIMPLE EXAMPLE</a:t>
            </a:r>
          </a:p>
        </p:txBody>
      </p:sp>
      <p:pic>
        <p:nvPicPr>
          <p:cNvPr id="5" name="Content Placeholder 4" descr="A screen shot of a computer&#10;&#10;Description automatically generated">
            <a:extLst>
              <a:ext uri="{FF2B5EF4-FFF2-40B4-BE49-F238E27FC236}">
                <a16:creationId xmlns:a16="http://schemas.microsoft.com/office/drawing/2014/main" id="{049A5C4B-1371-EC42-841F-F466993BFA78}"/>
              </a:ext>
            </a:extLst>
          </p:cNvPr>
          <p:cNvPicPr>
            <a:picLocks noGrp="1" noChangeAspect="1"/>
          </p:cNvPicPr>
          <p:nvPr>
            <p:ph idx="1"/>
          </p:nvPr>
        </p:nvPicPr>
        <p:blipFill>
          <a:blip r:embed="rId2"/>
          <a:stretch>
            <a:fillRect/>
          </a:stretch>
        </p:blipFill>
        <p:spPr>
          <a:xfrm>
            <a:off x="551493" y="2473215"/>
            <a:ext cx="4864316" cy="2875642"/>
          </a:xfrm>
        </p:spPr>
      </p:pic>
      <p:sp>
        <p:nvSpPr>
          <p:cNvPr id="6" name="TextBox 5">
            <a:extLst>
              <a:ext uri="{FF2B5EF4-FFF2-40B4-BE49-F238E27FC236}">
                <a16:creationId xmlns:a16="http://schemas.microsoft.com/office/drawing/2014/main" id="{367C8B26-AF91-934A-8E7C-0D69CAE9DF7B}"/>
              </a:ext>
            </a:extLst>
          </p:cNvPr>
          <p:cNvSpPr txBox="1"/>
          <p:nvPr/>
        </p:nvSpPr>
        <p:spPr>
          <a:xfrm>
            <a:off x="6156434" y="3229961"/>
            <a:ext cx="1896288" cy="507831"/>
          </a:xfrm>
          <a:prstGeom prst="rect">
            <a:avLst/>
          </a:prstGeom>
          <a:noFill/>
        </p:spPr>
        <p:txBody>
          <a:bodyPr wrap="none" rtlCol="0">
            <a:spAutoFit/>
          </a:bodyPr>
          <a:lstStyle/>
          <a:p>
            <a:pPr marL="214313" indent="-214313">
              <a:buFont typeface="Arial" panose="020B0604020202020204" pitchFamily="34" charset="0"/>
              <a:buChar char="•"/>
            </a:pPr>
            <a:r>
              <a:rPr lang="en-US" sz="1350" dirty="0"/>
              <a:t>What is print() here ?</a:t>
            </a:r>
          </a:p>
          <a:p>
            <a:pPr marL="214313" indent="-214313">
              <a:buFont typeface="Arial" panose="020B0604020202020204" pitchFamily="34" charset="0"/>
              <a:buChar char="•"/>
            </a:pPr>
            <a:r>
              <a:rPr lang="en-US" sz="1350" dirty="0"/>
              <a:t>What does it do ?</a:t>
            </a:r>
          </a:p>
        </p:txBody>
      </p:sp>
    </p:spTree>
    <p:extLst>
      <p:ext uri="{BB962C8B-B14F-4D97-AF65-F5344CB8AC3E}">
        <p14:creationId xmlns:p14="http://schemas.microsoft.com/office/powerpoint/2010/main" val="1785711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284D-855E-254C-90D9-EA5826C5E817}"/>
              </a:ext>
            </a:extLst>
          </p:cNvPr>
          <p:cNvSpPr>
            <a:spLocks noGrp="1"/>
          </p:cNvSpPr>
          <p:nvPr>
            <p:ph type="title"/>
          </p:nvPr>
        </p:nvSpPr>
        <p:spPr/>
        <p:txBody>
          <a:bodyPr/>
          <a:lstStyle/>
          <a:p>
            <a:r>
              <a:rPr lang="en-US" dirty="0"/>
              <a:t>What are numbers ?</a:t>
            </a:r>
          </a:p>
        </p:txBody>
      </p:sp>
      <p:sp>
        <p:nvSpPr>
          <p:cNvPr id="3" name="Content Placeholder 2">
            <a:extLst>
              <a:ext uri="{FF2B5EF4-FFF2-40B4-BE49-F238E27FC236}">
                <a16:creationId xmlns:a16="http://schemas.microsoft.com/office/drawing/2014/main" id="{452A9387-1157-7046-B7D2-2D411C5A46CF}"/>
              </a:ext>
            </a:extLst>
          </p:cNvPr>
          <p:cNvSpPr>
            <a:spLocks noGrp="1"/>
          </p:cNvSpPr>
          <p:nvPr>
            <p:ph idx="1"/>
          </p:nvPr>
        </p:nvSpPr>
        <p:spPr/>
        <p:txBody>
          <a:bodyPr/>
          <a:lstStyle/>
          <a:p>
            <a:r>
              <a:rPr lang="en-US" dirty="0"/>
              <a:t>Integers = 1, 2, 3</a:t>
            </a:r>
          </a:p>
          <a:p>
            <a:r>
              <a:rPr lang="en-US" dirty="0"/>
              <a:t>Floats = 1.2, 2.55</a:t>
            </a:r>
          </a:p>
          <a:p>
            <a:r>
              <a:rPr lang="en-US" dirty="0"/>
              <a:t>These data are used very frequently in a program.</a:t>
            </a:r>
          </a:p>
        </p:txBody>
      </p:sp>
    </p:spTree>
    <p:extLst>
      <p:ext uri="{BB962C8B-B14F-4D97-AF65-F5344CB8AC3E}">
        <p14:creationId xmlns:p14="http://schemas.microsoft.com/office/powerpoint/2010/main" val="3300684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4283-00D7-1549-BDC8-7628EA9CAFEC}"/>
              </a:ext>
            </a:extLst>
          </p:cNvPr>
          <p:cNvSpPr>
            <a:spLocks noGrp="1"/>
          </p:cNvSpPr>
          <p:nvPr>
            <p:ph type="title"/>
          </p:nvPr>
        </p:nvSpPr>
        <p:spPr/>
        <p:txBody>
          <a:bodyPr/>
          <a:lstStyle/>
          <a:p>
            <a:r>
              <a:rPr lang="en-US" dirty="0"/>
              <a:t>INTEGERS</a:t>
            </a:r>
          </a:p>
        </p:txBody>
      </p:sp>
      <p:sp>
        <p:nvSpPr>
          <p:cNvPr id="3" name="Content Placeholder 2">
            <a:extLst>
              <a:ext uri="{FF2B5EF4-FFF2-40B4-BE49-F238E27FC236}">
                <a16:creationId xmlns:a16="http://schemas.microsoft.com/office/drawing/2014/main" id="{B212D244-DECE-2B41-A32C-9D3A920DABD1}"/>
              </a:ext>
            </a:extLst>
          </p:cNvPr>
          <p:cNvSpPr>
            <a:spLocks noGrp="1"/>
          </p:cNvSpPr>
          <p:nvPr>
            <p:ph idx="1"/>
          </p:nvPr>
        </p:nvSpPr>
        <p:spPr/>
        <p:txBody>
          <a:bodyPr/>
          <a:lstStyle/>
          <a:p>
            <a:r>
              <a:rPr lang="en-US" dirty="0"/>
              <a:t>You can  add, subtract, multiply and  divide python integers</a:t>
            </a:r>
          </a:p>
          <a:p>
            <a:pPr marL="0" indent="0">
              <a:buNone/>
            </a:pPr>
            <a:endParaRPr lang="en-US"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6AD4A62B-232F-124D-9BF5-7165B3E57729}"/>
              </a:ext>
            </a:extLst>
          </p:cNvPr>
          <p:cNvPicPr>
            <a:picLocks noChangeAspect="1"/>
          </p:cNvPicPr>
          <p:nvPr/>
        </p:nvPicPr>
        <p:blipFill>
          <a:blip r:embed="rId2"/>
          <a:stretch>
            <a:fillRect/>
          </a:stretch>
        </p:blipFill>
        <p:spPr>
          <a:xfrm>
            <a:off x="3121434" y="2771840"/>
            <a:ext cx="3086078" cy="3699460"/>
          </a:xfrm>
          <a:prstGeom prst="rect">
            <a:avLst/>
          </a:prstGeom>
        </p:spPr>
      </p:pic>
    </p:spTree>
    <p:extLst>
      <p:ext uri="{BB962C8B-B14F-4D97-AF65-F5344CB8AC3E}">
        <p14:creationId xmlns:p14="http://schemas.microsoft.com/office/powerpoint/2010/main" val="3464834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C53C-D8A6-4A4D-9117-1CE2E4EF3058}"/>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DBC32F25-5AD0-334A-887D-F911FF4305F2}"/>
              </a:ext>
            </a:extLst>
          </p:cNvPr>
          <p:cNvPicPr>
            <a:picLocks noGrp="1" noChangeAspect="1"/>
          </p:cNvPicPr>
          <p:nvPr>
            <p:ph idx="1"/>
          </p:nvPr>
        </p:nvPicPr>
        <p:blipFill>
          <a:blip r:embed="rId2"/>
          <a:stretch>
            <a:fillRect/>
          </a:stretch>
        </p:blipFill>
        <p:spPr>
          <a:xfrm>
            <a:off x="2687595" y="1018798"/>
            <a:ext cx="4010571" cy="5390300"/>
          </a:xfrm>
        </p:spPr>
      </p:pic>
    </p:spTree>
    <p:extLst>
      <p:ext uri="{BB962C8B-B14F-4D97-AF65-F5344CB8AC3E}">
        <p14:creationId xmlns:p14="http://schemas.microsoft.com/office/powerpoint/2010/main" val="1364724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F8A9-8F3F-5445-AC97-719ECD3886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D75AED-6D5F-B44E-AFF7-2717D93E926A}"/>
              </a:ext>
            </a:extLst>
          </p:cNvPr>
          <p:cNvSpPr>
            <a:spLocks noGrp="1"/>
          </p:cNvSpPr>
          <p:nvPr>
            <p:ph idx="1"/>
          </p:nvPr>
        </p:nvSpPr>
        <p:spPr/>
        <p:txBody>
          <a:bodyPr/>
          <a:lstStyle/>
          <a:p>
            <a:r>
              <a:rPr lang="en-IN" dirty="0"/>
              <a:t>Python uses two multiplication symbols to represent exponents.</a:t>
            </a:r>
          </a:p>
          <a:p>
            <a:pPr marL="0" indent="0">
              <a:buNone/>
            </a:pPr>
            <a:endParaRPr lang="en-IN"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2C9E0DA9-73F5-504A-8506-A420E4561904}"/>
              </a:ext>
            </a:extLst>
          </p:cNvPr>
          <p:cNvPicPr>
            <a:picLocks noChangeAspect="1"/>
          </p:cNvPicPr>
          <p:nvPr/>
        </p:nvPicPr>
        <p:blipFill>
          <a:blip r:embed="rId2"/>
          <a:stretch>
            <a:fillRect/>
          </a:stretch>
        </p:blipFill>
        <p:spPr>
          <a:xfrm>
            <a:off x="3499607" y="2911165"/>
            <a:ext cx="3042442" cy="3641348"/>
          </a:xfrm>
          <a:prstGeom prst="rect">
            <a:avLst/>
          </a:prstGeom>
        </p:spPr>
      </p:pic>
    </p:spTree>
    <p:extLst>
      <p:ext uri="{BB962C8B-B14F-4D97-AF65-F5344CB8AC3E}">
        <p14:creationId xmlns:p14="http://schemas.microsoft.com/office/powerpoint/2010/main" val="332876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0D62-315D-8C44-9532-77D95FF5BE5C}"/>
              </a:ext>
            </a:extLst>
          </p:cNvPr>
          <p:cNvSpPr>
            <a:spLocks noGrp="1"/>
          </p:cNvSpPr>
          <p:nvPr>
            <p:ph type="title"/>
          </p:nvPr>
        </p:nvSpPr>
        <p:spPr/>
        <p:txBody>
          <a:bodyPr/>
          <a:lstStyle/>
          <a:p>
            <a:r>
              <a:rPr lang="en-US" dirty="0"/>
              <a:t>MULTIPLE OPERATORS IN ONE EXPRESSION</a:t>
            </a:r>
          </a:p>
        </p:txBody>
      </p:sp>
      <p:pic>
        <p:nvPicPr>
          <p:cNvPr id="5" name="Content Placeholder 4" descr="A close up of a logo&#10;&#10;Description automatically generated">
            <a:extLst>
              <a:ext uri="{FF2B5EF4-FFF2-40B4-BE49-F238E27FC236}">
                <a16:creationId xmlns:a16="http://schemas.microsoft.com/office/drawing/2014/main" id="{707CBE1B-7DFB-E94C-83DD-36B2A751A850}"/>
              </a:ext>
            </a:extLst>
          </p:cNvPr>
          <p:cNvPicPr>
            <a:picLocks noGrp="1" noChangeAspect="1"/>
          </p:cNvPicPr>
          <p:nvPr>
            <p:ph idx="1"/>
          </p:nvPr>
        </p:nvPicPr>
        <p:blipFill>
          <a:blip r:embed="rId2"/>
          <a:stretch>
            <a:fillRect/>
          </a:stretch>
        </p:blipFill>
        <p:spPr>
          <a:xfrm>
            <a:off x="2205680" y="2125266"/>
            <a:ext cx="5421753" cy="3791901"/>
          </a:xfrm>
        </p:spPr>
      </p:pic>
    </p:spTree>
    <p:extLst>
      <p:ext uri="{BB962C8B-B14F-4D97-AF65-F5344CB8AC3E}">
        <p14:creationId xmlns:p14="http://schemas.microsoft.com/office/powerpoint/2010/main" val="3250655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88C6-81E4-1E4C-A82D-C7444F9808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D3A55B6-F06D-5E4A-95C5-AFD6322E2293}"/>
              </a:ext>
            </a:extLst>
          </p:cNvPr>
          <p:cNvSpPr>
            <a:spLocks noGrp="1"/>
          </p:cNvSpPr>
          <p:nvPr>
            <p:ph idx="1"/>
          </p:nvPr>
        </p:nvSpPr>
        <p:spPr/>
        <p:txBody>
          <a:bodyPr/>
          <a:lstStyle/>
          <a:p>
            <a:r>
              <a:rPr lang="en-IN" dirty="0"/>
              <a:t>The spacing in these examples has no effect on how Python evaluates the expressions</a:t>
            </a:r>
          </a:p>
          <a:p>
            <a:r>
              <a:rPr lang="en-IN" dirty="0"/>
              <a:t>Clarity</a:t>
            </a:r>
          </a:p>
          <a:p>
            <a:r>
              <a:rPr lang="en-IN" dirty="0"/>
              <a:t>More about precedence of operators in a future video</a:t>
            </a:r>
            <a:endParaRPr lang="en-US" dirty="0"/>
          </a:p>
        </p:txBody>
      </p:sp>
    </p:spTree>
    <p:extLst>
      <p:ext uri="{BB962C8B-B14F-4D97-AF65-F5344CB8AC3E}">
        <p14:creationId xmlns:p14="http://schemas.microsoft.com/office/powerpoint/2010/main" val="2132447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2E92-0142-E348-B9E8-B0CDC7C584E8}"/>
              </a:ext>
            </a:extLst>
          </p:cNvPr>
          <p:cNvSpPr>
            <a:spLocks noGrp="1"/>
          </p:cNvSpPr>
          <p:nvPr>
            <p:ph type="title"/>
          </p:nvPr>
        </p:nvSpPr>
        <p:spPr/>
        <p:txBody>
          <a:bodyPr/>
          <a:lstStyle/>
          <a:p>
            <a:r>
              <a:rPr lang="en-US" dirty="0"/>
              <a:t>FLOATS</a:t>
            </a:r>
          </a:p>
        </p:txBody>
      </p:sp>
      <p:sp>
        <p:nvSpPr>
          <p:cNvPr id="3" name="Content Placeholder 2">
            <a:extLst>
              <a:ext uri="{FF2B5EF4-FFF2-40B4-BE49-F238E27FC236}">
                <a16:creationId xmlns:a16="http://schemas.microsoft.com/office/drawing/2014/main" id="{93E7A6CB-AAF2-6544-A749-23DF67CDA321}"/>
              </a:ext>
            </a:extLst>
          </p:cNvPr>
          <p:cNvSpPr>
            <a:spLocks noGrp="1"/>
          </p:cNvSpPr>
          <p:nvPr>
            <p:ph idx="1"/>
          </p:nvPr>
        </p:nvSpPr>
        <p:spPr/>
        <p:txBody>
          <a:bodyPr/>
          <a:lstStyle/>
          <a:p>
            <a:r>
              <a:rPr lang="en-IN" dirty="0"/>
              <a:t>Python calls any number with a decimal point a </a:t>
            </a:r>
            <a:r>
              <a:rPr lang="en-IN" i="1" dirty="0"/>
              <a:t>float</a:t>
            </a:r>
            <a:r>
              <a:rPr lang="en-IN" dirty="0"/>
              <a:t>. </a:t>
            </a:r>
          </a:p>
          <a:p>
            <a:r>
              <a:rPr lang="en-IN" dirty="0"/>
              <a:t>This term is used in most programming languages, and it refers to the fact that a decimal point can appear at any position in a number.</a:t>
            </a:r>
          </a:p>
          <a:p>
            <a:r>
              <a:rPr lang="en-IN" dirty="0"/>
              <a:t>Example: 1.2, 12.35</a:t>
            </a:r>
            <a:endParaRPr lang="en-US" dirty="0"/>
          </a:p>
        </p:txBody>
      </p:sp>
    </p:spTree>
    <p:extLst>
      <p:ext uri="{BB962C8B-B14F-4D97-AF65-F5344CB8AC3E}">
        <p14:creationId xmlns:p14="http://schemas.microsoft.com/office/powerpoint/2010/main" val="985353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B9A-2F9E-B646-8BAA-7526457D0EDA}"/>
              </a:ext>
            </a:extLst>
          </p:cNvPr>
          <p:cNvSpPr>
            <a:spLocks noGrp="1"/>
          </p:cNvSpPr>
          <p:nvPr>
            <p:ph type="title"/>
          </p:nvPr>
        </p:nvSpPr>
        <p:spPr/>
        <p:txBody>
          <a:bodyPr/>
          <a:lstStyle/>
          <a:p>
            <a:endParaRPr lang="en-US"/>
          </a:p>
        </p:txBody>
      </p:sp>
      <p:pic>
        <p:nvPicPr>
          <p:cNvPr id="5" name="Content Placeholder 4" descr="A picture containing clock&#10;&#10;Description automatically generated">
            <a:extLst>
              <a:ext uri="{FF2B5EF4-FFF2-40B4-BE49-F238E27FC236}">
                <a16:creationId xmlns:a16="http://schemas.microsoft.com/office/drawing/2014/main" id="{D313F334-8A44-904F-B83B-9E4C8DF1ADFE}"/>
              </a:ext>
            </a:extLst>
          </p:cNvPr>
          <p:cNvPicPr>
            <a:picLocks noGrp="1" noChangeAspect="1"/>
          </p:cNvPicPr>
          <p:nvPr>
            <p:ph idx="1"/>
          </p:nvPr>
        </p:nvPicPr>
        <p:blipFill>
          <a:blip r:embed="rId2"/>
          <a:stretch>
            <a:fillRect/>
          </a:stretch>
        </p:blipFill>
        <p:spPr>
          <a:xfrm>
            <a:off x="2344696" y="1239878"/>
            <a:ext cx="4271694" cy="5278400"/>
          </a:xfrm>
        </p:spPr>
      </p:pic>
    </p:spTree>
    <p:extLst>
      <p:ext uri="{BB962C8B-B14F-4D97-AF65-F5344CB8AC3E}">
        <p14:creationId xmlns:p14="http://schemas.microsoft.com/office/powerpoint/2010/main" val="3386507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C149-E4AD-E640-A138-87A5BB678602}"/>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4663BCD2-2BF3-9A4E-8E41-199DD61D881A}"/>
              </a:ext>
            </a:extLst>
          </p:cNvPr>
          <p:cNvPicPr>
            <a:picLocks noGrp="1" noChangeAspect="1"/>
          </p:cNvPicPr>
          <p:nvPr>
            <p:ph idx="1"/>
          </p:nvPr>
        </p:nvPicPr>
        <p:blipFill>
          <a:blip r:embed="rId2"/>
          <a:stretch>
            <a:fillRect/>
          </a:stretch>
        </p:blipFill>
        <p:spPr>
          <a:xfrm>
            <a:off x="1995616" y="693197"/>
            <a:ext cx="5304716" cy="3505990"/>
          </a:xfrm>
        </p:spPr>
      </p:pic>
      <p:sp>
        <p:nvSpPr>
          <p:cNvPr id="6" name="TextBox 5">
            <a:extLst>
              <a:ext uri="{FF2B5EF4-FFF2-40B4-BE49-F238E27FC236}">
                <a16:creationId xmlns:a16="http://schemas.microsoft.com/office/drawing/2014/main" id="{10D6CD74-F0A8-384A-8CC5-A22912273E81}"/>
              </a:ext>
            </a:extLst>
          </p:cNvPr>
          <p:cNvSpPr txBox="1"/>
          <p:nvPr/>
        </p:nvSpPr>
        <p:spPr>
          <a:xfrm>
            <a:off x="426307" y="4638839"/>
            <a:ext cx="8089043" cy="1384995"/>
          </a:xfrm>
          <a:prstGeom prst="rect">
            <a:avLst/>
          </a:prstGeom>
          <a:noFill/>
        </p:spPr>
        <p:txBody>
          <a:bodyPr wrap="square" rtlCol="0">
            <a:spAutoFit/>
          </a:bodyPr>
          <a:lstStyle/>
          <a:p>
            <a:r>
              <a:rPr lang="en-IN" sz="2100" dirty="0"/>
              <a:t>This happens in all languages and is of little concern. Python tries to find a way to represent the result as precisely as possible, which is sometimes difficult given how computers have to represent numbers internally.</a:t>
            </a:r>
            <a:endParaRPr lang="en-US" sz="2100" dirty="0"/>
          </a:p>
        </p:txBody>
      </p:sp>
    </p:spTree>
    <p:extLst>
      <p:ext uri="{BB962C8B-B14F-4D97-AF65-F5344CB8AC3E}">
        <p14:creationId xmlns:p14="http://schemas.microsoft.com/office/powerpoint/2010/main" val="81513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7563-2572-9940-A0A7-9132E52702EB}"/>
              </a:ext>
            </a:extLst>
          </p:cNvPr>
          <p:cNvSpPr>
            <a:spLocks noGrp="1"/>
          </p:cNvSpPr>
          <p:nvPr>
            <p:ph type="title"/>
          </p:nvPr>
        </p:nvSpPr>
        <p:spPr/>
        <p:txBody>
          <a:bodyPr/>
          <a:lstStyle/>
          <a:p>
            <a:r>
              <a:rPr lang="en-US" dirty="0"/>
              <a:t>USE ROUND FUNCTION</a:t>
            </a:r>
          </a:p>
        </p:txBody>
      </p:sp>
      <p:pic>
        <p:nvPicPr>
          <p:cNvPr id="5" name="Content Placeholder 4" descr="A screenshot of a cell phone&#10;&#10;Description automatically generated">
            <a:extLst>
              <a:ext uri="{FF2B5EF4-FFF2-40B4-BE49-F238E27FC236}">
                <a16:creationId xmlns:a16="http://schemas.microsoft.com/office/drawing/2014/main" id="{3A31A356-A25E-B041-A9C5-A040A7BB9873}"/>
              </a:ext>
            </a:extLst>
          </p:cNvPr>
          <p:cNvPicPr>
            <a:picLocks noGrp="1" noChangeAspect="1"/>
          </p:cNvPicPr>
          <p:nvPr>
            <p:ph idx="1"/>
          </p:nvPr>
        </p:nvPicPr>
        <p:blipFill>
          <a:blip r:embed="rId2"/>
          <a:stretch>
            <a:fillRect/>
          </a:stretch>
        </p:blipFill>
        <p:spPr>
          <a:xfrm>
            <a:off x="2475572" y="2066658"/>
            <a:ext cx="3880436" cy="4382759"/>
          </a:xfrm>
        </p:spPr>
      </p:pic>
    </p:spTree>
    <p:extLst>
      <p:ext uri="{BB962C8B-B14F-4D97-AF65-F5344CB8AC3E}">
        <p14:creationId xmlns:p14="http://schemas.microsoft.com/office/powerpoint/2010/main" val="400346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BA21-4604-9543-A857-618E96E16E10}"/>
              </a:ext>
            </a:extLst>
          </p:cNvPr>
          <p:cNvSpPr>
            <a:spLocks noGrp="1"/>
          </p:cNvSpPr>
          <p:nvPr>
            <p:ph type="title"/>
          </p:nvPr>
        </p:nvSpPr>
        <p:spPr/>
        <p:txBody>
          <a:bodyPr/>
          <a:lstStyle/>
          <a:p>
            <a:r>
              <a:rPr lang="en-US" dirty="0"/>
              <a:t>WHAT ARE FUNCTIONS IN MATHS ?</a:t>
            </a:r>
          </a:p>
        </p:txBody>
      </p:sp>
      <p:sp>
        <p:nvSpPr>
          <p:cNvPr id="3" name="Content Placeholder 2">
            <a:extLst>
              <a:ext uri="{FF2B5EF4-FFF2-40B4-BE49-F238E27FC236}">
                <a16:creationId xmlns:a16="http://schemas.microsoft.com/office/drawing/2014/main" id="{A59BB49A-5931-AC47-912F-01D0A3F6878C}"/>
              </a:ext>
            </a:extLst>
          </p:cNvPr>
          <p:cNvSpPr>
            <a:spLocks noGrp="1"/>
          </p:cNvSpPr>
          <p:nvPr>
            <p:ph idx="1"/>
          </p:nvPr>
        </p:nvSpPr>
        <p:spPr/>
        <p:txBody>
          <a:bodyPr>
            <a:normAutofit lnSpcReduction="10000"/>
          </a:bodyPr>
          <a:lstStyle/>
          <a:p>
            <a:r>
              <a:rPr lang="en-US" dirty="0"/>
              <a:t>Takes inputs and gives an output depending on the input</a:t>
            </a:r>
          </a:p>
          <a:p>
            <a:r>
              <a:rPr lang="en-US" dirty="0"/>
              <a:t>f(x) = x^2</a:t>
            </a:r>
          </a:p>
          <a:p>
            <a:pPr lvl="1"/>
            <a:r>
              <a:rPr lang="en-US" dirty="0"/>
              <a:t>f(1) = 1</a:t>
            </a:r>
          </a:p>
          <a:p>
            <a:pPr lvl="1"/>
            <a:r>
              <a:rPr lang="en-US" dirty="0"/>
              <a:t>f(2) = 4</a:t>
            </a:r>
          </a:p>
          <a:p>
            <a:r>
              <a:rPr lang="en-US" dirty="0"/>
              <a:t>Programming functions also do the same.</a:t>
            </a:r>
          </a:p>
          <a:p>
            <a:r>
              <a:rPr lang="en-US" dirty="0"/>
              <a:t>Takes input and returns output ( not always )</a:t>
            </a:r>
          </a:p>
          <a:p>
            <a:r>
              <a:rPr lang="en-US" dirty="0"/>
              <a:t>Many built-in functions are present in python</a:t>
            </a:r>
          </a:p>
          <a:p>
            <a:r>
              <a:rPr lang="en-US" dirty="0"/>
              <a:t>print() is one example – prints the input on screen</a:t>
            </a:r>
          </a:p>
          <a:p>
            <a:r>
              <a:rPr lang="en-US" dirty="0"/>
              <a:t>More about functions in a separate video</a:t>
            </a:r>
          </a:p>
        </p:txBody>
      </p:sp>
    </p:spTree>
    <p:extLst>
      <p:ext uri="{BB962C8B-B14F-4D97-AF65-F5344CB8AC3E}">
        <p14:creationId xmlns:p14="http://schemas.microsoft.com/office/powerpoint/2010/main" val="3856624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A435-83F9-0242-8C33-1E06AE5A2BEB}"/>
              </a:ext>
            </a:extLst>
          </p:cNvPr>
          <p:cNvSpPr>
            <a:spLocks noGrp="1"/>
          </p:cNvSpPr>
          <p:nvPr>
            <p:ph type="title"/>
          </p:nvPr>
        </p:nvSpPr>
        <p:spPr/>
        <p:txBody>
          <a:bodyPr/>
          <a:lstStyle/>
          <a:p>
            <a:r>
              <a:rPr lang="en-US" dirty="0"/>
              <a:t>INTEGERS AND FLOATS</a:t>
            </a:r>
          </a:p>
        </p:txBody>
      </p:sp>
      <p:pic>
        <p:nvPicPr>
          <p:cNvPr id="5" name="Content Placeholder 4" descr="A picture containing meter&#10;&#10;Description automatically generated">
            <a:extLst>
              <a:ext uri="{FF2B5EF4-FFF2-40B4-BE49-F238E27FC236}">
                <a16:creationId xmlns:a16="http://schemas.microsoft.com/office/drawing/2014/main" id="{C262504B-9698-8548-9E19-2CC9A668D833}"/>
              </a:ext>
            </a:extLst>
          </p:cNvPr>
          <p:cNvPicPr>
            <a:picLocks noGrp="1" noChangeAspect="1"/>
          </p:cNvPicPr>
          <p:nvPr>
            <p:ph idx="1"/>
          </p:nvPr>
        </p:nvPicPr>
        <p:blipFill>
          <a:blip r:embed="rId2"/>
          <a:stretch>
            <a:fillRect/>
          </a:stretch>
        </p:blipFill>
        <p:spPr>
          <a:xfrm>
            <a:off x="2402286" y="1800305"/>
            <a:ext cx="4734494" cy="4586541"/>
          </a:xfrm>
        </p:spPr>
      </p:pic>
    </p:spTree>
    <p:extLst>
      <p:ext uri="{BB962C8B-B14F-4D97-AF65-F5344CB8AC3E}">
        <p14:creationId xmlns:p14="http://schemas.microsoft.com/office/powerpoint/2010/main" val="2127144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1164-02F6-AD44-91F5-91E6F4943DFA}"/>
              </a:ext>
            </a:extLst>
          </p:cNvPr>
          <p:cNvSpPr>
            <a:spLocks noGrp="1"/>
          </p:cNvSpPr>
          <p:nvPr>
            <p:ph type="title"/>
          </p:nvPr>
        </p:nvSpPr>
        <p:spPr/>
        <p:txBody>
          <a:bodyPr/>
          <a:lstStyle/>
          <a:p>
            <a:r>
              <a:rPr lang="en-US" dirty="0"/>
              <a:t>DATA TYPE CONVERSION</a:t>
            </a:r>
          </a:p>
        </p:txBody>
      </p:sp>
      <p:pic>
        <p:nvPicPr>
          <p:cNvPr id="5" name="Content Placeholder 4" descr="A close up of a screen&#10;&#10;Description automatically generated">
            <a:extLst>
              <a:ext uri="{FF2B5EF4-FFF2-40B4-BE49-F238E27FC236}">
                <a16:creationId xmlns:a16="http://schemas.microsoft.com/office/drawing/2014/main" id="{1192B9C9-21A3-5545-BFD2-3DF30BFB0B32}"/>
              </a:ext>
            </a:extLst>
          </p:cNvPr>
          <p:cNvPicPr>
            <a:picLocks noGrp="1" noChangeAspect="1"/>
          </p:cNvPicPr>
          <p:nvPr>
            <p:ph idx="1"/>
          </p:nvPr>
        </p:nvPicPr>
        <p:blipFill>
          <a:blip r:embed="rId2"/>
          <a:stretch>
            <a:fillRect/>
          </a:stretch>
        </p:blipFill>
        <p:spPr>
          <a:xfrm>
            <a:off x="2548580" y="2044631"/>
            <a:ext cx="4655107" cy="4382962"/>
          </a:xfrm>
        </p:spPr>
      </p:pic>
    </p:spTree>
    <p:extLst>
      <p:ext uri="{BB962C8B-B14F-4D97-AF65-F5344CB8AC3E}">
        <p14:creationId xmlns:p14="http://schemas.microsoft.com/office/powerpoint/2010/main" val="2128096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63AE-447A-974B-8BA0-8387144AF54E}"/>
              </a:ext>
            </a:extLst>
          </p:cNvPr>
          <p:cNvSpPr>
            <a:spLocks noGrp="1"/>
          </p:cNvSpPr>
          <p:nvPr>
            <p:ph type="title"/>
          </p:nvPr>
        </p:nvSpPr>
        <p:spPr/>
        <p:txBody>
          <a:bodyPr/>
          <a:lstStyle/>
          <a:p>
            <a:r>
              <a:rPr lang="en-US" dirty="0"/>
              <a:t>MULTIPLE ASSIGNMENTS</a:t>
            </a:r>
          </a:p>
        </p:txBody>
      </p:sp>
      <p:sp>
        <p:nvSpPr>
          <p:cNvPr id="3" name="Content Placeholder 2">
            <a:extLst>
              <a:ext uri="{FF2B5EF4-FFF2-40B4-BE49-F238E27FC236}">
                <a16:creationId xmlns:a16="http://schemas.microsoft.com/office/drawing/2014/main" id="{CA5B5C60-CD74-E94A-A358-CA81203DD0F8}"/>
              </a:ext>
            </a:extLst>
          </p:cNvPr>
          <p:cNvSpPr>
            <a:spLocks noGrp="1"/>
          </p:cNvSpPr>
          <p:nvPr>
            <p:ph idx="1"/>
          </p:nvPr>
        </p:nvSpPr>
        <p:spPr/>
        <p:txBody>
          <a:bodyPr/>
          <a:lstStyle/>
          <a:p>
            <a:r>
              <a:rPr lang="en-IN" dirty="0"/>
              <a:t>You can assign values to more than one variable using just a single line. </a:t>
            </a:r>
          </a:p>
          <a:p>
            <a:r>
              <a:rPr lang="en-IN" dirty="0"/>
              <a:t>This can help shorten your programs and make them easier to read. </a:t>
            </a:r>
          </a:p>
          <a:p>
            <a:r>
              <a:rPr lang="en-IN" dirty="0"/>
              <a:t>You’ll use this technique most often when initializing a set of numbers.</a:t>
            </a:r>
            <a:endParaRPr lang="en-US" dirty="0"/>
          </a:p>
        </p:txBody>
      </p:sp>
      <p:pic>
        <p:nvPicPr>
          <p:cNvPr id="5" name="Picture 4" descr="A picture containing computer&#10;&#10;Description automatically generated">
            <a:extLst>
              <a:ext uri="{FF2B5EF4-FFF2-40B4-BE49-F238E27FC236}">
                <a16:creationId xmlns:a16="http://schemas.microsoft.com/office/drawing/2014/main" id="{12074DE5-DB36-D94D-A12E-CD9228FE0374}"/>
              </a:ext>
            </a:extLst>
          </p:cNvPr>
          <p:cNvPicPr>
            <a:picLocks noChangeAspect="1"/>
          </p:cNvPicPr>
          <p:nvPr/>
        </p:nvPicPr>
        <p:blipFill>
          <a:blip r:embed="rId2"/>
          <a:stretch>
            <a:fillRect/>
          </a:stretch>
        </p:blipFill>
        <p:spPr>
          <a:xfrm>
            <a:off x="3085440" y="4548128"/>
            <a:ext cx="4244627" cy="2178459"/>
          </a:xfrm>
          <a:prstGeom prst="rect">
            <a:avLst/>
          </a:prstGeom>
        </p:spPr>
      </p:pic>
    </p:spTree>
    <p:extLst>
      <p:ext uri="{BB962C8B-B14F-4D97-AF65-F5344CB8AC3E}">
        <p14:creationId xmlns:p14="http://schemas.microsoft.com/office/powerpoint/2010/main" val="3236689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DA73-EE78-8A4C-9A28-E97BCE52620A}"/>
              </a:ext>
            </a:extLst>
          </p:cNvPr>
          <p:cNvSpPr>
            <a:spLocks noGrp="1"/>
          </p:cNvSpPr>
          <p:nvPr>
            <p:ph type="title"/>
          </p:nvPr>
        </p:nvSpPr>
        <p:spPr/>
        <p:txBody>
          <a:bodyPr/>
          <a:lstStyle/>
          <a:p>
            <a:r>
              <a:rPr lang="en-US" dirty="0"/>
              <a:t>CONSTANTS IN PYTHON</a:t>
            </a:r>
          </a:p>
        </p:txBody>
      </p:sp>
      <p:sp>
        <p:nvSpPr>
          <p:cNvPr id="3" name="Content Placeholder 2">
            <a:extLst>
              <a:ext uri="{FF2B5EF4-FFF2-40B4-BE49-F238E27FC236}">
                <a16:creationId xmlns:a16="http://schemas.microsoft.com/office/drawing/2014/main" id="{437EBE68-CD58-194A-9106-DDB4EF15996C}"/>
              </a:ext>
            </a:extLst>
          </p:cNvPr>
          <p:cNvSpPr>
            <a:spLocks noGrp="1"/>
          </p:cNvSpPr>
          <p:nvPr>
            <p:ph idx="1"/>
          </p:nvPr>
        </p:nvSpPr>
        <p:spPr/>
        <p:txBody>
          <a:bodyPr/>
          <a:lstStyle/>
          <a:p>
            <a:r>
              <a:rPr lang="en-IN" dirty="0"/>
              <a:t>A </a:t>
            </a:r>
            <a:r>
              <a:rPr lang="en-IN" i="1" dirty="0"/>
              <a:t>constant</a:t>
            </a:r>
            <a:r>
              <a:rPr lang="en-IN" dirty="0"/>
              <a:t> is like a variable whose value stays the same throughout the life of a program.</a:t>
            </a:r>
          </a:p>
          <a:p>
            <a:r>
              <a:rPr lang="en-IN" dirty="0"/>
              <a:t>Python doesn’t have built-in constant types, but Python programmers use all capital letters to indicate a variable should be treated as a constant and never be changed.</a:t>
            </a:r>
          </a:p>
          <a:p>
            <a:pPr marL="0" indent="0">
              <a:buNone/>
            </a:pPr>
            <a:endParaRPr lang="en-IN"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FA946B32-0A78-BF43-B8F0-FA7C16C29563}"/>
              </a:ext>
            </a:extLst>
          </p:cNvPr>
          <p:cNvPicPr>
            <a:picLocks noChangeAspect="1"/>
          </p:cNvPicPr>
          <p:nvPr/>
        </p:nvPicPr>
        <p:blipFill>
          <a:blip r:embed="rId2"/>
          <a:stretch>
            <a:fillRect/>
          </a:stretch>
        </p:blipFill>
        <p:spPr>
          <a:xfrm>
            <a:off x="5651185" y="4032250"/>
            <a:ext cx="2741965" cy="2655194"/>
          </a:xfrm>
          <a:prstGeom prst="rect">
            <a:avLst/>
          </a:prstGeom>
        </p:spPr>
      </p:pic>
    </p:spTree>
    <p:extLst>
      <p:ext uri="{BB962C8B-B14F-4D97-AF65-F5344CB8AC3E}">
        <p14:creationId xmlns:p14="http://schemas.microsoft.com/office/powerpoint/2010/main" val="3259957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FC80FE-6536-F545-99A3-09C5591051BB}"/>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gn="ctr"/>
            <a:r>
              <a:rPr lang="en-US" sz="6300" kern="1200" dirty="0">
                <a:solidFill>
                  <a:schemeClr val="tx1"/>
                </a:solidFill>
                <a:latin typeface="+mj-lt"/>
                <a:ea typeface="+mj-ea"/>
                <a:cs typeface="+mj-cs"/>
              </a:rPr>
              <a:t>LISTS IN PYTHON</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08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003D-37BE-3F41-8C31-D248203D2C54}"/>
              </a:ext>
            </a:extLst>
          </p:cNvPr>
          <p:cNvSpPr>
            <a:spLocks noGrp="1"/>
          </p:cNvSpPr>
          <p:nvPr>
            <p:ph type="title"/>
          </p:nvPr>
        </p:nvSpPr>
        <p:spPr/>
        <p:txBody>
          <a:bodyPr/>
          <a:lstStyle/>
          <a:p>
            <a:r>
              <a:rPr lang="en-US" dirty="0"/>
              <a:t>WHY SHOULD I USE VARIABLES ?</a:t>
            </a:r>
          </a:p>
        </p:txBody>
      </p:sp>
      <p:pic>
        <p:nvPicPr>
          <p:cNvPr id="5" name="Content Placeholder 4" descr="A picture containing drawing&#10;&#10;Description automatically generated">
            <a:extLst>
              <a:ext uri="{FF2B5EF4-FFF2-40B4-BE49-F238E27FC236}">
                <a16:creationId xmlns:a16="http://schemas.microsoft.com/office/drawing/2014/main" id="{90CE36F5-6BAB-C64C-91E5-45136274BDE2}"/>
              </a:ext>
            </a:extLst>
          </p:cNvPr>
          <p:cNvPicPr>
            <a:picLocks noGrp="1" noChangeAspect="1"/>
          </p:cNvPicPr>
          <p:nvPr>
            <p:ph idx="1"/>
          </p:nvPr>
        </p:nvPicPr>
        <p:blipFill>
          <a:blip r:embed="rId2"/>
          <a:stretch>
            <a:fillRect/>
          </a:stretch>
        </p:blipFill>
        <p:spPr>
          <a:xfrm>
            <a:off x="1112422" y="2660148"/>
            <a:ext cx="6634831" cy="1941588"/>
          </a:xfrm>
        </p:spPr>
      </p:pic>
    </p:spTree>
    <p:extLst>
      <p:ext uri="{BB962C8B-B14F-4D97-AF65-F5344CB8AC3E}">
        <p14:creationId xmlns:p14="http://schemas.microsoft.com/office/powerpoint/2010/main" val="1176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CAAB-CB0A-1442-90EA-3C1E10930F3A}"/>
              </a:ext>
            </a:extLst>
          </p:cNvPr>
          <p:cNvSpPr>
            <a:spLocks noGrp="1"/>
          </p:cNvSpPr>
          <p:nvPr>
            <p:ph type="title"/>
          </p:nvPr>
        </p:nvSpPr>
        <p:spPr/>
        <p:txBody>
          <a:bodyPr/>
          <a:lstStyle/>
          <a:p>
            <a:endParaRPr lang="en-US"/>
          </a:p>
        </p:txBody>
      </p:sp>
      <p:pic>
        <p:nvPicPr>
          <p:cNvPr id="5" name="Content Placeholder 4" descr="A picture containing sitting, table&#10;&#10;Description automatically generated">
            <a:extLst>
              <a:ext uri="{FF2B5EF4-FFF2-40B4-BE49-F238E27FC236}">
                <a16:creationId xmlns:a16="http://schemas.microsoft.com/office/drawing/2014/main" id="{BD1D0FBD-4AC7-C948-8661-D967DAF1CF48}"/>
              </a:ext>
            </a:extLst>
          </p:cNvPr>
          <p:cNvPicPr>
            <a:picLocks noGrp="1" noChangeAspect="1"/>
          </p:cNvPicPr>
          <p:nvPr>
            <p:ph idx="1"/>
          </p:nvPr>
        </p:nvPicPr>
        <p:blipFill>
          <a:blip r:embed="rId2"/>
          <a:stretch>
            <a:fillRect/>
          </a:stretch>
        </p:blipFill>
        <p:spPr>
          <a:xfrm>
            <a:off x="576611" y="3781677"/>
            <a:ext cx="5415311" cy="2838082"/>
          </a:xfrm>
        </p:spPr>
      </p:pic>
      <p:pic>
        <p:nvPicPr>
          <p:cNvPr id="7" name="Picture 6" descr="A screen shot of a social media post&#10;&#10;Description automatically generated">
            <a:extLst>
              <a:ext uri="{FF2B5EF4-FFF2-40B4-BE49-F238E27FC236}">
                <a16:creationId xmlns:a16="http://schemas.microsoft.com/office/drawing/2014/main" id="{3468A073-F7A8-B846-A2E2-FC28BD2ADA38}"/>
              </a:ext>
            </a:extLst>
          </p:cNvPr>
          <p:cNvPicPr>
            <a:picLocks noChangeAspect="1"/>
          </p:cNvPicPr>
          <p:nvPr/>
        </p:nvPicPr>
        <p:blipFill>
          <a:blip r:embed="rId3"/>
          <a:stretch>
            <a:fillRect/>
          </a:stretch>
        </p:blipFill>
        <p:spPr>
          <a:xfrm>
            <a:off x="509704" y="365125"/>
            <a:ext cx="5467350" cy="2505427"/>
          </a:xfrm>
          <a:prstGeom prst="rect">
            <a:avLst/>
          </a:prstGeom>
        </p:spPr>
      </p:pic>
      <p:sp>
        <p:nvSpPr>
          <p:cNvPr id="8" name="TextBox 7">
            <a:extLst>
              <a:ext uri="{FF2B5EF4-FFF2-40B4-BE49-F238E27FC236}">
                <a16:creationId xmlns:a16="http://schemas.microsoft.com/office/drawing/2014/main" id="{B599FC57-BA6F-5A4E-ABB1-A40C4BE606E7}"/>
              </a:ext>
            </a:extLst>
          </p:cNvPr>
          <p:cNvSpPr txBox="1"/>
          <p:nvPr/>
        </p:nvSpPr>
        <p:spPr>
          <a:xfrm>
            <a:off x="5810765" y="3072199"/>
            <a:ext cx="3216201" cy="507831"/>
          </a:xfrm>
          <a:prstGeom prst="rect">
            <a:avLst/>
          </a:prstGeom>
          <a:noFill/>
        </p:spPr>
        <p:txBody>
          <a:bodyPr wrap="none" rtlCol="0">
            <a:spAutoFit/>
          </a:bodyPr>
          <a:lstStyle/>
          <a:p>
            <a:pPr marL="214313" indent="-214313">
              <a:buFont typeface="Arial" panose="020B0604020202020204" pitchFamily="34" charset="0"/>
              <a:buChar char="•"/>
            </a:pPr>
            <a:r>
              <a:rPr lang="en-US" sz="1350" dirty="0"/>
              <a:t>Using variables makes programs simpler</a:t>
            </a:r>
          </a:p>
          <a:p>
            <a:pPr marL="214313" indent="-214313">
              <a:buFont typeface="Arial" panose="020B0604020202020204" pitchFamily="34" charset="0"/>
              <a:buChar char="•"/>
            </a:pPr>
            <a:r>
              <a:rPr lang="en-US" sz="1350" dirty="0"/>
              <a:t>Reduces repeated work</a:t>
            </a:r>
          </a:p>
        </p:txBody>
      </p:sp>
    </p:spTree>
    <p:extLst>
      <p:ext uri="{BB962C8B-B14F-4D97-AF65-F5344CB8AC3E}">
        <p14:creationId xmlns:p14="http://schemas.microsoft.com/office/powerpoint/2010/main" val="52808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E797-2E02-C14A-9BAA-92F4DEB62BC7}"/>
              </a:ext>
            </a:extLst>
          </p:cNvPr>
          <p:cNvSpPr>
            <a:spLocks noGrp="1"/>
          </p:cNvSpPr>
          <p:nvPr>
            <p:ph type="title"/>
          </p:nvPr>
        </p:nvSpPr>
        <p:spPr/>
        <p:txBody>
          <a:bodyPr/>
          <a:lstStyle/>
          <a:p>
            <a:r>
              <a:rPr lang="en-US" dirty="0"/>
              <a:t>Naming Variables</a:t>
            </a:r>
          </a:p>
        </p:txBody>
      </p:sp>
      <p:sp>
        <p:nvSpPr>
          <p:cNvPr id="3" name="Content Placeholder 2">
            <a:extLst>
              <a:ext uri="{FF2B5EF4-FFF2-40B4-BE49-F238E27FC236}">
                <a16:creationId xmlns:a16="http://schemas.microsoft.com/office/drawing/2014/main" id="{AB24311B-6CE7-6D4B-B1AC-066047126016}"/>
              </a:ext>
            </a:extLst>
          </p:cNvPr>
          <p:cNvSpPr>
            <a:spLocks noGrp="1"/>
          </p:cNvSpPr>
          <p:nvPr>
            <p:ph idx="1"/>
          </p:nvPr>
        </p:nvSpPr>
        <p:spPr/>
        <p:txBody>
          <a:bodyPr/>
          <a:lstStyle/>
          <a:p>
            <a:r>
              <a:rPr lang="en-US" dirty="0"/>
              <a:t>Can you give any name to the variables ?</a:t>
            </a:r>
          </a:p>
          <a:p>
            <a:pPr marL="0" indent="0">
              <a:buNone/>
            </a:pPr>
            <a:endParaRPr lang="en-US" dirty="0"/>
          </a:p>
          <a:p>
            <a:pPr marL="0" indent="0">
              <a:buNone/>
            </a:pPr>
            <a:endParaRPr lang="en-US" dirty="0"/>
          </a:p>
        </p:txBody>
      </p:sp>
      <p:pic>
        <p:nvPicPr>
          <p:cNvPr id="5" name="Picture 4" descr="A screen shot of a computer&#10;&#10;Description automatically generated">
            <a:extLst>
              <a:ext uri="{FF2B5EF4-FFF2-40B4-BE49-F238E27FC236}">
                <a16:creationId xmlns:a16="http://schemas.microsoft.com/office/drawing/2014/main" id="{1CA5B99F-DAD8-3749-A265-2FA19B3AB494}"/>
              </a:ext>
            </a:extLst>
          </p:cNvPr>
          <p:cNvPicPr>
            <a:picLocks noChangeAspect="1"/>
          </p:cNvPicPr>
          <p:nvPr/>
        </p:nvPicPr>
        <p:blipFill>
          <a:blip r:embed="rId2"/>
          <a:stretch>
            <a:fillRect/>
          </a:stretch>
        </p:blipFill>
        <p:spPr>
          <a:xfrm>
            <a:off x="867728" y="2963621"/>
            <a:ext cx="4682183" cy="3139395"/>
          </a:xfrm>
          <a:prstGeom prst="rect">
            <a:avLst/>
          </a:prstGeom>
        </p:spPr>
      </p:pic>
      <p:sp>
        <p:nvSpPr>
          <p:cNvPr id="6" name="TextBox 5">
            <a:extLst>
              <a:ext uri="{FF2B5EF4-FFF2-40B4-BE49-F238E27FC236}">
                <a16:creationId xmlns:a16="http://schemas.microsoft.com/office/drawing/2014/main" id="{E63E3DD3-1155-8D4B-B027-4C81BDB55436}"/>
              </a:ext>
            </a:extLst>
          </p:cNvPr>
          <p:cNvSpPr txBox="1"/>
          <p:nvPr/>
        </p:nvSpPr>
        <p:spPr>
          <a:xfrm>
            <a:off x="5557345" y="3561036"/>
            <a:ext cx="1632435" cy="300082"/>
          </a:xfrm>
          <a:prstGeom prst="rect">
            <a:avLst/>
          </a:prstGeom>
          <a:noFill/>
        </p:spPr>
        <p:txBody>
          <a:bodyPr wrap="none" rtlCol="0">
            <a:spAutoFit/>
          </a:bodyPr>
          <a:lstStyle/>
          <a:p>
            <a:pPr marL="214313" indent="-214313">
              <a:buFont typeface="Arial" panose="020B0604020202020204" pitchFamily="34" charset="0"/>
              <a:buChar char="•"/>
            </a:pPr>
            <a:r>
              <a:rPr lang="en-US" sz="1350" dirty="0"/>
              <a:t>What are errors ?</a:t>
            </a:r>
          </a:p>
        </p:txBody>
      </p:sp>
    </p:spTree>
    <p:extLst>
      <p:ext uri="{BB962C8B-B14F-4D97-AF65-F5344CB8AC3E}">
        <p14:creationId xmlns:p14="http://schemas.microsoft.com/office/powerpoint/2010/main" val="3311057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1261</Words>
  <Application>Microsoft Macintosh PowerPoint</Application>
  <PresentationFormat>On-screen Show (4:3)</PresentationFormat>
  <Paragraphs>159</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PART 1 VARIABLES AND DATA TYPES IN PYTHON</vt:lpstr>
      <vt:lpstr>CONTENT</vt:lpstr>
      <vt:lpstr>VARIABLES IN MATHS</vt:lpstr>
      <vt:lpstr>WHAT ARE VARIABLES</vt:lpstr>
      <vt:lpstr>A SIMPLE EXAMPLE</vt:lpstr>
      <vt:lpstr>WHAT ARE FUNCTIONS IN MATHS ?</vt:lpstr>
      <vt:lpstr>WHY SHOULD I USE VARIABLES ?</vt:lpstr>
      <vt:lpstr>PowerPoint Presentation</vt:lpstr>
      <vt:lpstr>Naming Variables</vt:lpstr>
      <vt:lpstr>WHAT ARE ERRORS IN PYTHON ?</vt:lpstr>
      <vt:lpstr>RULES FOR NAMING VARIABLES</vt:lpstr>
      <vt:lpstr>PowerPoint Presentation</vt:lpstr>
      <vt:lpstr>SUPPOSE YOU WANT TO WRITE TWO DIFFERENT MESSAGES ?</vt:lpstr>
      <vt:lpstr>PowerPoint Presentation</vt:lpstr>
      <vt:lpstr>PowerPoint Presentation</vt:lpstr>
      <vt:lpstr>PowerPoint Presentation</vt:lpstr>
      <vt:lpstr>WHAT ARE KEYWORDS IN PYTHON?</vt:lpstr>
      <vt:lpstr>LIST OF KEYWORDS IN PYTHON</vt:lpstr>
      <vt:lpstr>PowerPoint Presentation</vt:lpstr>
      <vt:lpstr>BUILT-IN FUNCTIONS IN PYTHON</vt:lpstr>
      <vt:lpstr>SOME OTHER IMPORTANT POINTS TO NOTE</vt:lpstr>
      <vt:lpstr>PowerPoint Presentation</vt:lpstr>
      <vt:lpstr>AVOIDING NAME ERRORS WHEN USING VARIABLES</vt:lpstr>
      <vt:lpstr>FINDING THE DATA TYPE OF A VARIABLE</vt:lpstr>
      <vt:lpstr>STRINGS DATA TYPE</vt:lpstr>
      <vt:lpstr>WHAT ARE STRINGS ?</vt:lpstr>
      <vt:lpstr>PowerPoint Presentation</vt:lpstr>
      <vt:lpstr>PowerPoint Presentation</vt:lpstr>
      <vt:lpstr>SINGLE QUOTE VS DOUBLE QUOTE ?</vt:lpstr>
      <vt:lpstr>PowerPoint Presentation</vt:lpstr>
      <vt:lpstr>BUILT-IN FUNCTIONS ASSOCIATED WITH STRINGS</vt:lpstr>
      <vt:lpstr>UPPER/LOWER FUNCTION</vt:lpstr>
      <vt:lpstr>PowerPoint Presentation</vt:lpstr>
      <vt:lpstr>TITLE FUNCTION</vt:lpstr>
      <vt:lpstr>LEN FUNCTION</vt:lpstr>
      <vt:lpstr>STRIP FUNCTIONS – strip(), lstrip(), rstrip()</vt:lpstr>
      <vt:lpstr>rstrip() – remove whitespace at right end</vt:lpstr>
      <vt:lpstr>lstrip() – remove whitespace from left end</vt:lpstr>
      <vt:lpstr>strip() – remove spaces from both ends</vt:lpstr>
      <vt:lpstr>USING VARIABLES INSIDE A STRING</vt:lpstr>
      <vt:lpstr>COMBINE THESE TWO TO PRODUCE FULL NAME</vt:lpstr>
      <vt:lpstr>Use f-strings</vt:lpstr>
      <vt:lpstr>PowerPoint Presentation</vt:lpstr>
      <vt:lpstr>PowerPoint Presentation</vt:lpstr>
      <vt:lpstr>CONCAT MULTIPLE STRINGS</vt:lpstr>
      <vt:lpstr>Adding Whitespace to Strings with Tabs or Newlines </vt:lpstr>
      <vt:lpstr>Add a tab to your text</vt:lpstr>
      <vt:lpstr>Add newline to your text</vt:lpstr>
      <vt:lpstr>NUMBERS DATA TYPE</vt:lpstr>
      <vt:lpstr>What are numbers ?</vt:lpstr>
      <vt:lpstr>INTEGERS</vt:lpstr>
      <vt:lpstr>PowerPoint Presentation</vt:lpstr>
      <vt:lpstr>PowerPoint Presentation</vt:lpstr>
      <vt:lpstr>MULTIPLE OPERATORS IN ONE EXPRESSION</vt:lpstr>
      <vt:lpstr>PowerPoint Presentation</vt:lpstr>
      <vt:lpstr>FLOATS</vt:lpstr>
      <vt:lpstr>PowerPoint Presentation</vt:lpstr>
      <vt:lpstr>PowerPoint Presentation</vt:lpstr>
      <vt:lpstr>USE ROUND FUNCTION</vt:lpstr>
      <vt:lpstr>INTEGERS AND FLOATS</vt:lpstr>
      <vt:lpstr>DATA TYPE CONVERSION</vt:lpstr>
      <vt:lpstr>MULTIPLE ASSIGNMENTS</vt:lpstr>
      <vt:lpstr>CONSTANTS IN PYTHON</vt:lpstr>
      <vt:lpstr>LISTS IN PYTHON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 VARIABLES AND DATA TYPES IN PYTHON</dc:title>
  <dc:creator>Shivam Mitra</dc:creator>
  <cp:lastModifiedBy>Shivam Mitra</cp:lastModifiedBy>
  <cp:revision>4</cp:revision>
  <dcterms:created xsi:type="dcterms:W3CDTF">2020-08-28T20:32:53Z</dcterms:created>
  <dcterms:modified xsi:type="dcterms:W3CDTF">2020-08-30T01:25:06Z</dcterms:modified>
</cp:coreProperties>
</file>