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7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Lst>
  <p:sldSz cx="12192000" cy="6858000"/>
  <p:notesSz cx="6858000" cy="9144000"/>
  <p:embeddedFontLst>
    <p:embeddedFont>
      <p:font typeface="Calibri" panose="020F0502020204030204" pitchFamily="34" charset="0"/>
      <p:regular r:id="rId75"/>
      <p:bold r:id="rId76"/>
      <p:italic r:id="rId77"/>
      <p:boldItalic r:id="rId78"/>
    </p:embeddedFont>
    <p:embeddedFont>
      <p:font typeface="Century Gothic" panose="020B0502020202020204" pitchFamily="34" charset="0"/>
      <p:regular r:id="rId79"/>
      <p:bold r:id="rId80"/>
      <p:italic r:id="rId81"/>
      <p:boldItalic r:id="rId82"/>
    </p:embeddedFont>
    <p:embeddedFont>
      <p:font typeface="Poppins" panose="020B0604020202020204" charset="0"/>
      <p:regular r:id="rId83"/>
      <p:bold r:id="rId84"/>
      <p:italic r:id="rId85"/>
      <p:boldItalic r:id="rId8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87" roundtripDataSignature="AMtx7mhBnj4QXb9mprsh+2SowsGE78DHW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C05758C-05EF-46C1-A114-9D9EE568991D}">
  <a:tblStyle styleId="{4C05758C-05EF-46C1-A114-9D9EE568991D}"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BF5"/>
          </a:solidFill>
        </a:fill>
      </a:tcStyle>
    </a:wholeTbl>
    <a:band1H>
      <a:tcTxStyle b="off" i="off"/>
      <a:tcStyle>
        <a:tcBdr/>
        <a:fill>
          <a:solidFill>
            <a:srgbClr val="CDD4EA"/>
          </a:solidFill>
        </a:fill>
      </a:tcStyle>
    </a:band1H>
    <a:band2H>
      <a:tcTxStyle b="off" i="off"/>
      <a:tcStyle>
        <a:tcBdr/>
      </a:tcStyle>
    </a:band2H>
    <a:band1V>
      <a:tcTxStyle b="off" i="off"/>
      <a:tcStyle>
        <a:tcBdr/>
        <a:fill>
          <a:solidFill>
            <a:srgbClr val="CDD4EA"/>
          </a:solidFill>
        </a:fill>
      </a:tcStyle>
    </a:band1V>
    <a:band2V>
      <a:tcTxStyle b="off" i="off"/>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 styleId="{ECF8DB4A-AA6B-4323-AEF6-C10252F5E87F}" styleName="Table_1">
    <a:wholeTbl>
      <a:tcTxStyle b="off" i="off">
        <a:font>
          <a:latin typeface="Arial"/>
          <a:ea typeface="Arial"/>
          <a:cs typeface="Arial"/>
        </a:font>
        <a:schemeClr val="dk1"/>
      </a:tcTxStyle>
      <a:tcStyle>
        <a:tcBdr>
          <a:left>
            <a:ln w="12700" cap="flat" cmpd="sng">
              <a:solidFill>
                <a:schemeClr val="dk1"/>
              </a:solidFill>
              <a:prstDash val="solid"/>
              <a:round/>
              <a:headEnd type="none" w="sm" len="sm"/>
              <a:tailEnd type="none" w="sm" len="sm"/>
            </a:ln>
          </a:left>
          <a:right>
            <a:ln w="12700" cap="flat" cmpd="sng">
              <a:solidFill>
                <a:schemeClr val="dk1"/>
              </a:solidFill>
              <a:prstDash val="solid"/>
              <a:round/>
              <a:headEnd type="none" w="sm" len="sm"/>
              <a:tailEnd type="none" w="sm" len="sm"/>
            </a:ln>
          </a:right>
          <a:top>
            <a:ln w="12700" cap="flat" cmpd="sng">
              <a:solidFill>
                <a:schemeClr val="dk1"/>
              </a:solidFill>
              <a:prstDash val="solid"/>
              <a:round/>
              <a:headEnd type="none" w="sm" len="sm"/>
              <a:tailEnd type="none" w="sm" len="sm"/>
            </a:ln>
          </a:top>
          <a:bottom>
            <a:ln w="12700" cap="flat" cmpd="sng">
              <a:solidFill>
                <a:schemeClr val="dk1"/>
              </a:solidFill>
              <a:prstDash val="solid"/>
              <a:round/>
              <a:headEnd type="none" w="sm" len="sm"/>
              <a:tailEnd type="none" w="sm" len="sm"/>
            </a:ln>
          </a:bottom>
          <a:insideH>
            <a:ln w="12700" cap="flat" cmpd="sng">
              <a:solidFill>
                <a:schemeClr val="dk1"/>
              </a:solidFill>
              <a:prstDash val="solid"/>
              <a:round/>
              <a:headEnd type="none" w="sm" len="sm"/>
              <a:tailEnd type="none" w="sm" len="sm"/>
            </a:ln>
          </a:insideH>
          <a:insideV>
            <a:ln w="12700" cap="flat" cmpd="sng">
              <a:solidFill>
                <a:schemeClr val="dk1"/>
              </a:solidFill>
              <a:prstDash val="solid"/>
              <a:round/>
              <a:headEnd type="none" w="sm" len="sm"/>
              <a:tailEnd type="none" w="sm" len="sm"/>
            </a:ln>
          </a:insideV>
        </a:tcBdr>
        <a:fill>
          <a:solidFill>
            <a:srgbClr val="FFFFFF">
              <a:alpha val="0"/>
            </a:srgbClr>
          </a:solidFill>
        </a:fill>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4" d="100"/>
          <a:sy n="64" d="100"/>
        </p:scale>
        <p:origin x="422"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font" Target="fonts/font2.fntdata"/><Relationship Id="rId84" Type="http://schemas.openxmlformats.org/officeDocument/2006/relationships/font" Target="fonts/font10.fntdata"/><Relationship Id="rId89"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notesMaster" Target="notesMasters/notesMaster1.xml"/><Relationship Id="rId79" Type="http://schemas.openxmlformats.org/officeDocument/2006/relationships/font" Target="fonts/font5.fntdata"/><Relationship Id="rId87" Type="http://customschemas.google.com/relationships/presentationmetadata" Target="metadata"/><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font" Target="fonts/font8.fntdata"/><Relationship Id="rId90"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font" Target="fonts/font3.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font" Target="fonts/font6.fntdata"/><Relationship Id="rId85" Type="http://schemas.openxmlformats.org/officeDocument/2006/relationships/font" Target="fonts/font11.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font" Target="fonts/font1.fntdata"/><Relationship Id="rId83" Type="http://schemas.openxmlformats.org/officeDocument/2006/relationships/font" Target="fonts/font9.fntdata"/><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font" Target="fonts/font4.fntdata"/><Relationship Id="rId81" Type="http://schemas.openxmlformats.org/officeDocument/2006/relationships/font" Target="fonts/font7.fntdata"/><Relationship Id="rId86" Type="http://schemas.openxmlformats.org/officeDocument/2006/relationships/font" Target="fonts/font12.fntdata"/><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342900" lvl="0" indent="-254000" algn="l" rtl="0">
              <a:lnSpc>
                <a:spcPct val="100000"/>
              </a:lnSpc>
              <a:spcBef>
                <a:spcPts val="0"/>
              </a:spcBef>
              <a:spcAft>
                <a:spcPts val="0"/>
              </a:spcAft>
              <a:buSzPts val="1400"/>
              <a:buFont typeface="Arial"/>
              <a:buNone/>
            </a:pPr>
            <a:endParaRPr/>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3" name="Google Shape;193;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28600" lvl="0" indent="-215900" algn="l" rtl="0">
              <a:lnSpc>
                <a:spcPct val="100000"/>
              </a:lnSpc>
              <a:spcBef>
                <a:spcPts val="0"/>
              </a:spcBef>
              <a:spcAft>
                <a:spcPts val="0"/>
              </a:spcAft>
              <a:buSzPts val="1200"/>
              <a:buFont typeface="Calibri"/>
              <a:buAutoNum type="arabicPeriod"/>
            </a:pPr>
            <a:r>
              <a:rPr lang="en-US"/>
              <a:t>Have students complete the Turn and Talk activity on p. 96 of the Student Interactive. </a:t>
            </a:r>
            <a:endParaRPr/>
          </a:p>
          <a:p>
            <a:pPr marL="228600" lvl="0" indent="-215900" algn="l" rtl="0">
              <a:lnSpc>
                <a:spcPct val="100000"/>
              </a:lnSpc>
              <a:spcBef>
                <a:spcPts val="0"/>
              </a:spcBef>
              <a:spcAft>
                <a:spcPts val="0"/>
              </a:spcAft>
              <a:buSzPts val="1200"/>
              <a:buFont typeface="Calibri"/>
              <a:buAutoNum type="arabicPeriod"/>
            </a:pPr>
            <a:r>
              <a:rPr lang="en-US"/>
              <a:t>Call on volunteers to share their purpose with the class.</a:t>
            </a:r>
            <a:endParaRPr>
              <a:latin typeface="Calibri"/>
              <a:ea typeface="Calibri"/>
              <a:cs typeface="Calibri"/>
              <a:sym typeface="Calibri"/>
            </a:endParaRPr>
          </a:p>
        </p:txBody>
      </p:sp>
      <p:sp>
        <p:nvSpPr>
          <p:cNvPr id="194" name="Google Shape;194;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7" name="Google Shape;207;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28600" lvl="0" indent="-190500" algn="l" rtl="0">
              <a:lnSpc>
                <a:spcPct val="100000"/>
              </a:lnSpc>
              <a:spcBef>
                <a:spcPts val="0"/>
              </a:spcBef>
              <a:spcAft>
                <a:spcPts val="0"/>
              </a:spcAft>
              <a:buClr>
                <a:srgbClr val="000000"/>
              </a:buClr>
              <a:buSzPts val="1200"/>
              <a:buFont typeface="Calibri"/>
              <a:buAutoNum type="arabicPeriod"/>
            </a:pPr>
            <a:r>
              <a:rPr lang="en-US"/>
              <a:t>Review the Academic Vocabulary words for the unit: affect, different, compare, location, and region. Explain that context can refer to words within the same sentence as an unfamiliar word. Context can also refer to other sentences that surround an unfamiliar word. Students can use context to determine the meaning of an unfamiliar word.</a:t>
            </a:r>
            <a:endParaRPr/>
          </a:p>
          <a:p>
            <a:pPr marL="685800" lvl="1" indent="-190500" algn="l" rtl="0">
              <a:lnSpc>
                <a:spcPct val="100000"/>
              </a:lnSpc>
              <a:spcBef>
                <a:spcPts val="0"/>
              </a:spcBef>
              <a:spcAft>
                <a:spcPts val="0"/>
              </a:spcAft>
              <a:buClr>
                <a:srgbClr val="000000"/>
              </a:buClr>
              <a:buSzPts val="1200"/>
              <a:buFont typeface="Arial"/>
              <a:buChar char="•"/>
            </a:pPr>
            <a:r>
              <a:rPr lang="en-US"/>
              <a:t>Read the words and sentences near an unfamiliar word. Note any words that may suggest the meaning of the unfamiliar word.</a:t>
            </a:r>
            <a:endParaRPr/>
          </a:p>
          <a:p>
            <a:pPr marL="685800" lvl="1" indent="-190500" algn="l" rtl="0">
              <a:lnSpc>
                <a:spcPct val="100000"/>
              </a:lnSpc>
              <a:spcBef>
                <a:spcPts val="0"/>
              </a:spcBef>
              <a:spcAft>
                <a:spcPts val="0"/>
              </a:spcAft>
              <a:buClr>
                <a:srgbClr val="000000"/>
              </a:buClr>
              <a:buSzPts val="1200"/>
              <a:buFont typeface="Arial"/>
              <a:buChar char="•"/>
            </a:pPr>
            <a:r>
              <a:rPr lang="en-US"/>
              <a:t>Use these words as clues to help you figure out the meaning of the unfamiliar word.</a:t>
            </a:r>
            <a:endParaRPr/>
          </a:p>
          <a:p>
            <a:pPr marL="228600" lvl="0" indent="-190500" algn="l" rtl="0">
              <a:lnSpc>
                <a:spcPct val="100000"/>
              </a:lnSpc>
              <a:spcBef>
                <a:spcPts val="0"/>
              </a:spcBef>
              <a:spcAft>
                <a:spcPts val="0"/>
              </a:spcAft>
              <a:buClr>
                <a:srgbClr val="000000"/>
              </a:buClr>
              <a:buSzPts val="1200"/>
              <a:buFont typeface="Calibri"/>
              <a:buAutoNum type="arabicPeriod"/>
            </a:pPr>
            <a:r>
              <a:rPr lang="en-US"/>
              <a:t>Read both sentences in item 1 on SI p. 121: </a:t>
            </a:r>
            <a:r>
              <a:rPr lang="en-US" i="1"/>
              <a:t>I don’t know what the bold word affect means, so I will reread the sentences. I notice that the second sentence explains the first sentence. I look for words in the second sentence that might help me understand the meaning of affect. I see the word change, which I know. The word change helps me understand the meaning of affect. So, change is a context clue</a:t>
            </a:r>
            <a:r>
              <a:rPr lang="en-US"/>
              <a:t>. Have students identify the context clue in item 2. Tell students to reread as necessary, offering guidance as needed.</a:t>
            </a:r>
            <a:endParaRPr/>
          </a:p>
          <a:p>
            <a:pPr marL="228600" lvl="0" indent="-190500" algn="l" rtl="0">
              <a:lnSpc>
                <a:spcPct val="100000"/>
              </a:lnSpc>
              <a:spcBef>
                <a:spcPts val="0"/>
              </a:spcBef>
              <a:spcAft>
                <a:spcPts val="0"/>
              </a:spcAft>
              <a:buClr>
                <a:srgbClr val="000000"/>
              </a:buClr>
              <a:buSzPts val="1200"/>
              <a:buFont typeface="Calibri"/>
              <a:buAutoNum type="arabicPeriod"/>
            </a:pPr>
            <a:r>
              <a:rPr lang="en-US"/>
              <a:t>Have students complete the activity on p. 121 on the Student Interactive.</a:t>
            </a:r>
            <a:endParaRPr i="0">
              <a:latin typeface="Calibri"/>
              <a:ea typeface="Calibri"/>
              <a:cs typeface="Calibri"/>
              <a:sym typeface="Calibri"/>
            </a:endParaRPr>
          </a:p>
        </p:txBody>
      </p:sp>
      <p:sp>
        <p:nvSpPr>
          <p:cNvPr id="208" name="Google Shape;208;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0" name="Google Shape;220;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28600" lvl="0" indent="-190500" algn="l" rtl="0">
              <a:lnSpc>
                <a:spcPct val="100000"/>
              </a:lnSpc>
              <a:spcBef>
                <a:spcPts val="0"/>
              </a:spcBef>
              <a:spcAft>
                <a:spcPts val="0"/>
              </a:spcAft>
              <a:buClr>
                <a:srgbClr val="000000"/>
              </a:buClr>
              <a:buSzPts val="1200"/>
              <a:buFont typeface="Calibri"/>
              <a:buAutoNum type="arabicPeriod"/>
            </a:pPr>
            <a:r>
              <a:rPr lang="en-US"/>
              <a:t>Display the uppercase and lowercase letters Ee, Ff, and Dd. </a:t>
            </a:r>
            <a:endParaRPr/>
          </a:p>
          <a:p>
            <a:pPr marL="228600" lvl="0" indent="-190500" algn="l" rtl="0">
              <a:lnSpc>
                <a:spcPct val="100000"/>
              </a:lnSpc>
              <a:spcBef>
                <a:spcPts val="0"/>
              </a:spcBef>
              <a:spcAft>
                <a:spcPts val="0"/>
              </a:spcAft>
              <a:buClr>
                <a:srgbClr val="000000"/>
              </a:buClr>
              <a:buSzPts val="1200"/>
              <a:buFont typeface="Calibri"/>
              <a:buAutoNum type="arabicPeriod"/>
            </a:pPr>
            <a:r>
              <a:rPr lang="en-US"/>
              <a:t>Show students how to write uppercase and lowercase letters Ee, Ff, and Dd. Use the following words to demonstrate how to form the letters properly: Ed, Fed/fed, and Dad.</a:t>
            </a:r>
            <a:endParaRPr/>
          </a:p>
          <a:p>
            <a:pPr marL="228600" lvl="0" indent="-190500" algn="l" rtl="0">
              <a:lnSpc>
                <a:spcPct val="100000"/>
              </a:lnSpc>
              <a:spcBef>
                <a:spcPts val="0"/>
              </a:spcBef>
              <a:spcAft>
                <a:spcPts val="0"/>
              </a:spcAft>
              <a:buClr>
                <a:srgbClr val="000000"/>
              </a:buClr>
              <a:buSzPts val="1200"/>
              <a:buFont typeface="Calibri"/>
              <a:buAutoNum type="arabicPeriod"/>
            </a:pPr>
            <a:r>
              <a:rPr lang="en-US" b="0" i="0" u="none" strike="noStrike">
                <a:solidFill>
                  <a:srgbClr val="000000"/>
                </a:solidFill>
                <a:latin typeface="Calibri"/>
                <a:ea typeface="Calibri"/>
                <a:cs typeface="Calibri"/>
                <a:sym typeface="Calibri"/>
              </a:rPr>
              <a:t>Have students use Handwriting p. 17 from the Resource Download Center to practice writing the uppercase and lowercase letters Tt</a:t>
            </a:r>
            <a:r>
              <a:rPr lang="en-US" b="1" i="0" u="none" strike="noStrike">
                <a:solidFill>
                  <a:srgbClr val="000000"/>
                </a:solidFill>
                <a:latin typeface="Calibri"/>
                <a:ea typeface="Calibri"/>
                <a:cs typeface="Calibri"/>
                <a:sym typeface="Calibri"/>
              </a:rPr>
              <a:t>. Click path: Realize -&gt; Table of Contents -&gt; Resource Download Center -&gt; Handwriting Practice -&gt; U1W3L1 Handwriting Practice </a:t>
            </a:r>
            <a:endParaRPr b="1">
              <a:latin typeface="Calibri"/>
              <a:ea typeface="Calibri"/>
              <a:cs typeface="Calibri"/>
              <a:sym typeface="Calibri"/>
            </a:endParaRPr>
          </a:p>
          <a:p>
            <a:pPr marL="0" lvl="0" indent="0" algn="l" rtl="0">
              <a:lnSpc>
                <a:spcPct val="100000"/>
              </a:lnSpc>
              <a:spcBef>
                <a:spcPts val="0"/>
              </a:spcBef>
              <a:spcAft>
                <a:spcPts val="0"/>
              </a:spcAft>
              <a:buClr>
                <a:schemeClr val="dk1"/>
              </a:buClr>
              <a:buSzPts val="1800"/>
              <a:buFont typeface="Calibri"/>
              <a:buNone/>
            </a:pPr>
            <a:endParaRPr sz="1800" b="0" i="0" u="none" strike="noStrike">
              <a:solidFill>
                <a:srgbClr val="000000"/>
              </a:solidFill>
              <a:latin typeface="Calibri"/>
              <a:ea typeface="Calibri"/>
              <a:cs typeface="Calibri"/>
              <a:sym typeface="Calibri"/>
            </a:endParaRPr>
          </a:p>
        </p:txBody>
      </p:sp>
      <p:sp>
        <p:nvSpPr>
          <p:cNvPr id="221" name="Google Shape;221;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7" name="Google Shape;237;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28600" lvl="0" indent="-228600" algn="l" rtl="0">
              <a:lnSpc>
                <a:spcPct val="100000"/>
              </a:lnSpc>
              <a:spcBef>
                <a:spcPts val="0"/>
              </a:spcBef>
              <a:spcAft>
                <a:spcPts val="0"/>
              </a:spcAft>
              <a:buClr>
                <a:srgbClr val="000000"/>
              </a:buClr>
              <a:buSzPts val="1200"/>
              <a:buFont typeface="Calibri"/>
              <a:buAutoNum type="arabicPeriod"/>
            </a:pPr>
            <a:r>
              <a:rPr lang="en-US"/>
              <a:t>Fiction stories usually contain characters, settings, and plots. Over the course of most stories, the characters experience a problem and then search for a resolution.</a:t>
            </a:r>
            <a:endParaRPr/>
          </a:p>
          <a:p>
            <a:pPr marL="228600" lvl="0" indent="-228600" algn="l" rtl="0">
              <a:lnSpc>
                <a:spcPct val="100000"/>
              </a:lnSpc>
              <a:spcBef>
                <a:spcPts val="0"/>
              </a:spcBef>
              <a:spcAft>
                <a:spcPts val="0"/>
              </a:spcAft>
              <a:buClr>
                <a:srgbClr val="000000"/>
              </a:buClr>
              <a:buSzPts val="1200"/>
              <a:buFont typeface="Calibri"/>
              <a:buAutoNum type="arabicPeriod"/>
            </a:pPr>
            <a:r>
              <a:rPr lang="en-US"/>
              <a:t>Hold up a fiction book from the stack. Say: </a:t>
            </a:r>
            <a:r>
              <a:rPr lang="en-US" i="1"/>
              <a:t>This is a fiction book. Fiction means that the author made up the story. It is not true. Fiction stories have characters. Characters are animals or people. Let’s meet this book’s characters</a:t>
            </a:r>
            <a:r>
              <a:rPr lang="en-US"/>
              <a:t>. Page through the book. Identify the main characters by name.</a:t>
            </a:r>
            <a:endParaRPr/>
          </a:p>
          <a:p>
            <a:pPr marL="228600" lvl="0" indent="-228600" algn="l" rtl="0">
              <a:lnSpc>
                <a:spcPct val="100000"/>
              </a:lnSpc>
              <a:spcBef>
                <a:spcPts val="0"/>
              </a:spcBef>
              <a:spcAft>
                <a:spcPts val="0"/>
              </a:spcAft>
              <a:buClr>
                <a:srgbClr val="000000"/>
              </a:buClr>
              <a:buSzPts val="1200"/>
              <a:buFont typeface="Calibri"/>
              <a:buAutoNum type="arabicPeriod"/>
            </a:pPr>
            <a:r>
              <a:rPr lang="en-US"/>
              <a:t>Tell students:  </a:t>
            </a:r>
            <a:r>
              <a:rPr lang="en-US" i="1"/>
              <a:t>Fiction stories have settings. The stories happen at specific times and places. Let’s explore the setting of this story. Page through the book. Read aloud details about the story’s setting</a:t>
            </a:r>
            <a:r>
              <a:rPr lang="en-US"/>
              <a:t>. Point to images that depict where and when the story takes place.</a:t>
            </a:r>
            <a:endParaRPr/>
          </a:p>
          <a:p>
            <a:pPr marL="228600" lvl="0" indent="-228600" algn="l" rtl="0">
              <a:lnSpc>
                <a:spcPct val="100000"/>
              </a:lnSpc>
              <a:spcBef>
                <a:spcPts val="0"/>
              </a:spcBef>
              <a:spcAft>
                <a:spcPts val="0"/>
              </a:spcAft>
              <a:buClr>
                <a:srgbClr val="000000"/>
              </a:buClr>
              <a:buSzPts val="1200"/>
              <a:buFont typeface="Calibri"/>
              <a:buAutoNum type="arabicPeriod"/>
            </a:pPr>
            <a:r>
              <a:rPr lang="en-US" b="0" i="0" u="none" strike="noStrike">
                <a:solidFill>
                  <a:srgbClr val="000000"/>
                </a:solidFill>
                <a:latin typeface="Calibri"/>
                <a:ea typeface="Calibri"/>
                <a:cs typeface="Calibri"/>
                <a:sym typeface="Calibri"/>
              </a:rPr>
              <a:t>Say:  </a:t>
            </a:r>
            <a:r>
              <a:rPr lang="en-US" i="1"/>
              <a:t>Fiction stories have plots. The plot is what happens in a story from the beginning to the middle to the end. In the plot, readers discover a problem that the characters face and learn what the characters do to solve that problem</a:t>
            </a:r>
            <a:r>
              <a:rPr lang="en-US"/>
              <a:t>. (If necessary, clarify that a “problem” is not always a negative situation.)</a:t>
            </a:r>
            <a:endParaRPr/>
          </a:p>
          <a:p>
            <a:pPr marL="228600" lvl="0" indent="-228600" algn="l" rtl="0">
              <a:lnSpc>
                <a:spcPct val="100000"/>
              </a:lnSpc>
              <a:spcBef>
                <a:spcPts val="0"/>
              </a:spcBef>
              <a:spcAft>
                <a:spcPts val="0"/>
              </a:spcAft>
              <a:buClr>
                <a:srgbClr val="000000"/>
              </a:buClr>
              <a:buSzPts val="1200"/>
              <a:buFont typeface="Calibri"/>
              <a:buAutoNum type="arabicPeriod"/>
            </a:pPr>
            <a:r>
              <a:rPr lang="en-US"/>
              <a:t>Read the story aloud and then review the plot. Ask: </a:t>
            </a:r>
            <a:r>
              <a:rPr lang="en-US" i="1"/>
              <a:t>What happens in the beginning of the story? How does the story end? What happens in the middle of the story, between the beginning and end? What problem did the characters solve?</a:t>
            </a:r>
            <a:endParaRPr b="0" i="1" u="none" strike="noStrike">
              <a:solidFill>
                <a:srgbClr val="000000"/>
              </a:solidFill>
              <a:latin typeface="Calibri"/>
              <a:ea typeface="Calibri"/>
              <a:cs typeface="Calibri"/>
              <a:sym typeface="Calibri"/>
            </a:endParaRPr>
          </a:p>
        </p:txBody>
      </p:sp>
      <p:sp>
        <p:nvSpPr>
          <p:cNvPr id="238" name="Google Shape;238;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8" name="Google Shape;248;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28600" lvl="0" indent="-228600" algn="l" rtl="0">
              <a:lnSpc>
                <a:spcPct val="100000"/>
              </a:lnSpc>
              <a:spcBef>
                <a:spcPts val="0"/>
              </a:spcBef>
              <a:spcAft>
                <a:spcPts val="0"/>
              </a:spcAft>
              <a:buClr>
                <a:srgbClr val="000000"/>
              </a:buClr>
              <a:buSzPts val="1200"/>
              <a:buFont typeface="Calibri"/>
              <a:buAutoNum type="arabicPeriod"/>
            </a:pPr>
            <a:r>
              <a:rPr lang="en-US"/>
              <a:t>Instruct students to think of plots for fiction stories.  If students have difficulty, invite them to orally tell a story, and then help them describe the beginning, middle, and end.</a:t>
            </a:r>
            <a:endParaRPr/>
          </a:p>
          <a:p>
            <a:pPr marL="228600" lvl="0" indent="-228600" algn="l" rtl="0">
              <a:lnSpc>
                <a:spcPct val="100000"/>
              </a:lnSpc>
              <a:spcBef>
                <a:spcPts val="0"/>
              </a:spcBef>
              <a:spcAft>
                <a:spcPts val="0"/>
              </a:spcAft>
              <a:buClr>
                <a:srgbClr val="000000"/>
              </a:buClr>
              <a:buSzPts val="1200"/>
              <a:buFont typeface="Calibri"/>
              <a:buAutoNum type="arabicPeriod"/>
            </a:pPr>
            <a:r>
              <a:rPr lang="en-US" b="0" i="0" u="none" strike="noStrike">
                <a:solidFill>
                  <a:srgbClr val="000000"/>
                </a:solidFill>
                <a:latin typeface="Calibri"/>
                <a:ea typeface="Calibri"/>
                <a:cs typeface="Calibri"/>
                <a:sym typeface="Calibri"/>
              </a:rPr>
              <a:t>Writing Support  </a:t>
            </a:r>
            <a:endParaRPr/>
          </a:p>
          <a:p>
            <a:pPr marL="914400" lvl="1" indent="-457200" algn="l" rtl="0">
              <a:lnSpc>
                <a:spcPct val="100000"/>
              </a:lnSpc>
              <a:spcBef>
                <a:spcPts val="0"/>
              </a:spcBef>
              <a:spcAft>
                <a:spcPts val="0"/>
              </a:spcAft>
              <a:buClr>
                <a:srgbClr val="000000"/>
              </a:buClr>
              <a:buSzPts val="1200"/>
              <a:buFont typeface="Arial"/>
              <a:buChar char="•"/>
            </a:pPr>
            <a:r>
              <a:rPr lang="en-US"/>
              <a:t>Modeled - Choose a stack text and do a Think Aloud to identify the plot, setting, and main character.  </a:t>
            </a:r>
            <a:endParaRPr/>
          </a:p>
          <a:p>
            <a:pPr marL="914400" lvl="1" indent="-457200" algn="l" rtl="0">
              <a:lnSpc>
                <a:spcPct val="100000"/>
              </a:lnSpc>
              <a:spcBef>
                <a:spcPts val="0"/>
              </a:spcBef>
              <a:spcAft>
                <a:spcPts val="0"/>
              </a:spcAft>
              <a:buClr>
                <a:srgbClr val="000000"/>
              </a:buClr>
              <a:buSzPts val="1200"/>
              <a:buFont typeface="Arial"/>
              <a:buChar char="•"/>
            </a:pPr>
            <a:r>
              <a:rPr lang="en-US"/>
              <a:t>Shared - Have students choose fiction texts from the stack. Work with them to identify the plots, settings, or characters.  </a:t>
            </a:r>
            <a:endParaRPr/>
          </a:p>
          <a:p>
            <a:pPr marL="914400" lvl="1" indent="-457200" algn="l" rtl="0">
              <a:lnSpc>
                <a:spcPct val="100000"/>
              </a:lnSpc>
              <a:spcBef>
                <a:spcPts val="0"/>
              </a:spcBef>
              <a:spcAft>
                <a:spcPts val="0"/>
              </a:spcAft>
              <a:buClr>
                <a:srgbClr val="000000"/>
              </a:buClr>
              <a:buSzPts val="1200"/>
              <a:buFont typeface="Arial"/>
              <a:buChar char="•"/>
            </a:pPr>
            <a:r>
              <a:rPr lang="en-US"/>
              <a:t>Guided - Provide explicit instruction on how to identify the plot, setting, and characters in a story.</a:t>
            </a:r>
            <a:r>
              <a:rPr lang="en-US" b="0" i="0" u="none" strike="noStrike">
                <a:solidFill>
                  <a:srgbClr val="000000"/>
                </a:solidFill>
                <a:latin typeface="Calibri"/>
                <a:ea typeface="Calibri"/>
                <a:cs typeface="Calibri"/>
                <a:sym typeface="Calibri"/>
              </a:rPr>
              <a:t>  </a:t>
            </a:r>
            <a:endParaRPr/>
          </a:p>
          <a:p>
            <a:pPr marL="228600" lvl="0" indent="-228600" algn="l" rtl="0">
              <a:lnSpc>
                <a:spcPct val="100000"/>
              </a:lnSpc>
              <a:spcBef>
                <a:spcPts val="0"/>
              </a:spcBef>
              <a:spcAft>
                <a:spcPts val="0"/>
              </a:spcAft>
              <a:buClr>
                <a:srgbClr val="000000"/>
              </a:buClr>
              <a:buSzPts val="1200"/>
              <a:buFont typeface="Calibri"/>
              <a:buAutoNum type="arabicPeriod"/>
            </a:pPr>
            <a:r>
              <a:rPr lang="en-US"/>
              <a:t>Students who complete the task should begin to develop a plot in their writing notebooks.   </a:t>
            </a:r>
            <a:endParaRPr/>
          </a:p>
          <a:p>
            <a:pPr marL="228600" lvl="0" indent="-228600" algn="l" rtl="0">
              <a:lnSpc>
                <a:spcPct val="100000"/>
              </a:lnSpc>
              <a:spcBef>
                <a:spcPts val="0"/>
              </a:spcBef>
              <a:spcAft>
                <a:spcPts val="0"/>
              </a:spcAft>
              <a:buClr>
                <a:srgbClr val="000000"/>
              </a:buClr>
              <a:buSzPts val="1200"/>
              <a:buFont typeface="Calibri"/>
              <a:buAutoNum type="arabicPeriod"/>
            </a:pPr>
            <a:r>
              <a:rPr lang="en-US"/>
              <a:t>Ask several volunteers to share their plot ideas.</a:t>
            </a:r>
            <a:endParaRPr b="0" i="0" u="none" strike="noStrike">
              <a:solidFill>
                <a:srgbClr val="000000"/>
              </a:solidFill>
              <a:latin typeface="Calibri"/>
              <a:ea typeface="Calibri"/>
              <a:cs typeface="Calibri"/>
              <a:sym typeface="Calibri"/>
            </a:endParaRPr>
          </a:p>
        </p:txBody>
      </p:sp>
      <p:sp>
        <p:nvSpPr>
          <p:cNvPr id="249" name="Google Shape;249;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1" name="Google Shape;261;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000000"/>
              </a:buClr>
              <a:buSzPts val="1200"/>
              <a:buFont typeface="Calibri"/>
              <a:buNone/>
            </a:pPr>
            <a:r>
              <a:rPr lang="en-US" b="1" i="1" u="none" strike="noStrike">
                <a:solidFill>
                  <a:srgbClr val="000000"/>
                </a:solidFill>
                <a:latin typeface="Calibri"/>
                <a:ea typeface="Calibri"/>
                <a:cs typeface="Calibri"/>
                <a:sym typeface="Calibri"/>
              </a:rPr>
              <a:t>(Note: Move the orange boxes to cover each bold spelling word before you read aloud the words and sentences.)</a:t>
            </a:r>
            <a:endParaRPr/>
          </a:p>
          <a:p>
            <a:pPr marL="228600" lvl="0" indent="-228600" algn="l" rtl="0">
              <a:lnSpc>
                <a:spcPct val="100000"/>
              </a:lnSpc>
              <a:spcBef>
                <a:spcPts val="0"/>
              </a:spcBef>
              <a:spcAft>
                <a:spcPts val="0"/>
              </a:spcAft>
              <a:buClr>
                <a:srgbClr val="000000"/>
              </a:buClr>
              <a:buSzPts val="1200"/>
              <a:buFont typeface="Calibri"/>
              <a:buAutoNum type="arabicPeriod"/>
            </a:pPr>
            <a:r>
              <a:rPr lang="en-US" b="0" i="0" u="none" strike="noStrike">
                <a:solidFill>
                  <a:srgbClr val="000000"/>
                </a:solidFill>
                <a:latin typeface="Calibri"/>
                <a:ea typeface="Calibri"/>
                <a:cs typeface="Calibri"/>
                <a:sym typeface="Calibri"/>
              </a:rPr>
              <a:t>Read aloud the words and sentences. Have students spell each word with initial consonant blends and the two high-frequency words.</a:t>
            </a:r>
            <a:endParaRPr>
              <a:latin typeface="Calibri"/>
              <a:ea typeface="Calibri"/>
              <a:cs typeface="Calibri"/>
              <a:sym typeface="Calibri"/>
            </a:endParaRPr>
          </a:p>
          <a:p>
            <a:pPr marL="685800" lvl="1" indent="-228600" algn="l" rtl="0">
              <a:lnSpc>
                <a:spcPct val="100000"/>
              </a:lnSpc>
              <a:spcBef>
                <a:spcPts val="0"/>
              </a:spcBef>
              <a:spcAft>
                <a:spcPts val="0"/>
              </a:spcAft>
              <a:buClr>
                <a:srgbClr val="000000"/>
              </a:buClr>
              <a:buSzPts val="1200"/>
              <a:buFont typeface="Calibri"/>
              <a:buAutoNum type="arabicPeriod"/>
            </a:pPr>
            <a:r>
              <a:rPr lang="en-US"/>
              <a:t>Drive down the </a:t>
            </a:r>
            <a:r>
              <a:rPr lang="en-US" b="1"/>
              <a:t>brick</a:t>
            </a:r>
            <a:r>
              <a:rPr lang="en-US"/>
              <a:t> road.</a:t>
            </a:r>
            <a:endParaRPr/>
          </a:p>
          <a:p>
            <a:pPr marL="685800" lvl="1" indent="-228600" algn="l" rtl="0">
              <a:lnSpc>
                <a:spcPct val="100000"/>
              </a:lnSpc>
              <a:spcBef>
                <a:spcPts val="0"/>
              </a:spcBef>
              <a:spcAft>
                <a:spcPts val="0"/>
              </a:spcAft>
              <a:buClr>
                <a:srgbClr val="000000"/>
              </a:buClr>
              <a:buSzPts val="1200"/>
              <a:buFont typeface="Calibri"/>
              <a:buAutoNum type="arabicPeriod"/>
            </a:pPr>
            <a:r>
              <a:rPr lang="en-US"/>
              <a:t>My dogs chase the </a:t>
            </a:r>
            <a:r>
              <a:rPr lang="en-US" b="1"/>
              <a:t>stick</a:t>
            </a:r>
            <a:r>
              <a:rPr lang="en-US"/>
              <a:t>.</a:t>
            </a:r>
            <a:endParaRPr/>
          </a:p>
          <a:p>
            <a:pPr marL="685800" lvl="1" indent="-228600" algn="l" rtl="0">
              <a:lnSpc>
                <a:spcPct val="100000"/>
              </a:lnSpc>
              <a:spcBef>
                <a:spcPts val="0"/>
              </a:spcBef>
              <a:spcAft>
                <a:spcPts val="0"/>
              </a:spcAft>
              <a:buClr>
                <a:srgbClr val="000000"/>
              </a:buClr>
              <a:buSzPts val="1200"/>
              <a:buFont typeface="Calibri"/>
              <a:buAutoNum type="arabicPeriod"/>
            </a:pPr>
            <a:r>
              <a:rPr lang="en-US"/>
              <a:t>Have you read my </a:t>
            </a:r>
            <a:r>
              <a:rPr lang="en-US" b="1"/>
              <a:t>blog</a:t>
            </a:r>
            <a:r>
              <a:rPr lang="en-US"/>
              <a:t>?</a:t>
            </a:r>
            <a:endParaRPr/>
          </a:p>
          <a:p>
            <a:pPr marL="685800" lvl="1" indent="-228600" algn="l" rtl="0">
              <a:lnSpc>
                <a:spcPct val="100000"/>
              </a:lnSpc>
              <a:spcBef>
                <a:spcPts val="0"/>
              </a:spcBef>
              <a:spcAft>
                <a:spcPts val="0"/>
              </a:spcAft>
              <a:buClr>
                <a:srgbClr val="000000"/>
              </a:buClr>
              <a:buSzPts val="1200"/>
              <a:buFont typeface="Calibri"/>
              <a:buAutoNum type="arabicPeriod"/>
            </a:pPr>
            <a:r>
              <a:rPr lang="en-US"/>
              <a:t>Do not </a:t>
            </a:r>
            <a:r>
              <a:rPr lang="en-US" b="1"/>
              <a:t>spend</a:t>
            </a:r>
            <a:r>
              <a:rPr lang="en-US"/>
              <a:t> too much cash.</a:t>
            </a:r>
            <a:endParaRPr/>
          </a:p>
          <a:p>
            <a:pPr marL="685800" lvl="1" indent="-228600" algn="l" rtl="0">
              <a:lnSpc>
                <a:spcPct val="100000"/>
              </a:lnSpc>
              <a:spcBef>
                <a:spcPts val="0"/>
              </a:spcBef>
              <a:spcAft>
                <a:spcPts val="0"/>
              </a:spcAft>
              <a:buClr>
                <a:srgbClr val="000000"/>
              </a:buClr>
              <a:buSzPts val="1200"/>
              <a:buFont typeface="Calibri"/>
              <a:buAutoNum type="arabicPeriod"/>
            </a:pPr>
            <a:r>
              <a:rPr lang="en-US"/>
              <a:t>What are those </a:t>
            </a:r>
            <a:r>
              <a:rPr lang="en-US" b="1"/>
              <a:t>things</a:t>
            </a:r>
            <a:r>
              <a:rPr lang="en-US"/>
              <a:t>?</a:t>
            </a:r>
            <a:endParaRPr/>
          </a:p>
          <a:p>
            <a:pPr marL="685800" lvl="1" indent="-228600" algn="l" rtl="0">
              <a:lnSpc>
                <a:spcPct val="100000"/>
              </a:lnSpc>
              <a:spcBef>
                <a:spcPts val="0"/>
              </a:spcBef>
              <a:spcAft>
                <a:spcPts val="0"/>
              </a:spcAft>
              <a:buClr>
                <a:srgbClr val="000000"/>
              </a:buClr>
              <a:buSzPts val="1200"/>
              <a:buFont typeface="Calibri"/>
              <a:buAutoNum type="arabicPeriod"/>
            </a:pPr>
            <a:r>
              <a:rPr lang="en-US"/>
              <a:t>The little bird is building a </a:t>
            </a:r>
            <a:r>
              <a:rPr lang="en-US" b="1"/>
              <a:t>nest</a:t>
            </a:r>
            <a:r>
              <a:rPr lang="en-US"/>
              <a:t>.</a:t>
            </a:r>
            <a:endParaRPr/>
          </a:p>
          <a:p>
            <a:pPr marL="685800" lvl="1" indent="-228600" algn="l" rtl="0">
              <a:lnSpc>
                <a:spcPct val="100000"/>
              </a:lnSpc>
              <a:spcBef>
                <a:spcPts val="0"/>
              </a:spcBef>
              <a:spcAft>
                <a:spcPts val="0"/>
              </a:spcAft>
              <a:buClr>
                <a:srgbClr val="000000"/>
              </a:buClr>
              <a:buSzPts val="1200"/>
              <a:buFont typeface="Calibri"/>
              <a:buAutoNum type="arabicPeriod"/>
            </a:pPr>
            <a:r>
              <a:rPr lang="en-US"/>
              <a:t>A shark has </a:t>
            </a:r>
            <a:r>
              <a:rPr lang="en-US" b="1"/>
              <a:t>strong</a:t>
            </a:r>
            <a:r>
              <a:rPr lang="en-US"/>
              <a:t> teeth.</a:t>
            </a:r>
            <a:endParaRPr/>
          </a:p>
          <a:p>
            <a:pPr marL="685800" lvl="1" indent="-228600" algn="l" rtl="0">
              <a:lnSpc>
                <a:spcPct val="100000"/>
              </a:lnSpc>
              <a:spcBef>
                <a:spcPts val="0"/>
              </a:spcBef>
              <a:spcAft>
                <a:spcPts val="0"/>
              </a:spcAft>
              <a:buClr>
                <a:srgbClr val="000000"/>
              </a:buClr>
              <a:buSzPts val="1200"/>
              <a:buFont typeface="Calibri"/>
              <a:buAutoNum type="arabicPeriod"/>
            </a:pPr>
            <a:r>
              <a:rPr lang="en-US"/>
              <a:t>Can I borrow some </a:t>
            </a:r>
            <a:r>
              <a:rPr lang="en-US" b="1"/>
              <a:t>scrap</a:t>
            </a:r>
            <a:r>
              <a:rPr lang="en-US"/>
              <a:t> paper?</a:t>
            </a:r>
            <a:endParaRPr/>
          </a:p>
          <a:p>
            <a:pPr marL="685800" lvl="1" indent="-228600" algn="l" rtl="0">
              <a:lnSpc>
                <a:spcPct val="100000"/>
              </a:lnSpc>
              <a:spcBef>
                <a:spcPts val="0"/>
              </a:spcBef>
              <a:spcAft>
                <a:spcPts val="0"/>
              </a:spcAft>
              <a:buClr>
                <a:srgbClr val="000000"/>
              </a:buClr>
              <a:buSzPts val="1200"/>
              <a:buFont typeface="Calibri"/>
              <a:buAutoNum type="arabicPeriod"/>
            </a:pPr>
            <a:r>
              <a:rPr lang="en-US"/>
              <a:t>Her pet </a:t>
            </a:r>
            <a:r>
              <a:rPr lang="en-US" b="1"/>
              <a:t>frog</a:t>
            </a:r>
            <a:r>
              <a:rPr lang="en-US"/>
              <a:t> can jump high!</a:t>
            </a:r>
            <a:endParaRPr/>
          </a:p>
          <a:p>
            <a:pPr marL="685800" lvl="1" indent="-228600" algn="l" rtl="0">
              <a:lnSpc>
                <a:spcPct val="100000"/>
              </a:lnSpc>
              <a:spcBef>
                <a:spcPts val="0"/>
              </a:spcBef>
              <a:spcAft>
                <a:spcPts val="0"/>
              </a:spcAft>
              <a:buClr>
                <a:srgbClr val="000000"/>
              </a:buClr>
              <a:buSzPts val="1200"/>
              <a:buFont typeface="Calibri"/>
              <a:buAutoNum type="arabicPeriod"/>
            </a:pPr>
            <a:r>
              <a:rPr lang="en-US"/>
              <a:t>We hear the </a:t>
            </a:r>
            <a:r>
              <a:rPr lang="en-US" b="1"/>
              <a:t>sound</a:t>
            </a:r>
            <a:r>
              <a:rPr lang="en-US"/>
              <a:t> of music.</a:t>
            </a:r>
            <a:endParaRPr/>
          </a:p>
          <a:p>
            <a:pPr marL="685800" lvl="1" indent="-228600" algn="l" rtl="0">
              <a:lnSpc>
                <a:spcPct val="100000"/>
              </a:lnSpc>
              <a:spcBef>
                <a:spcPts val="0"/>
              </a:spcBef>
              <a:spcAft>
                <a:spcPts val="0"/>
              </a:spcAft>
              <a:buClr>
                <a:srgbClr val="000000"/>
              </a:buClr>
              <a:buSzPts val="1200"/>
              <a:buFont typeface="Calibri"/>
              <a:buAutoNum type="arabicPeriod"/>
            </a:pPr>
            <a:r>
              <a:rPr lang="en-US"/>
              <a:t>Today is the first day of </a:t>
            </a:r>
            <a:r>
              <a:rPr lang="en-US" b="1"/>
              <a:t>spring</a:t>
            </a:r>
            <a:r>
              <a:rPr lang="en-US"/>
              <a:t>.</a:t>
            </a:r>
            <a:endParaRPr/>
          </a:p>
          <a:p>
            <a:pPr marL="685800" lvl="1" indent="-228600" algn="l" rtl="0">
              <a:lnSpc>
                <a:spcPct val="100000"/>
              </a:lnSpc>
              <a:spcBef>
                <a:spcPts val="0"/>
              </a:spcBef>
              <a:spcAft>
                <a:spcPts val="0"/>
              </a:spcAft>
              <a:buClr>
                <a:srgbClr val="000000"/>
              </a:buClr>
              <a:buSzPts val="1200"/>
              <a:buFont typeface="Calibri"/>
              <a:buAutoNum type="arabicPeriod"/>
            </a:pPr>
            <a:r>
              <a:rPr lang="en-US"/>
              <a:t>He walks </a:t>
            </a:r>
            <a:r>
              <a:rPr lang="en-US" b="1"/>
              <a:t>past</a:t>
            </a:r>
            <a:r>
              <a:rPr lang="en-US"/>
              <a:t> the store.</a:t>
            </a:r>
            <a:endParaRPr/>
          </a:p>
          <a:p>
            <a:pPr marL="228600" lvl="0" indent="-228600" algn="l" rtl="0">
              <a:lnSpc>
                <a:spcPct val="100000"/>
              </a:lnSpc>
              <a:spcBef>
                <a:spcPts val="0"/>
              </a:spcBef>
              <a:spcAft>
                <a:spcPts val="0"/>
              </a:spcAft>
              <a:buClr>
                <a:srgbClr val="000000"/>
              </a:buClr>
              <a:buSzPts val="1200"/>
              <a:buFont typeface="Calibri"/>
              <a:buAutoNum type="arabicPeriod"/>
            </a:pPr>
            <a:r>
              <a:rPr lang="en-US" b="0" i="0" u="none" strike="noStrike">
                <a:solidFill>
                  <a:srgbClr val="000000"/>
                </a:solidFill>
                <a:latin typeface="Calibri"/>
                <a:ea typeface="Calibri"/>
                <a:cs typeface="Calibri"/>
                <a:sym typeface="Calibri"/>
              </a:rPr>
              <a:t>Reveal the spelling word and have students check their work. </a:t>
            </a:r>
            <a:endParaRPr>
              <a:latin typeface="Calibri"/>
              <a:ea typeface="Calibri"/>
              <a:cs typeface="Calibri"/>
              <a:sym typeface="Calibri"/>
            </a:endParaRPr>
          </a:p>
          <a:p>
            <a:pPr marL="228600" lvl="0" indent="-152400" algn="l" rtl="0">
              <a:lnSpc>
                <a:spcPct val="100000"/>
              </a:lnSpc>
              <a:spcBef>
                <a:spcPts val="0"/>
              </a:spcBef>
              <a:spcAft>
                <a:spcPts val="0"/>
              </a:spcAft>
              <a:buClr>
                <a:schemeClr val="dk1"/>
              </a:buClr>
              <a:buSzPts val="1200"/>
              <a:buFont typeface="Arial"/>
              <a:buNone/>
            </a:pPr>
            <a:endParaRPr b="0" i="0" u="none" strike="noStrike">
              <a:solidFill>
                <a:srgbClr val="000000"/>
              </a:solidFill>
              <a:latin typeface="Calibri"/>
              <a:ea typeface="Calibri"/>
              <a:cs typeface="Calibri"/>
              <a:sym typeface="Calibri"/>
            </a:endParaRPr>
          </a:p>
        </p:txBody>
      </p:sp>
      <p:sp>
        <p:nvSpPr>
          <p:cNvPr id="262" name="Google Shape;262;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4" name="Google Shape;284;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28600" lvl="0" indent="-190500" algn="l" rtl="0">
              <a:lnSpc>
                <a:spcPct val="100000"/>
              </a:lnSpc>
              <a:spcBef>
                <a:spcPts val="0"/>
              </a:spcBef>
              <a:spcAft>
                <a:spcPts val="0"/>
              </a:spcAft>
              <a:buClr>
                <a:srgbClr val="000000"/>
              </a:buClr>
              <a:buSzPts val="1200"/>
              <a:buFont typeface="Calibri"/>
              <a:buAutoNum type="arabicPeriod"/>
            </a:pPr>
            <a:r>
              <a:rPr lang="en-US"/>
              <a:t>Review subjects and predicates. Remind students that a complete sentence has a subject, which tells who or what, and a predicate, which tells what the subject is or does.</a:t>
            </a:r>
            <a:endParaRPr/>
          </a:p>
          <a:p>
            <a:pPr marL="228600" lvl="0" indent="-190500" algn="l" rtl="0">
              <a:lnSpc>
                <a:spcPct val="100000"/>
              </a:lnSpc>
              <a:spcBef>
                <a:spcPts val="0"/>
              </a:spcBef>
              <a:spcAft>
                <a:spcPts val="0"/>
              </a:spcAft>
              <a:buClr>
                <a:srgbClr val="000000"/>
              </a:buClr>
              <a:buSzPts val="1200"/>
              <a:buFont typeface="Calibri"/>
              <a:buAutoNum type="arabicPeriod"/>
            </a:pPr>
            <a:r>
              <a:rPr lang="en-US"/>
              <a:t>Write the following incomplete sentence on the board: Jack lunch at noon. Then guide students to edit the incomplete sentence so that it is a complete sentence with a subject and predicate. (Jack eats lunch at noon.)</a:t>
            </a:r>
            <a:endParaRPr/>
          </a:p>
          <a:p>
            <a:pPr marL="228600" lvl="0" indent="-190500" algn="l" rtl="0">
              <a:lnSpc>
                <a:spcPct val="100000"/>
              </a:lnSpc>
              <a:spcBef>
                <a:spcPts val="0"/>
              </a:spcBef>
              <a:spcAft>
                <a:spcPts val="0"/>
              </a:spcAft>
              <a:buClr>
                <a:srgbClr val="000000"/>
              </a:buClr>
              <a:buSzPts val="1200"/>
              <a:buFont typeface="Calibri"/>
              <a:buAutoNum type="arabicPeriod"/>
            </a:pPr>
            <a:r>
              <a:rPr lang="en-US"/>
              <a:t>Ask students to work together to edit the following incomplete sentence: take the train to the city. (We take the train to the city.)</a:t>
            </a:r>
            <a:endParaRPr b="0" i="0" u="none" strike="noStrike">
              <a:solidFill>
                <a:srgbClr val="000000"/>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200"/>
              <a:buFont typeface="Calibri"/>
              <a:buNone/>
            </a:pPr>
            <a:endParaRPr sz="1200" b="0" i="0" u="none" strike="noStrike">
              <a:solidFill>
                <a:srgbClr val="000000"/>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800"/>
              <a:buFont typeface="Calibri"/>
              <a:buNone/>
            </a:pPr>
            <a:endParaRPr sz="1800" b="0" i="0" u="none" strike="noStrike">
              <a:solidFill>
                <a:srgbClr val="000000"/>
              </a:solidFill>
              <a:latin typeface="Calibri"/>
              <a:ea typeface="Calibri"/>
              <a:cs typeface="Calibri"/>
              <a:sym typeface="Calibri"/>
            </a:endParaRPr>
          </a:p>
        </p:txBody>
      </p:sp>
      <p:sp>
        <p:nvSpPr>
          <p:cNvPr id="285" name="Google Shape;285;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7" name="Google Shape;297;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7" name="Google Shape;307;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28600" lvl="0" indent="-190500" algn="l" rtl="0">
              <a:lnSpc>
                <a:spcPct val="100000"/>
              </a:lnSpc>
              <a:spcBef>
                <a:spcPts val="0"/>
              </a:spcBef>
              <a:spcAft>
                <a:spcPts val="0"/>
              </a:spcAft>
              <a:buClr>
                <a:srgbClr val="000000"/>
              </a:buClr>
              <a:buSzPts val="1200"/>
              <a:buFont typeface="Calibri"/>
              <a:buAutoNum type="arabicPeriod"/>
            </a:pPr>
            <a:r>
              <a:rPr lang="en-US"/>
              <a:t>Use Sound-Spelling Cards 32, 38, and 41 to introduce beginning and ending blends. Point out the letters tr and str at the beginning of train and strawberry. Say:  </a:t>
            </a:r>
            <a:r>
              <a:rPr lang="en-US" b="0" i="1"/>
              <a:t>The first two letters of train, t and r, make a consonant blend. The sounds /t/ and /r/ blend together. Some blends have three letters, such as str in strawberry</a:t>
            </a:r>
            <a:r>
              <a:rPr lang="en-US"/>
              <a:t>. Tell students that blends can be at the end of words too. Point out the letters m and p on Sound-Spelling Card 38. Explain that m and p make up an ending blend. </a:t>
            </a:r>
            <a:r>
              <a:rPr lang="en-US" b="1"/>
              <a:t>Click path -&gt; Table of Contents -&gt; Unit 1 Week 2 Realistic Fiction-&gt; Lesson 2</a:t>
            </a:r>
            <a:endParaRPr/>
          </a:p>
          <a:p>
            <a:pPr marL="228600" lvl="0" indent="-190500" algn="l" rtl="0">
              <a:lnSpc>
                <a:spcPct val="100000"/>
              </a:lnSpc>
              <a:spcBef>
                <a:spcPts val="0"/>
              </a:spcBef>
              <a:spcAft>
                <a:spcPts val="0"/>
              </a:spcAft>
              <a:buClr>
                <a:srgbClr val="000000"/>
              </a:buClr>
              <a:buSzPts val="1200"/>
              <a:buFont typeface="Calibri"/>
              <a:buAutoNum type="arabicPeriod"/>
            </a:pPr>
            <a:r>
              <a:rPr lang="en-US"/>
              <a:t>Point to spoke on SI p. 93</a:t>
            </a:r>
            <a:r>
              <a:rPr lang="en-US" i="1"/>
              <a:t>. </a:t>
            </a:r>
            <a:r>
              <a:rPr lang="en-US" i="0"/>
              <a:t>Say:  </a:t>
            </a:r>
            <a:r>
              <a:rPr lang="en-US" i="1"/>
              <a:t>When I see a word that begins with s and p, I know it is an s-blend. The sounds blend together. I also recognize that the word has a CVCe pattern, so the letter o has a long vowel sound. This helps me decode, or read, the word: spoke</a:t>
            </a:r>
            <a:r>
              <a:rPr lang="en-US"/>
              <a:t>. Have students identify the blends in the words in the first row and decode the words with you. Then have them decode the rest of the words as you listen. </a:t>
            </a:r>
            <a:endParaRPr/>
          </a:p>
          <a:p>
            <a:pPr marL="228600" lvl="0" indent="-190500" algn="l" rtl="0">
              <a:lnSpc>
                <a:spcPct val="100000"/>
              </a:lnSpc>
              <a:spcBef>
                <a:spcPts val="0"/>
              </a:spcBef>
              <a:spcAft>
                <a:spcPts val="0"/>
              </a:spcAft>
              <a:buClr>
                <a:srgbClr val="000000"/>
              </a:buClr>
              <a:buSzPts val="1200"/>
              <a:buFont typeface="Calibri"/>
              <a:buAutoNum type="arabicPeriod"/>
            </a:pPr>
            <a:r>
              <a:rPr lang="en-US"/>
              <a:t>Have pairs reread the words in the chart. Tell them to underline the consonant blend in each word.</a:t>
            </a:r>
            <a:endParaRPr/>
          </a:p>
        </p:txBody>
      </p:sp>
      <p:sp>
        <p:nvSpPr>
          <p:cNvPr id="308" name="Google Shape;308;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1" name="Google Shape;321;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28600" lvl="0" indent="-190500" algn="l" rtl="0">
              <a:lnSpc>
                <a:spcPct val="100000"/>
              </a:lnSpc>
              <a:spcBef>
                <a:spcPts val="0"/>
              </a:spcBef>
              <a:spcAft>
                <a:spcPts val="0"/>
              </a:spcAft>
              <a:buClr>
                <a:srgbClr val="000000"/>
              </a:buClr>
              <a:buSzPts val="1200"/>
              <a:buFont typeface="Calibri"/>
              <a:buAutoNum type="arabicPeriod"/>
            </a:pPr>
            <a:r>
              <a:rPr lang="en-US"/>
              <a:t>Write: r-blends, l-blends, s-blends. Say:  </a:t>
            </a:r>
            <a:r>
              <a:rPr lang="en-US" i="1"/>
              <a:t>These are beginning blend families. Other consonants combine with these letters to make blends</a:t>
            </a:r>
            <a:r>
              <a:rPr lang="en-US"/>
              <a:t>. Write: -mp, -nd, and -nt. </a:t>
            </a:r>
            <a:r>
              <a:rPr lang="en-US" i="1"/>
              <a:t>These are some common ending blends</a:t>
            </a:r>
            <a:r>
              <a:rPr lang="en-US"/>
              <a:t>. </a:t>
            </a:r>
            <a:endParaRPr/>
          </a:p>
          <a:p>
            <a:pPr marL="228600" lvl="0" indent="-190500" algn="l" rtl="0">
              <a:lnSpc>
                <a:spcPct val="100000"/>
              </a:lnSpc>
              <a:spcBef>
                <a:spcPts val="0"/>
              </a:spcBef>
              <a:spcAft>
                <a:spcPts val="0"/>
              </a:spcAft>
              <a:buClr>
                <a:srgbClr val="000000"/>
              </a:buClr>
              <a:buSzPts val="1200"/>
              <a:buFont typeface="Calibri"/>
              <a:buAutoNum type="arabicPeriod"/>
            </a:pPr>
            <a:r>
              <a:rPr lang="en-US"/>
              <a:t>Point to the picture of the drum on SI p. 94. </a:t>
            </a:r>
            <a:r>
              <a:rPr lang="en-US" i="1"/>
              <a:t>This is a drum. The letters are mixed up but I can figure out how to unscramble them. I say the word drum. I hear an r-blend at the beginning: /dr/. The letters d and r stand for the sounds in the blend. I write dr. I hear a short /u/ sound followed by the consonant sound /m/. This helps me write the word drum</a:t>
            </a:r>
            <a:r>
              <a:rPr lang="en-US"/>
              <a:t>. Ask students to write drum on the lines. Then have them name the next picture, tell the blend they hear, and unscramble and write the word.</a:t>
            </a:r>
            <a:endParaRPr/>
          </a:p>
          <a:p>
            <a:pPr marL="228600" lvl="0" indent="-190500" algn="l" rtl="0">
              <a:lnSpc>
                <a:spcPct val="100000"/>
              </a:lnSpc>
              <a:spcBef>
                <a:spcPts val="0"/>
              </a:spcBef>
              <a:spcAft>
                <a:spcPts val="0"/>
              </a:spcAft>
              <a:buClr>
                <a:srgbClr val="000000"/>
              </a:buClr>
              <a:buSzPts val="1200"/>
              <a:buFont typeface="Calibri"/>
              <a:buAutoNum type="arabicPeriod"/>
            </a:pPr>
            <a:r>
              <a:rPr lang="en-US"/>
              <a:t>Have students complete the rest of the activity on p. 94 of the Student Interactive.</a:t>
            </a:r>
            <a:endParaRPr>
              <a:latin typeface="Calibri"/>
              <a:ea typeface="Calibri"/>
              <a:cs typeface="Calibri"/>
              <a:sym typeface="Calibri"/>
            </a:endParaRPr>
          </a:p>
        </p:txBody>
      </p:sp>
      <p:sp>
        <p:nvSpPr>
          <p:cNvPr id="322" name="Google Shape;322;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342900" lvl="0" indent="-254000" algn="l" rtl="0">
              <a:lnSpc>
                <a:spcPct val="100000"/>
              </a:lnSpc>
              <a:spcBef>
                <a:spcPts val="0"/>
              </a:spcBef>
              <a:spcAft>
                <a:spcPts val="0"/>
              </a:spcAft>
              <a:buSzPts val="1400"/>
              <a:buFont typeface="Arial"/>
              <a:buNone/>
            </a:pPr>
            <a:endParaRPr/>
          </a:p>
        </p:txBody>
      </p:sp>
      <p:sp>
        <p:nvSpPr>
          <p:cNvPr id="99" name="Google Shape;99;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4" name="Google Shape;334;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28600" lvl="0" indent="-190500" algn="l" rtl="0">
              <a:lnSpc>
                <a:spcPct val="100000"/>
              </a:lnSpc>
              <a:spcBef>
                <a:spcPts val="0"/>
              </a:spcBef>
              <a:spcAft>
                <a:spcPts val="0"/>
              </a:spcAft>
              <a:buClr>
                <a:srgbClr val="000000"/>
              </a:buClr>
              <a:buSzPts val="1200"/>
              <a:buFont typeface="Calibri"/>
              <a:buAutoNum type="arabicPeriod"/>
            </a:pPr>
            <a:r>
              <a:rPr lang="en-US"/>
              <a:t>Write sound, more, and things.</a:t>
            </a:r>
            <a:endParaRPr/>
          </a:p>
          <a:p>
            <a:pPr marL="228600" lvl="0" indent="-190500" algn="l" rtl="0">
              <a:lnSpc>
                <a:spcPct val="100000"/>
              </a:lnSpc>
              <a:spcBef>
                <a:spcPts val="0"/>
              </a:spcBef>
              <a:spcAft>
                <a:spcPts val="0"/>
              </a:spcAft>
              <a:buClr>
                <a:srgbClr val="000000"/>
              </a:buClr>
              <a:buSzPts val="1200"/>
              <a:buFont typeface="Calibri"/>
              <a:buAutoNum type="arabicPeriod"/>
            </a:pPr>
            <a:r>
              <a:rPr lang="en-US"/>
              <a:t>Point to each word and have students read it.</a:t>
            </a:r>
            <a:endParaRPr/>
          </a:p>
          <a:p>
            <a:pPr marL="228600" lvl="0" indent="-190500" algn="l" rtl="0">
              <a:lnSpc>
                <a:spcPct val="100000"/>
              </a:lnSpc>
              <a:spcBef>
                <a:spcPts val="0"/>
              </a:spcBef>
              <a:spcAft>
                <a:spcPts val="0"/>
              </a:spcAft>
              <a:buClr>
                <a:srgbClr val="000000"/>
              </a:buClr>
              <a:buSzPts val="1200"/>
              <a:buFont typeface="Calibri"/>
              <a:buAutoNum type="arabicPeriod"/>
            </a:pPr>
            <a:r>
              <a:rPr lang="en-US"/>
              <a:t>Have students identify each word by pointing to it when you say the word.</a:t>
            </a:r>
            <a:endParaRPr/>
          </a:p>
          <a:p>
            <a:pPr marL="228600" lvl="0" indent="-190500" algn="l" rtl="0">
              <a:lnSpc>
                <a:spcPct val="100000"/>
              </a:lnSpc>
              <a:spcBef>
                <a:spcPts val="0"/>
              </a:spcBef>
              <a:spcAft>
                <a:spcPts val="0"/>
              </a:spcAft>
              <a:buClr>
                <a:srgbClr val="000000"/>
              </a:buClr>
              <a:buSzPts val="1200"/>
              <a:buFont typeface="Calibri"/>
              <a:buAutoNum type="arabicPeriod"/>
            </a:pPr>
            <a:r>
              <a:rPr lang="en-US"/>
              <a:t>Ask students to make oral sentences using the words. </a:t>
            </a:r>
            <a:endParaRPr sz="1800" b="0" i="0" u="none" strike="noStrike">
              <a:solidFill>
                <a:srgbClr val="000000"/>
              </a:solidFill>
              <a:latin typeface="Calibri"/>
              <a:ea typeface="Calibri"/>
              <a:cs typeface="Calibri"/>
              <a:sym typeface="Calibri"/>
            </a:endParaRPr>
          </a:p>
        </p:txBody>
      </p:sp>
      <p:sp>
        <p:nvSpPr>
          <p:cNvPr id="335" name="Google Shape;335;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7" name="Google Shape;347;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28600" lvl="0" indent="-190500" algn="l" rtl="0">
              <a:lnSpc>
                <a:spcPct val="100000"/>
              </a:lnSpc>
              <a:spcBef>
                <a:spcPts val="0"/>
              </a:spcBef>
              <a:spcAft>
                <a:spcPts val="0"/>
              </a:spcAft>
              <a:buClr>
                <a:srgbClr val="000000"/>
              </a:buClr>
              <a:buSzPts val="1200"/>
              <a:buFont typeface="Calibri"/>
              <a:buAutoNum type="arabicPeriod"/>
            </a:pPr>
            <a:r>
              <a:rPr lang="en-US"/>
              <a:t>Introduce the words on p. 98 in the Student Interactive. Define words as needed. </a:t>
            </a:r>
            <a:endParaRPr/>
          </a:p>
          <a:p>
            <a:pPr marL="685800" lvl="1" indent="-190500" algn="l" rtl="0">
              <a:lnSpc>
                <a:spcPct val="100000"/>
              </a:lnSpc>
              <a:spcBef>
                <a:spcPts val="0"/>
              </a:spcBef>
              <a:spcAft>
                <a:spcPts val="0"/>
              </a:spcAft>
              <a:buClr>
                <a:srgbClr val="000000"/>
              </a:buClr>
              <a:buSzPts val="1200"/>
              <a:buFont typeface="Arial"/>
              <a:buChar char="•"/>
            </a:pPr>
            <a:r>
              <a:rPr lang="en-US"/>
              <a:t>community: a place where people live, work, and play </a:t>
            </a:r>
            <a:endParaRPr/>
          </a:p>
          <a:p>
            <a:pPr marL="685800" lvl="1" indent="-190500" algn="l" rtl="0">
              <a:lnSpc>
                <a:spcPct val="100000"/>
              </a:lnSpc>
              <a:spcBef>
                <a:spcPts val="0"/>
              </a:spcBef>
              <a:spcAft>
                <a:spcPts val="0"/>
              </a:spcAft>
              <a:buClr>
                <a:srgbClr val="000000"/>
              </a:buClr>
              <a:buSzPts val="1200"/>
              <a:buFont typeface="Arial"/>
              <a:buChar char="•"/>
            </a:pPr>
            <a:r>
              <a:rPr lang="en-US"/>
              <a:t>services: work that people do to help others </a:t>
            </a:r>
            <a:endParaRPr/>
          </a:p>
          <a:p>
            <a:pPr marL="685800" lvl="1" indent="-190500" algn="l" rtl="0">
              <a:lnSpc>
                <a:spcPct val="100000"/>
              </a:lnSpc>
              <a:spcBef>
                <a:spcPts val="0"/>
              </a:spcBef>
              <a:spcAft>
                <a:spcPts val="0"/>
              </a:spcAft>
              <a:buClr>
                <a:srgbClr val="000000"/>
              </a:buClr>
              <a:buSzPts val="1200"/>
              <a:buFont typeface="Arial"/>
              <a:buChar char="•"/>
            </a:pPr>
            <a:r>
              <a:rPr lang="en-US"/>
              <a:t>librarian: a person in charge of a library </a:t>
            </a:r>
            <a:endParaRPr/>
          </a:p>
          <a:p>
            <a:pPr marL="685800" lvl="1" indent="-190500" algn="l" rtl="0">
              <a:lnSpc>
                <a:spcPct val="100000"/>
              </a:lnSpc>
              <a:spcBef>
                <a:spcPts val="0"/>
              </a:spcBef>
              <a:spcAft>
                <a:spcPts val="0"/>
              </a:spcAft>
              <a:buClr>
                <a:srgbClr val="000000"/>
              </a:buClr>
              <a:buSzPts val="1200"/>
              <a:buFont typeface="Arial"/>
              <a:buChar char="•"/>
            </a:pPr>
            <a:r>
              <a:rPr lang="en-US"/>
              <a:t>supermarkets: large stores that sell food and other goods </a:t>
            </a:r>
            <a:endParaRPr/>
          </a:p>
          <a:p>
            <a:pPr marL="685800" lvl="1" indent="-190500" algn="l" rtl="0">
              <a:lnSpc>
                <a:spcPct val="100000"/>
              </a:lnSpc>
              <a:spcBef>
                <a:spcPts val="0"/>
              </a:spcBef>
              <a:spcAft>
                <a:spcPts val="0"/>
              </a:spcAft>
              <a:buClr>
                <a:srgbClr val="000000"/>
              </a:buClr>
              <a:buSzPts val="1200"/>
              <a:buFont typeface="Arial"/>
              <a:buChar char="•"/>
            </a:pPr>
            <a:r>
              <a:rPr lang="en-US"/>
              <a:t>hospital: a place where doctors and nurses care for sick or injured people</a:t>
            </a:r>
            <a:endParaRPr/>
          </a:p>
          <a:p>
            <a:pPr marL="228600" lvl="0" indent="-190500" algn="l" rtl="0">
              <a:lnSpc>
                <a:spcPct val="100000"/>
              </a:lnSpc>
              <a:spcBef>
                <a:spcPts val="0"/>
              </a:spcBef>
              <a:spcAft>
                <a:spcPts val="0"/>
              </a:spcAft>
              <a:buClr>
                <a:srgbClr val="000000"/>
              </a:buClr>
              <a:buSzPts val="1200"/>
              <a:buFont typeface="Calibri"/>
              <a:buAutoNum type="arabicPeriod"/>
            </a:pPr>
            <a:r>
              <a:rPr lang="en-US"/>
              <a:t>Tell students:  </a:t>
            </a:r>
            <a:r>
              <a:rPr lang="en-US" i="1"/>
              <a:t>These words will help you understand information in Places We Go. As you read the words in the text, ask: Why are these words important?</a:t>
            </a:r>
            <a:endParaRPr i="1">
              <a:latin typeface="Calibri"/>
              <a:ea typeface="Calibri"/>
              <a:cs typeface="Calibri"/>
              <a:sym typeface="Calibri"/>
            </a:endParaRPr>
          </a:p>
        </p:txBody>
      </p:sp>
      <p:sp>
        <p:nvSpPr>
          <p:cNvPr id="348" name="Google Shape;348;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3" name="Google Shape;363;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28600" lvl="0" indent="-228600" algn="l" rtl="0">
              <a:lnSpc>
                <a:spcPct val="100000"/>
              </a:lnSpc>
              <a:spcBef>
                <a:spcPts val="0"/>
              </a:spcBef>
              <a:spcAft>
                <a:spcPts val="0"/>
              </a:spcAft>
              <a:buClr>
                <a:srgbClr val="000000"/>
              </a:buClr>
              <a:buSzPts val="1200"/>
              <a:buFont typeface="Calibri"/>
              <a:buAutoNum type="arabicPeriod"/>
            </a:pPr>
            <a:r>
              <a:rPr lang="en-US" b="0" i="0" u="none" strike="noStrike">
                <a:solidFill>
                  <a:srgbClr val="000000"/>
                </a:solidFill>
                <a:latin typeface="Calibri"/>
                <a:ea typeface="Calibri"/>
                <a:cs typeface="Calibri"/>
                <a:sym typeface="Calibri"/>
              </a:rPr>
              <a:t>Discuss the First Read Strategies with students. For this first read, tell students to read for understanding and enjoyment.</a:t>
            </a:r>
            <a:endParaRPr>
              <a:latin typeface="Calibri"/>
              <a:ea typeface="Calibri"/>
              <a:cs typeface="Calibri"/>
              <a:sym typeface="Calibri"/>
            </a:endParaRPr>
          </a:p>
          <a:p>
            <a:pPr marL="228600" lvl="0" indent="-228600" algn="l" rtl="0">
              <a:lnSpc>
                <a:spcPct val="100000"/>
              </a:lnSpc>
              <a:spcBef>
                <a:spcPts val="0"/>
              </a:spcBef>
              <a:spcAft>
                <a:spcPts val="0"/>
              </a:spcAft>
              <a:buClr>
                <a:srgbClr val="000000"/>
              </a:buClr>
              <a:buSzPts val="1200"/>
              <a:buFont typeface="Calibri"/>
              <a:buAutoNum type="arabicPeriod"/>
            </a:pPr>
            <a:r>
              <a:rPr lang="en-US" b="0" i="0" u="none" strike="noStrike">
                <a:solidFill>
                  <a:srgbClr val="000000"/>
                </a:solidFill>
                <a:latin typeface="Calibri"/>
                <a:ea typeface="Calibri"/>
                <a:cs typeface="Calibri"/>
                <a:sym typeface="Calibri"/>
              </a:rPr>
              <a:t>Explain the four steps of the first read. </a:t>
            </a:r>
            <a:endParaRPr>
              <a:latin typeface="Calibri"/>
              <a:ea typeface="Calibri"/>
              <a:cs typeface="Calibri"/>
              <a:sym typeface="Calibri"/>
            </a:endParaRPr>
          </a:p>
          <a:p>
            <a:pPr marL="685800" lvl="1" indent="-228600" algn="l" rtl="0">
              <a:lnSpc>
                <a:spcPct val="100000"/>
              </a:lnSpc>
              <a:spcBef>
                <a:spcPts val="0"/>
              </a:spcBef>
              <a:spcAft>
                <a:spcPts val="0"/>
              </a:spcAft>
              <a:buClr>
                <a:srgbClr val="000000"/>
              </a:buClr>
              <a:buSzPts val="1200"/>
              <a:buFont typeface="Arial"/>
              <a:buChar char="•"/>
            </a:pPr>
            <a:r>
              <a:rPr lang="en-US" b="0" i="0" u="none" strike="noStrike">
                <a:solidFill>
                  <a:srgbClr val="000000"/>
                </a:solidFill>
                <a:latin typeface="Calibri"/>
                <a:ea typeface="Calibri"/>
                <a:cs typeface="Calibri"/>
                <a:sym typeface="Calibri"/>
              </a:rPr>
              <a:t>READ </a:t>
            </a:r>
            <a:r>
              <a:rPr lang="en-US"/>
              <a:t>Remind students to read the text for the purpose they set</a:t>
            </a:r>
            <a:r>
              <a:rPr lang="en-US" b="0" i="0" u="none" strike="noStrike">
                <a:solidFill>
                  <a:srgbClr val="000000"/>
                </a:solidFill>
                <a:latin typeface="Calibri"/>
                <a:ea typeface="Calibri"/>
                <a:cs typeface="Calibri"/>
                <a:sym typeface="Calibri"/>
              </a:rPr>
              <a:t>.</a:t>
            </a:r>
            <a:endParaRPr>
              <a:latin typeface="Calibri"/>
              <a:ea typeface="Calibri"/>
              <a:cs typeface="Calibri"/>
              <a:sym typeface="Calibri"/>
            </a:endParaRPr>
          </a:p>
          <a:p>
            <a:pPr marL="685800" lvl="1" indent="-228600" algn="l" rtl="0">
              <a:lnSpc>
                <a:spcPct val="100000"/>
              </a:lnSpc>
              <a:spcBef>
                <a:spcPts val="0"/>
              </a:spcBef>
              <a:spcAft>
                <a:spcPts val="0"/>
              </a:spcAft>
              <a:buClr>
                <a:srgbClr val="000000"/>
              </a:buClr>
              <a:buSzPts val="1200"/>
              <a:buFont typeface="Arial"/>
              <a:buChar char="•"/>
            </a:pPr>
            <a:r>
              <a:rPr lang="en-US" b="0" i="0" u="none" strike="noStrike">
                <a:solidFill>
                  <a:srgbClr val="000000"/>
                </a:solidFill>
                <a:latin typeface="Calibri"/>
                <a:ea typeface="Calibri"/>
                <a:cs typeface="Calibri"/>
                <a:sym typeface="Calibri"/>
              </a:rPr>
              <a:t>LOOK </a:t>
            </a:r>
            <a:r>
              <a:rPr lang="en-US"/>
              <a:t>Encourage students to look for the main idea of the text</a:t>
            </a:r>
            <a:r>
              <a:rPr lang="en-US" b="0" i="0" u="none" strike="noStrike">
                <a:solidFill>
                  <a:srgbClr val="000000"/>
                </a:solidFill>
                <a:latin typeface="Calibri"/>
                <a:ea typeface="Calibri"/>
                <a:cs typeface="Calibri"/>
                <a:sym typeface="Calibri"/>
              </a:rPr>
              <a:t>.</a:t>
            </a:r>
            <a:endParaRPr>
              <a:latin typeface="Calibri"/>
              <a:ea typeface="Calibri"/>
              <a:cs typeface="Calibri"/>
              <a:sym typeface="Calibri"/>
            </a:endParaRPr>
          </a:p>
          <a:p>
            <a:pPr marL="685800" lvl="1" indent="-228600" algn="l" rtl="0">
              <a:lnSpc>
                <a:spcPct val="100000"/>
              </a:lnSpc>
              <a:spcBef>
                <a:spcPts val="0"/>
              </a:spcBef>
              <a:spcAft>
                <a:spcPts val="0"/>
              </a:spcAft>
              <a:buClr>
                <a:srgbClr val="000000"/>
              </a:buClr>
              <a:buSzPts val="1200"/>
              <a:buFont typeface="Arial"/>
              <a:buChar char="•"/>
            </a:pPr>
            <a:r>
              <a:rPr lang="en-US" b="0" i="0" u="none" strike="noStrike">
                <a:solidFill>
                  <a:srgbClr val="000000"/>
                </a:solidFill>
                <a:latin typeface="Calibri"/>
                <a:ea typeface="Calibri"/>
                <a:cs typeface="Calibri"/>
                <a:sym typeface="Calibri"/>
              </a:rPr>
              <a:t>ASK </a:t>
            </a:r>
            <a:r>
              <a:rPr lang="en-US"/>
              <a:t>Have students ask questions to clarify information they do not understand</a:t>
            </a:r>
            <a:r>
              <a:rPr lang="en-US" b="0" i="0" u="none" strike="noStrike">
                <a:solidFill>
                  <a:srgbClr val="000000"/>
                </a:solidFill>
                <a:latin typeface="Calibri"/>
                <a:ea typeface="Calibri"/>
                <a:cs typeface="Calibri"/>
                <a:sym typeface="Calibri"/>
              </a:rPr>
              <a:t>.</a:t>
            </a:r>
            <a:endParaRPr>
              <a:latin typeface="Calibri"/>
              <a:ea typeface="Calibri"/>
              <a:cs typeface="Calibri"/>
              <a:sym typeface="Calibri"/>
            </a:endParaRPr>
          </a:p>
          <a:p>
            <a:pPr marL="685800" lvl="1" indent="-228600" algn="l" rtl="0">
              <a:lnSpc>
                <a:spcPct val="100000"/>
              </a:lnSpc>
              <a:spcBef>
                <a:spcPts val="0"/>
              </a:spcBef>
              <a:spcAft>
                <a:spcPts val="0"/>
              </a:spcAft>
              <a:buClr>
                <a:srgbClr val="000000"/>
              </a:buClr>
              <a:buSzPts val="1200"/>
              <a:buFont typeface="Arial"/>
              <a:buChar char="•"/>
            </a:pPr>
            <a:r>
              <a:rPr lang="en-US" b="0" i="0" u="none" strike="noStrike">
                <a:solidFill>
                  <a:srgbClr val="000000"/>
                </a:solidFill>
                <a:latin typeface="Calibri"/>
                <a:ea typeface="Calibri"/>
                <a:cs typeface="Calibri"/>
                <a:sym typeface="Calibri"/>
              </a:rPr>
              <a:t>TALK </a:t>
            </a:r>
            <a:r>
              <a:rPr lang="en-US"/>
              <a:t>Prompt students to evaluate details to determine key ideas in the text. Then have them discuss the most important ideas</a:t>
            </a:r>
            <a:r>
              <a:rPr lang="en-US" b="0" i="0" u="none" strike="noStrike">
                <a:solidFill>
                  <a:srgbClr val="000000"/>
                </a:solidFill>
                <a:latin typeface="Calibri"/>
                <a:ea typeface="Calibri"/>
                <a:cs typeface="Calibri"/>
                <a:sym typeface="Calibri"/>
              </a:rPr>
              <a:t>.</a:t>
            </a:r>
            <a:endParaRPr b="0" i="0" u="none" strike="noStrike">
              <a:solidFill>
                <a:srgbClr val="000000"/>
              </a:solidFill>
              <a:latin typeface="Calibri"/>
              <a:ea typeface="Calibri"/>
              <a:cs typeface="Calibri"/>
              <a:sym typeface="Calibri"/>
            </a:endParaRPr>
          </a:p>
          <a:p>
            <a:pPr marL="228600" lvl="0" indent="-228600" algn="l" rtl="0">
              <a:lnSpc>
                <a:spcPct val="100000"/>
              </a:lnSpc>
              <a:spcBef>
                <a:spcPts val="0"/>
              </a:spcBef>
              <a:spcAft>
                <a:spcPts val="0"/>
              </a:spcAft>
              <a:buClr>
                <a:srgbClr val="000000"/>
              </a:buClr>
              <a:buSzPts val="1200"/>
              <a:buFont typeface="Calibri"/>
              <a:buAutoNum type="arabicPeriod"/>
            </a:pPr>
            <a:r>
              <a:rPr lang="en-US">
                <a:latin typeface="Calibri"/>
                <a:ea typeface="Calibri"/>
                <a:cs typeface="Calibri"/>
                <a:sym typeface="Calibri"/>
              </a:rPr>
              <a:t>Students may read the text independently, in pairs, or as a whole class. Use the First Read notes to help students connect with the text and guide their understanding.</a:t>
            </a:r>
            <a:endParaRPr>
              <a:latin typeface="Calibri"/>
              <a:ea typeface="Calibri"/>
              <a:cs typeface="Calibri"/>
              <a:sym typeface="Calibri"/>
            </a:endParaRPr>
          </a:p>
          <a:p>
            <a:pPr marL="0" lvl="0" indent="0" algn="l" rtl="0">
              <a:lnSpc>
                <a:spcPct val="100000"/>
              </a:lnSpc>
              <a:spcBef>
                <a:spcPts val="0"/>
              </a:spcBef>
              <a:spcAft>
                <a:spcPts val="0"/>
              </a:spcAft>
              <a:buSzPts val="1400"/>
              <a:buNone/>
            </a:pPr>
            <a:endParaRPr sz="1800" b="0" i="0" u="none" strike="noStrike">
              <a:solidFill>
                <a:srgbClr val="000000"/>
              </a:solidFill>
              <a:latin typeface="Calibri"/>
              <a:ea typeface="Calibri"/>
              <a:cs typeface="Calibri"/>
              <a:sym typeface="Calibri"/>
            </a:endParaRPr>
          </a:p>
        </p:txBody>
      </p:sp>
      <p:sp>
        <p:nvSpPr>
          <p:cNvPr id="364" name="Google Shape;364;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4" name="Google Shape;374;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28600" lvl="0" indent="-228600" algn="l" rtl="0">
              <a:lnSpc>
                <a:spcPct val="100000"/>
              </a:lnSpc>
              <a:spcBef>
                <a:spcPts val="0"/>
              </a:spcBef>
              <a:spcAft>
                <a:spcPts val="0"/>
              </a:spcAft>
              <a:buClr>
                <a:srgbClr val="000000"/>
              </a:buClr>
              <a:buSzPts val="1200"/>
              <a:buFont typeface="Calibri"/>
              <a:buAutoNum type="arabicPeriod"/>
            </a:pPr>
            <a:r>
              <a:rPr lang="en-US">
                <a:latin typeface="Calibri"/>
                <a:ea typeface="Calibri"/>
                <a:cs typeface="Calibri"/>
                <a:sym typeface="Calibri"/>
              </a:rPr>
              <a:t>Students may read the text independently, in pairs, or as a whole class. Use the First Read notes to help students connect with the text and guide their understanding.</a:t>
            </a:r>
            <a:endParaRPr/>
          </a:p>
        </p:txBody>
      </p:sp>
      <p:sp>
        <p:nvSpPr>
          <p:cNvPr id="375" name="Google Shape;375;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6" name="Google Shape;386;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28600" lvl="0" indent="-215900" algn="l" rtl="0">
              <a:lnSpc>
                <a:spcPct val="100000"/>
              </a:lnSpc>
              <a:spcBef>
                <a:spcPts val="0"/>
              </a:spcBef>
              <a:spcAft>
                <a:spcPts val="0"/>
              </a:spcAft>
              <a:buSzPts val="1200"/>
              <a:buFont typeface="Calibri"/>
              <a:buAutoNum type="arabicPeriod"/>
            </a:pPr>
            <a:r>
              <a:rPr lang="en-US" b="0" i="0" u="none" strike="noStrike">
                <a:solidFill>
                  <a:srgbClr val="000000"/>
                </a:solidFill>
                <a:latin typeface="Calibri"/>
                <a:ea typeface="Calibri"/>
                <a:cs typeface="Calibri"/>
                <a:sym typeface="Calibri"/>
              </a:rPr>
              <a:t>Read Together.</a:t>
            </a:r>
            <a:endParaRPr/>
          </a:p>
          <a:p>
            <a:pPr marL="228600" lvl="0" indent="-215900" algn="l" rtl="0">
              <a:lnSpc>
                <a:spcPct val="100000"/>
              </a:lnSpc>
              <a:spcBef>
                <a:spcPts val="0"/>
              </a:spcBef>
              <a:spcAft>
                <a:spcPts val="0"/>
              </a:spcAft>
              <a:buSzPts val="1200"/>
              <a:buFont typeface="Calibri"/>
              <a:buAutoNum type="arabicPeriod"/>
            </a:pPr>
            <a:r>
              <a:rPr lang="en-US"/>
              <a:t>THINK ALOUD </a:t>
            </a:r>
            <a:r>
              <a:rPr lang="en-US" i="1"/>
              <a:t>Before I read, I set a purpose, or a goal, for reading. I know that this text is informational text, or a text that gives facts and details about a main idea. I want to read to enjoy the text, but I also want to learn something new. My purpose will be to learn what makes up a community</a:t>
            </a:r>
            <a:r>
              <a:rPr lang="en-US"/>
              <a:t>.</a:t>
            </a:r>
            <a:endParaRPr/>
          </a:p>
          <a:p>
            <a:pPr marL="228600" lvl="0" indent="-215900" algn="l" rtl="0">
              <a:lnSpc>
                <a:spcPct val="100000"/>
              </a:lnSpc>
              <a:spcBef>
                <a:spcPts val="0"/>
              </a:spcBef>
              <a:spcAft>
                <a:spcPts val="0"/>
              </a:spcAft>
              <a:buSzPts val="1200"/>
              <a:buFont typeface="Calibri"/>
              <a:buAutoNum type="arabicPeriod"/>
            </a:pPr>
            <a:r>
              <a:rPr lang="en-US"/>
              <a:t>THINK ALOUD </a:t>
            </a:r>
            <a:r>
              <a:rPr lang="en-US" i="1"/>
              <a:t>To help me understand what I read in the text, I look for the most important ideas. I notice three main categories in the text on this page: buildings, goods, and services. I'm going to write those three names down. Then I'm going to talk with a partner about examples of buildings, services, and goods.</a:t>
            </a:r>
            <a:endParaRPr i="1">
              <a:latin typeface="Calibri"/>
              <a:ea typeface="Calibri"/>
              <a:cs typeface="Calibri"/>
              <a:sym typeface="Calibri"/>
            </a:endParaRPr>
          </a:p>
        </p:txBody>
      </p:sp>
      <p:sp>
        <p:nvSpPr>
          <p:cNvPr id="387" name="Google Shape;387;p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p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9" name="Google Shape;399;p5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28600" lvl="0" indent="-215900" algn="l" rtl="0">
              <a:lnSpc>
                <a:spcPct val="100000"/>
              </a:lnSpc>
              <a:spcBef>
                <a:spcPts val="0"/>
              </a:spcBef>
              <a:spcAft>
                <a:spcPts val="0"/>
              </a:spcAft>
              <a:buSzPts val="1200"/>
              <a:buFont typeface="Calibri"/>
              <a:buAutoNum type="arabicPeriod"/>
            </a:pPr>
            <a:r>
              <a:rPr lang="en-US" b="0" i="0" u="none" strike="noStrike">
                <a:solidFill>
                  <a:srgbClr val="000000"/>
                </a:solidFill>
                <a:latin typeface="Calibri"/>
                <a:ea typeface="Calibri"/>
                <a:cs typeface="Calibri"/>
                <a:sym typeface="Calibri"/>
              </a:rPr>
              <a:t>Read Together.</a:t>
            </a:r>
            <a:endParaRPr/>
          </a:p>
          <a:p>
            <a:pPr marL="228600" lvl="0" indent="-215900" algn="l" rtl="0">
              <a:lnSpc>
                <a:spcPct val="100000"/>
              </a:lnSpc>
              <a:spcBef>
                <a:spcPts val="0"/>
              </a:spcBef>
              <a:spcAft>
                <a:spcPts val="0"/>
              </a:spcAft>
              <a:buSzPts val="1200"/>
              <a:buFont typeface="Calibri"/>
              <a:buAutoNum type="arabicPeriod"/>
            </a:pPr>
            <a:r>
              <a:rPr lang="en-US"/>
              <a:t>THINK ALOUD </a:t>
            </a:r>
            <a:r>
              <a:rPr lang="en-US" i="1"/>
              <a:t>As I read, I look for clues that tell me about the main idea of the section. The heading is one clue. It tells the topic, which is “school.” Then I look for details that help answer the question, “What is the most important idea the author shares about school?” I will keep reading to find out</a:t>
            </a:r>
            <a:r>
              <a:rPr lang="en-US"/>
              <a:t>.</a:t>
            </a:r>
            <a:endParaRPr/>
          </a:p>
          <a:p>
            <a:pPr marL="228600" lvl="0" indent="-215900" algn="l" rtl="0">
              <a:lnSpc>
                <a:spcPct val="100000"/>
              </a:lnSpc>
              <a:spcBef>
                <a:spcPts val="0"/>
              </a:spcBef>
              <a:spcAft>
                <a:spcPts val="0"/>
              </a:spcAft>
              <a:buSzPts val="1200"/>
              <a:buFont typeface="Calibri"/>
              <a:buAutoNum type="arabicPeriod"/>
            </a:pPr>
            <a:r>
              <a:rPr lang="en-US"/>
              <a:t>THINK ALOUD </a:t>
            </a:r>
            <a:r>
              <a:rPr lang="en-US" i="1"/>
              <a:t>As I read an informational text, I think of questions I have. I also highlight facts and ideas that I want to learn more about. As I read p. 103, I want to know more about how middle school and high school are different from elementary school. What classes do students in middle school have? Do students have the same teacher for all their classes? I’ll write these questions and see if I can find answers as I keep reading.</a:t>
            </a:r>
            <a:endParaRPr i="1">
              <a:latin typeface="Calibri"/>
              <a:ea typeface="Calibri"/>
              <a:cs typeface="Calibri"/>
              <a:sym typeface="Calibri"/>
            </a:endParaRPr>
          </a:p>
        </p:txBody>
      </p:sp>
      <p:sp>
        <p:nvSpPr>
          <p:cNvPr id="400" name="Google Shape;400;p5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p7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2" name="Google Shape;412;p7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28600" lvl="0" indent="-215900" algn="l" rtl="0">
              <a:lnSpc>
                <a:spcPct val="100000"/>
              </a:lnSpc>
              <a:spcBef>
                <a:spcPts val="0"/>
              </a:spcBef>
              <a:spcAft>
                <a:spcPts val="0"/>
              </a:spcAft>
              <a:buSzPts val="1200"/>
              <a:buFont typeface="Calibri"/>
              <a:buAutoNum type="arabicPeriod"/>
            </a:pPr>
            <a:r>
              <a:rPr lang="en-US" b="0" i="0" u="none" strike="noStrike">
                <a:solidFill>
                  <a:srgbClr val="000000"/>
                </a:solidFill>
                <a:latin typeface="Calibri"/>
                <a:ea typeface="Calibri"/>
                <a:cs typeface="Calibri"/>
                <a:sym typeface="Calibri"/>
              </a:rPr>
              <a:t>Read Together.</a:t>
            </a:r>
            <a:endParaRPr/>
          </a:p>
          <a:p>
            <a:pPr marL="228600" lvl="0" indent="-215900" algn="l" rtl="0">
              <a:lnSpc>
                <a:spcPct val="100000"/>
              </a:lnSpc>
              <a:spcBef>
                <a:spcPts val="0"/>
              </a:spcBef>
              <a:spcAft>
                <a:spcPts val="0"/>
              </a:spcAft>
              <a:buSzPts val="1200"/>
              <a:buFont typeface="Calibri"/>
              <a:buAutoNum type="arabicPeriod"/>
            </a:pPr>
            <a:r>
              <a:rPr lang="en-US"/>
              <a:t>THINK ALOUD </a:t>
            </a:r>
            <a:r>
              <a:rPr lang="en-US" i="1"/>
              <a:t>As I read p. 104, I learn that some middle and high school students start their day in a “homeroom class.” What is a homeroom class? I can tell based on the text that it is where students start the day, but that’s all I know so far. I‘m going to circle “homeroom class” in the text and continue reading to see if the text answers my question</a:t>
            </a:r>
            <a:r>
              <a:rPr lang="en-US"/>
              <a:t>.</a:t>
            </a:r>
            <a:endParaRPr/>
          </a:p>
          <a:p>
            <a:pPr marL="228600" lvl="0" indent="-215900" algn="l" rtl="0">
              <a:lnSpc>
                <a:spcPct val="100000"/>
              </a:lnSpc>
              <a:spcBef>
                <a:spcPts val="0"/>
              </a:spcBef>
              <a:spcAft>
                <a:spcPts val="0"/>
              </a:spcAft>
              <a:buSzPts val="1200"/>
              <a:buFont typeface="Calibri"/>
              <a:buAutoNum type="arabicPeriod"/>
            </a:pPr>
            <a:r>
              <a:rPr lang="en-US"/>
              <a:t>Have pairs of students work together to identify the most important ideas the author shares about schools. Guide students as needed to differentiate between factual details and important ideas. Point out that details such as “Some kids take part in plays” is a fact, not an idea. “Schools bring people together” is a key idea.</a:t>
            </a:r>
            <a:endParaRPr b="0" i="0" u="none" strike="noStrike">
              <a:solidFill>
                <a:srgbClr val="000000"/>
              </a:solidFill>
              <a:latin typeface="Calibri"/>
              <a:ea typeface="Calibri"/>
              <a:cs typeface="Calibri"/>
              <a:sym typeface="Calibri"/>
            </a:endParaRPr>
          </a:p>
        </p:txBody>
      </p:sp>
      <p:sp>
        <p:nvSpPr>
          <p:cNvPr id="413" name="Google Shape;413;p7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p9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5" name="Google Shape;425;p9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28600" lvl="0" indent="-215900" algn="l" rtl="0">
              <a:lnSpc>
                <a:spcPct val="100000"/>
              </a:lnSpc>
              <a:spcBef>
                <a:spcPts val="0"/>
              </a:spcBef>
              <a:spcAft>
                <a:spcPts val="0"/>
              </a:spcAft>
              <a:buSzPts val="1200"/>
              <a:buFont typeface="Calibri"/>
              <a:buAutoNum type="arabicPeriod"/>
            </a:pPr>
            <a:r>
              <a:rPr lang="en-US" b="0" i="0" u="none" strike="noStrike">
                <a:solidFill>
                  <a:srgbClr val="000000"/>
                </a:solidFill>
                <a:latin typeface="Calibri"/>
                <a:ea typeface="Calibri"/>
                <a:cs typeface="Calibri"/>
                <a:sym typeface="Calibri"/>
              </a:rPr>
              <a:t>Read Together.</a:t>
            </a:r>
            <a:endParaRPr/>
          </a:p>
          <a:p>
            <a:pPr marL="228600" lvl="0" indent="-215900" algn="l" rtl="0">
              <a:lnSpc>
                <a:spcPct val="100000"/>
              </a:lnSpc>
              <a:spcBef>
                <a:spcPts val="0"/>
              </a:spcBef>
              <a:spcAft>
                <a:spcPts val="0"/>
              </a:spcAft>
              <a:buSzPts val="1200"/>
              <a:buFont typeface="Calibri"/>
              <a:buAutoNum type="arabicPeriod"/>
            </a:pPr>
            <a:r>
              <a:rPr lang="en-US"/>
              <a:t>THINK ALOUD </a:t>
            </a:r>
            <a:r>
              <a:rPr lang="en-US" i="1"/>
              <a:t>As I read, I think about my purpose for reading. At the beginning of the story, I said my purpose for reading was to find out what makes up a community. While reading, I mark details related to that purpose. For example, I learn that libraries are an important part of a community</a:t>
            </a:r>
            <a:r>
              <a:rPr lang="en-US"/>
              <a:t>. </a:t>
            </a:r>
            <a:endParaRPr/>
          </a:p>
          <a:p>
            <a:pPr marL="228600" lvl="0" indent="-215900" algn="l" rtl="0">
              <a:lnSpc>
                <a:spcPct val="100000"/>
              </a:lnSpc>
              <a:spcBef>
                <a:spcPts val="0"/>
              </a:spcBef>
              <a:spcAft>
                <a:spcPts val="0"/>
              </a:spcAft>
              <a:buSzPts val="1200"/>
              <a:buFont typeface="Calibri"/>
              <a:buAutoNum type="arabicPeriod"/>
            </a:pPr>
            <a:r>
              <a:rPr lang="en-US"/>
              <a:t>THINK ALOUD </a:t>
            </a:r>
            <a:r>
              <a:rPr lang="en-US" i="1"/>
              <a:t>As I read, I pay attention to details that are unclear to me and ask questions about them. For example, I read that some people go to the library to use the computers to read news “from home.” What does “from home” mean? Does it mean that they are from a different country? I will continue reading to find out if my question is answered</a:t>
            </a:r>
            <a:r>
              <a:rPr lang="en-US"/>
              <a:t>.</a:t>
            </a:r>
            <a:endParaRPr b="0" i="0" u="none" strike="noStrike">
              <a:solidFill>
                <a:srgbClr val="000000"/>
              </a:solidFill>
              <a:latin typeface="Calibri"/>
              <a:ea typeface="Calibri"/>
              <a:cs typeface="Calibri"/>
              <a:sym typeface="Calibri"/>
            </a:endParaRPr>
          </a:p>
        </p:txBody>
      </p:sp>
      <p:sp>
        <p:nvSpPr>
          <p:cNvPr id="426" name="Google Shape;426;p9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p9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8" name="Google Shape;438;p9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28600" lvl="0" indent="-215900" algn="l" rtl="0">
              <a:lnSpc>
                <a:spcPct val="100000"/>
              </a:lnSpc>
              <a:spcBef>
                <a:spcPts val="0"/>
              </a:spcBef>
              <a:spcAft>
                <a:spcPts val="0"/>
              </a:spcAft>
              <a:buSzPts val="1200"/>
              <a:buFont typeface="Calibri"/>
              <a:buAutoNum type="arabicPeriod"/>
            </a:pPr>
            <a:r>
              <a:rPr lang="en-US" b="0" i="0" u="none" strike="noStrike">
                <a:solidFill>
                  <a:srgbClr val="000000"/>
                </a:solidFill>
                <a:latin typeface="Calibri"/>
                <a:ea typeface="Calibri"/>
                <a:cs typeface="Calibri"/>
                <a:sym typeface="Calibri"/>
              </a:rPr>
              <a:t>Read Together.</a:t>
            </a:r>
            <a:endParaRPr/>
          </a:p>
          <a:p>
            <a:pPr marL="228600" lvl="0" indent="-215900" algn="l" rtl="0">
              <a:lnSpc>
                <a:spcPct val="100000"/>
              </a:lnSpc>
              <a:spcBef>
                <a:spcPts val="0"/>
              </a:spcBef>
              <a:spcAft>
                <a:spcPts val="0"/>
              </a:spcAft>
              <a:buSzPts val="1200"/>
              <a:buFont typeface="Calibri"/>
              <a:buAutoNum type="arabicPeriod"/>
            </a:pPr>
            <a:r>
              <a:rPr lang="en-US"/>
              <a:t>Point at the sentence in paragraph 12, “The Librarian also plans programs for the community.” Say: </a:t>
            </a:r>
            <a:r>
              <a:rPr lang="en-US" i="1"/>
              <a:t>This sentence helps me understand the ideas I’m going to find in a paragraph. I know that everything in this paragraph relates to the idea of what a librarian does for people and a community. As I read, I’ll circle details that tell me what librarians do for people and the community</a:t>
            </a:r>
            <a:r>
              <a:rPr lang="en-US"/>
              <a:t>.</a:t>
            </a:r>
            <a:endParaRPr/>
          </a:p>
          <a:p>
            <a:pPr marL="228600" lvl="0" indent="-215900" algn="l" rtl="0">
              <a:lnSpc>
                <a:spcPct val="100000"/>
              </a:lnSpc>
              <a:spcBef>
                <a:spcPts val="0"/>
              </a:spcBef>
              <a:spcAft>
                <a:spcPts val="0"/>
              </a:spcAft>
              <a:buSzPts val="1200"/>
              <a:buFont typeface="Calibri"/>
              <a:buAutoNum type="arabicPeriod"/>
            </a:pPr>
            <a:r>
              <a:rPr lang="en-US"/>
              <a:t>In pairs, have students discuss any library events they have participated in. Ask: </a:t>
            </a:r>
            <a:r>
              <a:rPr lang="en-US" i="1"/>
              <a:t>What makes a children’s section of the library an important part of the community</a:t>
            </a:r>
            <a:r>
              <a:rPr lang="en-US"/>
              <a:t>? In pairs, have students use the details on p. 109 to answer the question.</a:t>
            </a:r>
            <a:endParaRPr b="0" i="0" u="none" strike="noStrike">
              <a:solidFill>
                <a:srgbClr val="000000"/>
              </a:solidFill>
              <a:latin typeface="Calibri"/>
              <a:ea typeface="Calibri"/>
              <a:cs typeface="Calibri"/>
              <a:sym typeface="Calibri"/>
            </a:endParaRPr>
          </a:p>
          <a:p>
            <a:pPr marL="228600" lvl="0" indent="-139700" algn="l" rtl="0">
              <a:lnSpc>
                <a:spcPct val="100000"/>
              </a:lnSpc>
              <a:spcBef>
                <a:spcPts val="0"/>
              </a:spcBef>
              <a:spcAft>
                <a:spcPts val="0"/>
              </a:spcAft>
              <a:buSzPts val="1200"/>
              <a:buFont typeface="Arial"/>
              <a:buNone/>
            </a:pPr>
            <a:endParaRPr b="0" i="0" u="none" strike="noStrike">
              <a:solidFill>
                <a:srgbClr val="000000"/>
              </a:solidFill>
              <a:latin typeface="Calibri"/>
              <a:ea typeface="Calibri"/>
              <a:cs typeface="Calibri"/>
              <a:sym typeface="Calibri"/>
            </a:endParaRPr>
          </a:p>
        </p:txBody>
      </p:sp>
      <p:sp>
        <p:nvSpPr>
          <p:cNvPr id="439" name="Google Shape;439;p9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Google Shape;449;p9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0" name="Google Shape;450;p9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28600" lvl="0" indent="-215900" algn="l" rtl="0">
              <a:lnSpc>
                <a:spcPct val="100000"/>
              </a:lnSpc>
              <a:spcBef>
                <a:spcPts val="0"/>
              </a:spcBef>
              <a:spcAft>
                <a:spcPts val="0"/>
              </a:spcAft>
              <a:buSzPts val="1200"/>
              <a:buFont typeface="Calibri"/>
              <a:buAutoNum type="arabicPeriod"/>
            </a:pPr>
            <a:r>
              <a:rPr lang="en-US" b="0" i="0" u="none" strike="noStrike">
                <a:solidFill>
                  <a:srgbClr val="000000"/>
                </a:solidFill>
                <a:latin typeface="Calibri"/>
                <a:ea typeface="Calibri"/>
                <a:cs typeface="Calibri"/>
                <a:sym typeface="Calibri"/>
              </a:rPr>
              <a:t>Read Together.</a:t>
            </a:r>
            <a:endParaRPr/>
          </a:p>
          <a:p>
            <a:pPr marL="228600" lvl="0" indent="-215900" algn="l" rtl="0">
              <a:lnSpc>
                <a:spcPct val="100000"/>
              </a:lnSpc>
              <a:spcBef>
                <a:spcPts val="0"/>
              </a:spcBef>
              <a:spcAft>
                <a:spcPts val="0"/>
              </a:spcAft>
              <a:buSzPts val="1200"/>
              <a:buFont typeface="Calibri"/>
              <a:buAutoNum type="arabicPeriod"/>
            </a:pPr>
            <a:r>
              <a:rPr lang="en-US"/>
              <a:t>Direct students to paragraph 15. Ask: </a:t>
            </a:r>
            <a:r>
              <a:rPr lang="en-US" i="1"/>
              <a:t>Why do you think the writer begins with a question? </a:t>
            </a:r>
            <a:r>
              <a:rPr lang="en-US"/>
              <a:t>Explain that the writer anticipates, or predicts questions a reader might have and then answers them in the text. Have students look for this structure throughout the text.</a:t>
            </a:r>
            <a:endParaRPr/>
          </a:p>
          <a:p>
            <a:pPr marL="228600" lvl="0" indent="-215900" algn="l" rtl="0">
              <a:lnSpc>
                <a:spcPct val="100000"/>
              </a:lnSpc>
              <a:spcBef>
                <a:spcPts val="0"/>
              </a:spcBef>
              <a:spcAft>
                <a:spcPts val="0"/>
              </a:spcAft>
              <a:buSzPts val="1200"/>
              <a:buFont typeface="Calibri"/>
              <a:buAutoNum type="arabicPeriod"/>
            </a:pPr>
            <a:r>
              <a:rPr lang="en-US"/>
              <a:t>Have students read paragraph 17. Ask students to identify the main idea of the section. Then have them share a detail that supports the main idea.</a:t>
            </a:r>
            <a:endParaRPr b="0" i="0" u="none" strike="noStrike">
              <a:solidFill>
                <a:srgbClr val="000000"/>
              </a:solidFill>
              <a:latin typeface="Calibri"/>
              <a:ea typeface="Calibri"/>
              <a:cs typeface="Calibri"/>
              <a:sym typeface="Calibri"/>
            </a:endParaRPr>
          </a:p>
        </p:txBody>
      </p:sp>
      <p:sp>
        <p:nvSpPr>
          <p:cNvPr id="451" name="Google Shape;451;p9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342900" lvl="0" indent="-254000" algn="l" rtl="0">
              <a:lnSpc>
                <a:spcPct val="100000"/>
              </a:lnSpc>
              <a:spcBef>
                <a:spcPts val="0"/>
              </a:spcBef>
              <a:spcAft>
                <a:spcPts val="0"/>
              </a:spcAft>
              <a:buSzPts val="1400"/>
              <a:buFont typeface="Arial"/>
              <a:buNone/>
            </a:pPr>
            <a:endParaRPr/>
          </a:p>
        </p:txBody>
      </p:sp>
      <p:sp>
        <p:nvSpPr>
          <p:cNvPr id="105" name="Google Shape;105;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p9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2" name="Google Shape;462;p9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28600" lvl="0" indent="-215900" algn="l" rtl="0">
              <a:lnSpc>
                <a:spcPct val="100000"/>
              </a:lnSpc>
              <a:spcBef>
                <a:spcPts val="0"/>
              </a:spcBef>
              <a:spcAft>
                <a:spcPts val="0"/>
              </a:spcAft>
              <a:buSzPts val="1200"/>
              <a:buFont typeface="Calibri"/>
              <a:buAutoNum type="arabicPeriod"/>
            </a:pPr>
            <a:r>
              <a:rPr lang="en-US" b="0" i="0" u="none" strike="noStrike">
                <a:solidFill>
                  <a:srgbClr val="000000"/>
                </a:solidFill>
                <a:latin typeface="Calibri"/>
                <a:ea typeface="Calibri"/>
                <a:cs typeface="Calibri"/>
                <a:sym typeface="Calibri"/>
              </a:rPr>
              <a:t>Read Together.</a:t>
            </a:r>
            <a:endParaRPr/>
          </a:p>
          <a:p>
            <a:pPr marL="228600" lvl="0" indent="-215900" algn="l" rtl="0">
              <a:lnSpc>
                <a:spcPct val="100000"/>
              </a:lnSpc>
              <a:spcBef>
                <a:spcPts val="0"/>
              </a:spcBef>
              <a:spcAft>
                <a:spcPts val="0"/>
              </a:spcAft>
              <a:buSzPts val="1200"/>
              <a:buFont typeface="Calibri"/>
              <a:buAutoNum type="arabicPeriod"/>
            </a:pPr>
            <a:r>
              <a:rPr lang="en-US"/>
              <a:t>THINK ALOUD </a:t>
            </a:r>
            <a:r>
              <a:rPr lang="en-US" i="1"/>
              <a:t>As I read, I think back to my purpose for reading. I wanted to learn more about what makes up a community. On p. 112, I learn that hospitals are an important part of a community. Hospitals have many different kinds of workers that help people who are sick or hurt</a:t>
            </a:r>
            <a:r>
              <a:rPr lang="en-US"/>
              <a:t>.</a:t>
            </a:r>
            <a:endParaRPr/>
          </a:p>
          <a:p>
            <a:pPr marL="228600" lvl="0" indent="-215900" algn="l" rtl="0">
              <a:lnSpc>
                <a:spcPct val="100000"/>
              </a:lnSpc>
              <a:spcBef>
                <a:spcPts val="0"/>
              </a:spcBef>
              <a:spcAft>
                <a:spcPts val="0"/>
              </a:spcAft>
              <a:buSzPts val="1200"/>
              <a:buFont typeface="Calibri"/>
              <a:buAutoNum type="arabicPeriod"/>
            </a:pPr>
            <a:r>
              <a:rPr lang="en-US"/>
              <a:t>Tell students:  </a:t>
            </a:r>
            <a:r>
              <a:rPr lang="en-US" i="1"/>
              <a:t>I understand from the text that an ambulance can help people get to the hospital quickly, but I have some questions about how that works. How do I call an ambulance? How long does it take for an ambulance to come? What type of medical workers ride in an ambulance? I’m going to write these questions so I can look up answers later</a:t>
            </a:r>
            <a:r>
              <a:rPr lang="en-US"/>
              <a:t>.</a:t>
            </a:r>
            <a:endParaRPr b="0" i="0" u="none" strike="noStrike">
              <a:solidFill>
                <a:srgbClr val="000000"/>
              </a:solidFill>
              <a:latin typeface="Calibri"/>
              <a:ea typeface="Calibri"/>
              <a:cs typeface="Calibri"/>
              <a:sym typeface="Calibri"/>
            </a:endParaRPr>
          </a:p>
        </p:txBody>
      </p:sp>
      <p:sp>
        <p:nvSpPr>
          <p:cNvPr id="463" name="Google Shape;463;p9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Google Shape;474;p9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5" name="Google Shape;475;p9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28600" lvl="0" indent="-215900" algn="l" rtl="0">
              <a:lnSpc>
                <a:spcPct val="100000"/>
              </a:lnSpc>
              <a:spcBef>
                <a:spcPts val="0"/>
              </a:spcBef>
              <a:spcAft>
                <a:spcPts val="0"/>
              </a:spcAft>
              <a:buSzPts val="1200"/>
              <a:buFont typeface="Calibri"/>
              <a:buAutoNum type="arabicPeriod"/>
            </a:pPr>
            <a:r>
              <a:rPr lang="en-US" b="0" i="0" u="none" strike="noStrike">
                <a:solidFill>
                  <a:srgbClr val="000000"/>
                </a:solidFill>
                <a:latin typeface="Calibri"/>
                <a:ea typeface="Calibri"/>
                <a:cs typeface="Calibri"/>
                <a:sym typeface="Calibri"/>
              </a:rPr>
              <a:t>Read Together.</a:t>
            </a:r>
            <a:endParaRPr/>
          </a:p>
          <a:p>
            <a:pPr marL="228600" lvl="0" indent="-215900" algn="l" rtl="0">
              <a:lnSpc>
                <a:spcPct val="100000"/>
              </a:lnSpc>
              <a:spcBef>
                <a:spcPts val="0"/>
              </a:spcBef>
              <a:spcAft>
                <a:spcPts val="0"/>
              </a:spcAft>
              <a:buSzPts val="1200"/>
              <a:buFont typeface="Calibri"/>
              <a:buAutoNum type="arabicPeriod"/>
            </a:pPr>
            <a:r>
              <a:rPr lang="en-US"/>
              <a:t>THINK ALOUD </a:t>
            </a:r>
            <a:r>
              <a:rPr lang="en-US" i="1"/>
              <a:t>As I read the text, I keep track of any questions I have. The text says hospitals are ready for patients to stay overnight. I wonder how many people work in hospitals overnight. Is it the same number of people as during the day?</a:t>
            </a:r>
            <a:endParaRPr/>
          </a:p>
          <a:p>
            <a:pPr marL="228600" lvl="0" indent="-215900" algn="l" rtl="0">
              <a:lnSpc>
                <a:spcPct val="100000"/>
              </a:lnSpc>
              <a:spcBef>
                <a:spcPts val="0"/>
              </a:spcBef>
              <a:spcAft>
                <a:spcPts val="0"/>
              </a:spcAft>
              <a:buSzPts val="1200"/>
              <a:buFont typeface="Calibri"/>
              <a:buAutoNum type="arabicPeriod"/>
            </a:pPr>
            <a:r>
              <a:rPr lang="en-US"/>
              <a:t>Remind students that headings can give clues about the topic or main idea of a section. Point out the heading “So Many Places.” Ask: </a:t>
            </a:r>
            <a:r>
              <a:rPr lang="en-US" i="1"/>
              <a:t>Where does the author repeat this phrase? </a:t>
            </a:r>
            <a:r>
              <a:rPr lang="en-US" i="0"/>
              <a:t>(in the first sentence)</a:t>
            </a:r>
            <a:r>
              <a:rPr lang="en-US" i="1"/>
              <a:t> What is the most important idea the author is making about these places? </a:t>
            </a:r>
            <a:r>
              <a:rPr lang="en-US"/>
              <a:t>Guide students to conclude that having many places for goods and services makes life in a community easier for members of the community</a:t>
            </a:r>
            <a:endParaRPr b="0" i="1" u="none" strike="noStrike">
              <a:solidFill>
                <a:srgbClr val="000000"/>
              </a:solidFill>
              <a:latin typeface="Calibri"/>
              <a:ea typeface="Calibri"/>
              <a:cs typeface="Calibri"/>
              <a:sym typeface="Calibri"/>
            </a:endParaRPr>
          </a:p>
        </p:txBody>
      </p:sp>
      <p:sp>
        <p:nvSpPr>
          <p:cNvPr id="476" name="Google Shape;476;p9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p:cNvGrpSpPr/>
        <p:nvPr/>
      </p:nvGrpSpPr>
      <p:grpSpPr>
        <a:xfrm>
          <a:off x="0" y="0"/>
          <a:ext cx="0" cy="0"/>
          <a:chOff x="0" y="0"/>
          <a:chExt cx="0" cy="0"/>
        </a:xfrm>
      </p:grpSpPr>
      <p:sp>
        <p:nvSpPr>
          <p:cNvPr id="487" name="Google Shape;487;g216d5158540_0_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8" name="Google Shape;488;g216d5158540_0_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228600" lvl="0" indent="-228600" algn="l" rtl="0">
              <a:lnSpc>
                <a:spcPct val="115000"/>
              </a:lnSpc>
              <a:spcBef>
                <a:spcPts val="0"/>
              </a:spcBef>
              <a:spcAft>
                <a:spcPts val="0"/>
              </a:spcAft>
              <a:buSzPts val="1200"/>
              <a:buFont typeface="Calibri"/>
              <a:buAutoNum type="arabicPeriod"/>
            </a:pPr>
            <a:r>
              <a:rPr lang="en-US"/>
              <a:t>Use these suggestions to prompt students’ initial response to reading Places We Go.</a:t>
            </a:r>
            <a:endParaRPr/>
          </a:p>
          <a:p>
            <a:pPr marL="685800" lvl="1" indent="-228600" algn="l" rtl="0">
              <a:lnSpc>
                <a:spcPct val="115000"/>
              </a:lnSpc>
              <a:spcBef>
                <a:spcPts val="0"/>
              </a:spcBef>
              <a:spcAft>
                <a:spcPts val="0"/>
              </a:spcAft>
              <a:buSzPts val="1200"/>
              <a:buFont typeface="Arial"/>
              <a:buChar char="•"/>
            </a:pPr>
            <a:r>
              <a:rPr lang="en-US"/>
              <a:t>Discuss What did you like about the text? What did you not like?</a:t>
            </a:r>
            <a:endParaRPr/>
          </a:p>
          <a:p>
            <a:pPr marL="685800" lvl="1" indent="-228600" algn="l" rtl="0">
              <a:lnSpc>
                <a:spcPct val="115000"/>
              </a:lnSpc>
              <a:spcBef>
                <a:spcPts val="0"/>
              </a:spcBef>
              <a:spcAft>
                <a:spcPts val="0"/>
              </a:spcAft>
              <a:buSzPts val="1200"/>
              <a:buFont typeface="Arial"/>
              <a:buChar char="•"/>
            </a:pPr>
            <a:r>
              <a:rPr lang="en-US"/>
              <a:t>Brainstorm How has the text changed the way you think about people and places in your community?</a:t>
            </a:r>
            <a:endParaRPr sz="1800" b="0" i="0" u="none" strike="noStrike">
              <a:solidFill>
                <a:srgbClr val="000000"/>
              </a:solidFill>
              <a:latin typeface="Calibri"/>
              <a:ea typeface="Calibri"/>
              <a:cs typeface="Calibri"/>
              <a:sym typeface="Calibri"/>
            </a:endParaRPr>
          </a:p>
        </p:txBody>
      </p:sp>
      <p:sp>
        <p:nvSpPr>
          <p:cNvPr id="489" name="Google Shape;489;g216d5158540_0_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0" name="Google Shape;500;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28600" lvl="0" indent="-190500" algn="l" rtl="0">
              <a:lnSpc>
                <a:spcPct val="100000"/>
              </a:lnSpc>
              <a:spcBef>
                <a:spcPts val="0"/>
              </a:spcBef>
              <a:spcAft>
                <a:spcPts val="0"/>
              </a:spcAft>
              <a:buClr>
                <a:srgbClr val="000000"/>
              </a:buClr>
              <a:buSzPts val="1200"/>
              <a:buFont typeface="Calibri"/>
              <a:buAutoNum type="arabicPeriod"/>
            </a:pPr>
            <a:r>
              <a:rPr lang="en-US"/>
              <a:t>Explain that in Places We Go, the author uses the vocabulary words community, services, librarian, supermarkets, and hospital to help describe the main ideas of the text.</a:t>
            </a:r>
            <a:endParaRPr/>
          </a:p>
          <a:p>
            <a:pPr marL="685800" lvl="1" indent="-190500" algn="l" rtl="0">
              <a:lnSpc>
                <a:spcPct val="100000"/>
              </a:lnSpc>
              <a:spcBef>
                <a:spcPts val="0"/>
              </a:spcBef>
              <a:spcAft>
                <a:spcPts val="0"/>
              </a:spcAft>
              <a:buClr>
                <a:srgbClr val="000000"/>
              </a:buClr>
              <a:buSzPts val="1200"/>
              <a:buFont typeface="Arial"/>
              <a:buChar char="•"/>
            </a:pPr>
            <a:r>
              <a:rPr lang="en-US"/>
              <a:t>Use the strategies you know to remind yourself of the word’s meaning.</a:t>
            </a:r>
            <a:endParaRPr/>
          </a:p>
          <a:p>
            <a:pPr marL="685800" lvl="1" indent="-190500" algn="l" rtl="0">
              <a:lnSpc>
                <a:spcPct val="100000"/>
              </a:lnSpc>
              <a:spcBef>
                <a:spcPts val="0"/>
              </a:spcBef>
              <a:spcAft>
                <a:spcPts val="0"/>
              </a:spcAft>
              <a:buClr>
                <a:srgbClr val="000000"/>
              </a:buClr>
              <a:buSzPts val="1200"/>
              <a:buFont typeface="Arial"/>
              <a:buChar char="•"/>
            </a:pPr>
            <a:r>
              <a:rPr lang="en-US"/>
              <a:t>Think about how the word ties into the text. How does it relate to a main idea?</a:t>
            </a:r>
            <a:endParaRPr/>
          </a:p>
          <a:p>
            <a:pPr marL="266700" lvl="0" indent="-228600" algn="l" rtl="0">
              <a:lnSpc>
                <a:spcPct val="100000"/>
              </a:lnSpc>
              <a:spcBef>
                <a:spcPts val="0"/>
              </a:spcBef>
              <a:spcAft>
                <a:spcPts val="0"/>
              </a:spcAft>
              <a:buClr>
                <a:srgbClr val="000000"/>
              </a:buClr>
              <a:buSzPts val="1200"/>
              <a:buFont typeface="Calibri"/>
              <a:buAutoNum type="arabicPeriod"/>
            </a:pPr>
            <a:r>
              <a:rPr lang="en-US"/>
              <a:t>Model how to complete the activity on p. 116 in the Student Interactive using the word community.</a:t>
            </a:r>
            <a:endParaRPr/>
          </a:p>
          <a:p>
            <a:pPr marL="723900" lvl="1" indent="-228600" algn="l" rtl="0">
              <a:lnSpc>
                <a:spcPct val="100000"/>
              </a:lnSpc>
              <a:spcBef>
                <a:spcPts val="0"/>
              </a:spcBef>
              <a:spcAft>
                <a:spcPts val="0"/>
              </a:spcAft>
              <a:buClr>
                <a:srgbClr val="000000"/>
              </a:buClr>
              <a:buSzPts val="1200"/>
              <a:buFont typeface="Arial"/>
              <a:buChar char="•"/>
            </a:pPr>
            <a:r>
              <a:rPr lang="en-US" i="0"/>
              <a:t>Tell Students:  </a:t>
            </a:r>
            <a:r>
              <a:rPr lang="en-US" i="1"/>
              <a:t>First, I practice saying the word aloud. Next, I take out my dictionary to look up the word community. I look in the section for words that begin with c</a:t>
            </a:r>
            <a:r>
              <a:rPr lang="en-US"/>
              <a:t>.</a:t>
            </a:r>
            <a:endParaRPr/>
          </a:p>
          <a:p>
            <a:pPr marL="723900" lvl="1" indent="-228600" algn="l" rtl="0">
              <a:lnSpc>
                <a:spcPct val="100000"/>
              </a:lnSpc>
              <a:spcBef>
                <a:spcPts val="0"/>
              </a:spcBef>
              <a:spcAft>
                <a:spcPts val="0"/>
              </a:spcAft>
              <a:buClr>
                <a:srgbClr val="000000"/>
              </a:buClr>
              <a:buSzPts val="1200"/>
              <a:buFont typeface="Arial"/>
              <a:buChar char="•"/>
            </a:pPr>
            <a:r>
              <a:rPr lang="en-US"/>
              <a:t>Find the definition of community and guide students to write its meaning in their own words.</a:t>
            </a:r>
            <a:endParaRPr/>
          </a:p>
          <a:p>
            <a:pPr marL="266700" lvl="0" indent="-228600" algn="l" rtl="0">
              <a:lnSpc>
                <a:spcPct val="100000"/>
              </a:lnSpc>
              <a:spcBef>
                <a:spcPts val="0"/>
              </a:spcBef>
              <a:spcAft>
                <a:spcPts val="0"/>
              </a:spcAft>
              <a:buClr>
                <a:srgbClr val="000000"/>
              </a:buClr>
              <a:buSzPts val="1200"/>
              <a:buFont typeface="Calibri"/>
              <a:buAutoNum type="arabicPeriod"/>
            </a:pPr>
            <a:r>
              <a:rPr lang="en-US"/>
              <a:t>Provide each student with access to a dictionary. Then ask students to complete p. 116 of the Student Interactive.</a:t>
            </a:r>
            <a:endParaRPr/>
          </a:p>
        </p:txBody>
      </p:sp>
      <p:sp>
        <p:nvSpPr>
          <p:cNvPr id="501" name="Google Shape;501;p3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1"/>
        <p:cNvGrpSpPr/>
        <p:nvPr/>
      </p:nvGrpSpPr>
      <p:grpSpPr>
        <a:xfrm>
          <a:off x="0" y="0"/>
          <a:ext cx="0" cy="0"/>
          <a:chOff x="0" y="0"/>
          <a:chExt cx="0" cy="0"/>
        </a:xfrm>
      </p:grpSpPr>
      <p:sp>
        <p:nvSpPr>
          <p:cNvPr id="512" name="Google Shape;512;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3" name="Google Shape;513;p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28600" lvl="0" indent="-215900" algn="l" rtl="0">
              <a:lnSpc>
                <a:spcPct val="100000"/>
              </a:lnSpc>
              <a:spcBef>
                <a:spcPts val="0"/>
              </a:spcBef>
              <a:spcAft>
                <a:spcPts val="0"/>
              </a:spcAft>
              <a:buSzPts val="1200"/>
              <a:buFont typeface="Calibri"/>
              <a:buAutoNum type="arabicPeriod"/>
            </a:pPr>
            <a:r>
              <a:rPr lang="en-US"/>
              <a:t>Have students complete p. 117 of the Student Interactive.</a:t>
            </a:r>
            <a:endParaRPr>
              <a:latin typeface="Calibri"/>
              <a:ea typeface="Calibri"/>
              <a:cs typeface="Calibri"/>
              <a:sym typeface="Calibri"/>
            </a:endParaRPr>
          </a:p>
        </p:txBody>
      </p:sp>
      <p:sp>
        <p:nvSpPr>
          <p:cNvPr id="514" name="Google Shape;514;p3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6" name="Google Shape;526;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28600" lvl="0" indent="-190500" algn="l" rtl="0">
              <a:lnSpc>
                <a:spcPct val="100000"/>
              </a:lnSpc>
              <a:spcBef>
                <a:spcPts val="0"/>
              </a:spcBef>
              <a:spcAft>
                <a:spcPts val="0"/>
              </a:spcAft>
              <a:buClr>
                <a:srgbClr val="000000"/>
              </a:buClr>
              <a:buSzPts val="1200"/>
              <a:buFont typeface="Calibri"/>
              <a:buAutoNum type="arabicPeriod"/>
            </a:pPr>
            <a:r>
              <a:rPr lang="en-US"/>
              <a:t>A fiction book contains characters, a setting, and a plot. All of these elements are revealed throughout the structure of a story. Additionally, one or more characters are presented with a problem to resolve by the story’s end.</a:t>
            </a:r>
            <a:endParaRPr/>
          </a:p>
          <a:p>
            <a:pPr marL="228600" lvl="0" indent="-190500" algn="l" rtl="0">
              <a:lnSpc>
                <a:spcPct val="100000"/>
              </a:lnSpc>
              <a:spcBef>
                <a:spcPts val="0"/>
              </a:spcBef>
              <a:spcAft>
                <a:spcPts val="0"/>
              </a:spcAft>
              <a:buClr>
                <a:srgbClr val="000000"/>
              </a:buClr>
              <a:buSzPts val="1200"/>
              <a:buFont typeface="Calibri"/>
              <a:buAutoNum type="arabicPeriod"/>
            </a:pPr>
            <a:r>
              <a:rPr lang="en-US"/>
              <a:t>Direct students to p. 125 in the Student Interactive.</a:t>
            </a:r>
            <a:endParaRPr/>
          </a:p>
          <a:p>
            <a:pPr marL="228600" lvl="0" indent="-190500" algn="l" rtl="0">
              <a:lnSpc>
                <a:spcPct val="100000"/>
              </a:lnSpc>
              <a:spcBef>
                <a:spcPts val="0"/>
              </a:spcBef>
              <a:spcAft>
                <a:spcPts val="0"/>
              </a:spcAft>
              <a:buClr>
                <a:srgbClr val="000000"/>
              </a:buClr>
              <a:buSzPts val="1200"/>
              <a:buFont typeface="Calibri"/>
              <a:buAutoNum type="arabicPeriod"/>
            </a:pPr>
            <a:r>
              <a:rPr lang="en-US"/>
              <a:t>Read the traits of a fiction story. Ask: </a:t>
            </a:r>
            <a:r>
              <a:rPr lang="en-US" i="1"/>
              <a:t>What is a character? What is a plot? What is a setting? </a:t>
            </a:r>
            <a:r>
              <a:rPr lang="en-US"/>
              <a:t>Tell students that all fiction stories share these traits.</a:t>
            </a:r>
            <a:endParaRPr/>
          </a:p>
          <a:p>
            <a:pPr marL="228600" lvl="0" indent="-190500" algn="l" rtl="0">
              <a:lnSpc>
                <a:spcPct val="100000"/>
              </a:lnSpc>
              <a:spcBef>
                <a:spcPts val="0"/>
              </a:spcBef>
              <a:spcAft>
                <a:spcPts val="0"/>
              </a:spcAft>
              <a:buClr>
                <a:srgbClr val="000000"/>
              </a:buClr>
              <a:buSzPts val="1200"/>
              <a:buFont typeface="Calibri"/>
              <a:buAutoNum type="arabicPeriod"/>
            </a:pPr>
            <a:r>
              <a:rPr lang="en-US"/>
              <a:t>Read aloud another fiction book from the stack. Pause to discuss details that identify character, setting, and plot. Pose the following question?</a:t>
            </a:r>
            <a:endParaRPr/>
          </a:p>
          <a:p>
            <a:pPr marL="952500" lvl="1" indent="-457200" algn="l" rtl="0">
              <a:lnSpc>
                <a:spcPct val="100000"/>
              </a:lnSpc>
              <a:spcBef>
                <a:spcPts val="0"/>
              </a:spcBef>
              <a:spcAft>
                <a:spcPts val="0"/>
              </a:spcAft>
              <a:buClr>
                <a:srgbClr val="000000"/>
              </a:buClr>
              <a:buSzPts val="1200"/>
              <a:buFont typeface="Arial"/>
              <a:buChar char="•"/>
            </a:pPr>
            <a:r>
              <a:rPr lang="en-US" i="1"/>
              <a:t>What problem or conflict does the character/do the characters face?</a:t>
            </a:r>
            <a:endParaRPr/>
          </a:p>
          <a:p>
            <a:pPr marL="952500" lvl="1" indent="-457200" algn="l" rtl="0">
              <a:lnSpc>
                <a:spcPct val="100000"/>
              </a:lnSpc>
              <a:spcBef>
                <a:spcPts val="0"/>
              </a:spcBef>
              <a:spcAft>
                <a:spcPts val="0"/>
              </a:spcAft>
              <a:buClr>
                <a:srgbClr val="000000"/>
              </a:buClr>
              <a:buSzPts val="1200"/>
              <a:buFont typeface="Arial"/>
              <a:buChar char="•"/>
            </a:pPr>
            <a:r>
              <a:rPr lang="en-US" i="1"/>
              <a:t>How does the character/do the characters resolve this conflict or solve this problem? </a:t>
            </a:r>
            <a:endParaRPr/>
          </a:p>
          <a:p>
            <a:pPr marL="228600" lvl="0" indent="-190500" algn="l" rtl="0">
              <a:lnSpc>
                <a:spcPct val="100000"/>
              </a:lnSpc>
              <a:spcBef>
                <a:spcPts val="0"/>
              </a:spcBef>
              <a:spcAft>
                <a:spcPts val="0"/>
              </a:spcAft>
              <a:buClr>
                <a:srgbClr val="000000"/>
              </a:buClr>
              <a:buSzPts val="1200"/>
              <a:buFont typeface="Calibri"/>
              <a:buAutoNum type="arabicPeriod"/>
            </a:pPr>
            <a:r>
              <a:rPr lang="en-US"/>
              <a:t>Direct students to choose a fiction book from the stack and then complete the exercise at the bottom of p. 125 in the Student Interactive.</a:t>
            </a:r>
            <a:endParaRPr b="0" i="0" u="none" strike="noStrike">
              <a:solidFill>
                <a:srgbClr val="000000"/>
              </a:solidFill>
              <a:latin typeface="Calibri"/>
              <a:ea typeface="Calibri"/>
              <a:cs typeface="Calibri"/>
              <a:sym typeface="Calibri"/>
            </a:endParaRPr>
          </a:p>
        </p:txBody>
      </p:sp>
      <p:sp>
        <p:nvSpPr>
          <p:cNvPr id="527" name="Google Shape;527;p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Google Shape;538;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9" name="Google Shape;539;p3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28600" lvl="0" indent="-190500" algn="l" rtl="0">
              <a:lnSpc>
                <a:spcPct val="100000"/>
              </a:lnSpc>
              <a:spcBef>
                <a:spcPts val="0"/>
              </a:spcBef>
              <a:spcAft>
                <a:spcPts val="0"/>
              </a:spcAft>
              <a:buClr>
                <a:srgbClr val="000000"/>
              </a:buClr>
              <a:buSzPts val="1200"/>
              <a:buFont typeface="Calibri"/>
              <a:buAutoNum type="arabicPeriod"/>
            </a:pPr>
            <a:r>
              <a:rPr lang="en-US"/>
              <a:t>Students should continue to familiarize themselves with problems and solutions in fiction stories.  If students are having trouble, refer them to texts from the stack and point out problems the authors introduce and solutions they use. </a:t>
            </a:r>
            <a:endParaRPr/>
          </a:p>
          <a:p>
            <a:pPr marL="228600" lvl="0" indent="-190500" algn="l" rtl="0">
              <a:lnSpc>
                <a:spcPct val="100000"/>
              </a:lnSpc>
              <a:spcBef>
                <a:spcPts val="0"/>
              </a:spcBef>
              <a:spcAft>
                <a:spcPts val="0"/>
              </a:spcAft>
              <a:buClr>
                <a:srgbClr val="000000"/>
              </a:buClr>
              <a:buSzPts val="1200"/>
              <a:buFont typeface="Calibri"/>
              <a:buAutoNum type="arabicPeriod"/>
            </a:pPr>
            <a:r>
              <a:rPr lang="en-US"/>
              <a:t>Writing Support</a:t>
            </a:r>
            <a:endParaRPr/>
          </a:p>
          <a:p>
            <a:pPr marL="685800" lvl="1" indent="-190500" algn="l" rtl="0">
              <a:lnSpc>
                <a:spcPct val="100000"/>
              </a:lnSpc>
              <a:spcBef>
                <a:spcPts val="0"/>
              </a:spcBef>
              <a:spcAft>
                <a:spcPts val="0"/>
              </a:spcAft>
              <a:buClr>
                <a:srgbClr val="000000"/>
              </a:buClr>
              <a:buSzPts val="1200"/>
              <a:buFont typeface="Arial"/>
              <a:buChar char="•"/>
            </a:pPr>
            <a:r>
              <a:rPr lang="en-US"/>
              <a:t>Modeled - Do a Think Aloud to model introducing a problem to a fictional character.</a:t>
            </a:r>
            <a:endParaRPr/>
          </a:p>
          <a:p>
            <a:pPr marL="685800" lvl="1" indent="-190500" algn="l" rtl="0">
              <a:lnSpc>
                <a:spcPct val="100000"/>
              </a:lnSpc>
              <a:spcBef>
                <a:spcPts val="0"/>
              </a:spcBef>
              <a:spcAft>
                <a:spcPts val="0"/>
              </a:spcAft>
              <a:buClr>
                <a:srgbClr val="000000"/>
              </a:buClr>
              <a:buSzPts val="1200"/>
              <a:buFont typeface="Arial"/>
              <a:buChar char="•"/>
            </a:pPr>
            <a:r>
              <a:rPr lang="en-US"/>
              <a:t>Shared - Ask students to describe a real-life problem and solution. Then have them brainstorm a story they could write about it.</a:t>
            </a:r>
            <a:endParaRPr/>
          </a:p>
          <a:p>
            <a:pPr marL="685800" lvl="1" indent="-190500" algn="l" rtl="0">
              <a:lnSpc>
                <a:spcPct val="100000"/>
              </a:lnSpc>
              <a:spcBef>
                <a:spcPts val="0"/>
              </a:spcBef>
              <a:spcAft>
                <a:spcPts val="0"/>
              </a:spcAft>
              <a:buClr>
                <a:srgbClr val="000000"/>
              </a:buClr>
              <a:buSzPts val="1200"/>
              <a:buFont typeface="Arial"/>
              <a:buChar char="•"/>
            </a:pPr>
            <a:r>
              <a:rPr lang="en-US"/>
              <a:t>Guided - Provide explicit instruction about types of problems fictional characters may face.</a:t>
            </a:r>
            <a:endParaRPr/>
          </a:p>
          <a:p>
            <a:pPr marL="228600" lvl="0" indent="-190500" algn="l" rtl="0">
              <a:lnSpc>
                <a:spcPct val="100000"/>
              </a:lnSpc>
              <a:spcBef>
                <a:spcPts val="0"/>
              </a:spcBef>
              <a:spcAft>
                <a:spcPts val="0"/>
              </a:spcAft>
              <a:buClr>
                <a:srgbClr val="000000"/>
              </a:buClr>
              <a:buSzPts val="1200"/>
              <a:buFont typeface="Calibri"/>
              <a:buAutoNum type="arabicPeriod"/>
            </a:pPr>
            <a:r>
              <a:rPr lang="en-US"/>
              <a:t>Students with a strong understanding of fiction structure can begin writing their own stories.</a:t>
            </a:r>
            <a:endParaRPr/>
          </a:p>
          <a:p>
            <a:pPr marL="228600" lvl="0" indent="-190500" algn="l" rtl="0">
              <a:lnSpc>
                <a:spcPct val="100000"/>
              </a:lnSpc>
              <a:spcBef>
                <a:spcPts val="0"/>
              </a:spcBef>
              <a:spcAft>
                <a:spcPts val="0"/>
              </a:spcAft>
              <a:buClr>
                <a:srgbClr val="000000"/>
              </a:buClr>
              <a:buSzPts val="1200"/>
              <a:buFont typeface="Calibri"/>
              <a:buAutoNum type="arabicPeriod"/>
            </a:pPr>
            <a:r>
              <a:rPr lang="en-US"/>
              <a:t>Invite students to explain the structure of fiction stories, using details from the books they’ve read.</a:t>
            </a:r>
            <a:endParaRPr b="0" i="0" u="none" strike="noStrike">
              <a:solidFill>
                <a:srgbClr val="000000"/>
              </a:solidFill>
              <a:latin typeface="Calibri"/>
              <a:ea typeface="Calibri"/>
              <a:cs typeface="Calibri"/>
              <a:sym typeface="Calibri"/>
            </a:endParaRPr>
          </a:p>
        </p:txBody>
      </p:sp>
      <p:sp>
        <p:nvSpPr>
          <p:cNvPr id="540" name="Google Shape;540;p3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0"/>
        <p:cNvGrpSpPr/>
        <p:nvPr/>
      </p:nvGrpSpPr>
      <p:grpSpPr>
        <a:xfrm>
          <a:off x="0" y="0"/>
          <a:ext cx="0" cy="0"/>
          <a:chOff x="0" y="0"/>
          <a:chExt cx="0" cy="0"/>
        </a:xfrm>
      </p:grpSpPr>
      <p:sp>
        <p:nvSpPr>
          <p:cNvPr id="551" name="Google Shape;551;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2" name="Google Shape;552;p3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28600" lvl="0" indent="-190500" algn="l" rtl="0">
              <a:lnSpc>
                <a:spcPct val="100000"/>
              </a:lnSpc>
              <a:spcBef>
                <a:spcPts val="0"/>
              </a:spcBef>
              <a:spcAft>
                <a:spcPts val="0"/>
              </a:spcAft>
              <a:buClr>
                <a:srgbClr val="000000"/>
              </a:buClr>
              <a:buSzPts val="1200"/>
              <a:buFont typeface="Calibri"/>
              <a:buAutoNum type="arabicPeriod"/>
            </a:pPr>
            <a:r>
              <a:rPr lang="en-US"/>
              <a:t>Explain that some words have two or three consonants whose sounds blend together. </a:t>
            </a:r>
            <a:endParaRPr/>
          </a:p>
          <a:p>
            <a:pPr marL="228600" lvl="0" indent="-190500" algn="l" rtl="0">
              <a:lnSpc>
                <a:spcPct val="100000"/>
              </a:lnSpc>
              <a:spcBef>
                <a:spcPts val="0"/>
              </a:spcBef>
              <a:spcAft>
                <a:spcPts val="0"/>
              </a:spcAft>
              <a:buClr>
                <a:srgbClr val="000000"/>
              </a:buClr>
              <a:buSzPts val="1200"/>
              <a:buFont typeface="Calibri"/>
              <a:buAutoNum type="arabicPeriod"/>
            </a:pPr>
            <a:r>
              <a:rPr lang="en-US"/>
              <a:t>Display the spelling words. Point out the consonant blend in each word. Say the consonant blend in each word before saying the whole word. Then have students spell words they know with consonant blends. </a:t>
            </a:r>
            <a:endParaRPr/>
          </a:p>
          <a:p>
            <a:pPr marL="228600" lvl="0" indent="-190500" algn="l" rtl="0">
              <a:lnSpc>
                <a:spcPct val="100000"/>
              </a:lnSpc>
              <a:spcBef>
                <a:spcPts val="0"/>
              </a:spcBef>
              <a:spcAft>
                <a:spcPts val="0"/>
              </a:spcAft>
              <a:buClr>
                <a:srgbClr val="000000"/>
              </a:buClr>
              <a:buSzPts val="1200"/>
              <a:buFont typeface="Calibri"/>
              <a:buAutoNum type="arabicPeriod"/>
            </a:pPr>
            <a:r>
              <a:rPr lang="en-US"/>
              <a:t>Have students complete Student Interactive p. 123 to spell words with consonant blends. Use the leveled supports on p. T384 for ELLs. </a:t>
            </a:r>
            <a:endParaRPr sz="1800" b="0" i="0" u="none" strike="noStrike">
              <a:solidFill>
                <a:srgbClr val="000000"/>
              </a:solidFill>
              <a:latin typeface="Calibri"/>
              <a:ea typeface="Calibri"/>
              <a:cs typeface="Calibri"/>
              <a:sym typeface="Calibri"/>
            </a:endParaRPr>
          </a:p>
        </p:txBody>
      </p:sp>
      <p:sp>
        <p:nvSpPr>
          <p:cNvPr id="553" name="Google Shape;553;p3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
        <p:cNvGrpSpPr/>
        <p:nvPr/>
      </p:nvGrpSpPr>
      <p:grpSpPr>
        <a:xfrm>
          <a:off x="0" y="0"/>
          <a:ext cx="0" cy="0"/>
          <a:chOff x="0" y="0"/>
          <a:chExt cx="0" cy="0"/>
        </a:xfrm>
      </p:grpSpPr>
      <p:sp>
        <p:nvSpPr>
          <p:cNvPr id="564" name="Google Shape;564;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5" name="Google Shape;565;p3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28600" lvl="0" indent="-190500" algn="l" rtl="0">
              <a:lnSpc>
                <a:spcPct val="100000"/>
              </a:lnSpc>
              <a:spcBef>
                <a:spcPts val="0"/>
              </a:spcBef>
              <a:spcAft>
                <a:spcPts val="0"/>
              </a:spcAft>
              <a:buClr>
                <a:srgbClr val="000000"/>
              </a:buClr>
              <a:buSzPts val="1200"/>
              <a:buFont typeface="Calibri"/>
              <a:buAutoNum type="arabicPeriod"/>
            </a:pPr>
            <a:r>
              <a:rPr lang="en-US"/>
              <a:t>Introduce the lesson by discussing instances in which the ideas in two sentences are related. These sentences can be combined to make one compound sentence by inserting a comma and the word and, but, or or. </a:t>
            </a:r>
            <a:endParaRPr/>
          </a:p>
          <a:p>
            <a:pPr marL="228600" lvl="0" indent="-190500" algn="l" rtl="0">
              <a:lnSpc>
                <a:spcPct val="100000"/>
              </a:lnSpc>
              <a:spcBef>
                <a:spcPts val="0"/>
              </a:spcBef>
              <a:spcAft>
                <a:spcPts val="0"/>
              </a:spcAft>
              <a:buClr>
                <a:srgbClr val="000000"/>
              </a:buClr>
              <a:buSzPts val="1200"/>
              <a:buFont typeface="Calibri"/>
              <a:buAutoNum type="arabicPeriod"/>
            </a:pPr>
            <a:r>
              <a:rPr lang="en-US"/>
              <a:t>Write the words and, but, and or on the board before displaying this pair of sentences: I play baseball. I play tennis. Ask: </a:t>
            </a:r>
            <a:r>
              <a:rPr lang="en-US" i="1"/>
              <a:t>How can I combine these sentences into one compound sentence? </a:t>
            </a:r>
            <a:r>
              <a:rPr lang="en-US"/>
              <a:t>Guide students to choose an appropriate conjunction (and or or) and form a compound sentence. (I play baseball, and I play tennis. I play baseball, or I play tennis.) </a:t>
            </a:r>
            <a:endParaRPr/>
          </a:p>
          <a:p>
            <a:pPr marL="228600" lvl="0" indent="-190500" algn="l" rtl="0">
              <a:lnSpc>
                <a:spcPct val="100000"/>
              </a:lnSpc>
              <a:spcBef>
                <a:spcPts val="0"/>
              </a:spcBef>
              <a:spcAft>
                <a:spcPts val="0"/>
              </a:spcAft>
              <a:buClr>
                <a:srgbClr val="000000"/>
              </a:buClr>
              <a:buSzPts val="1200"/>
              <a:buFont typeface="Calibri"/>
              <a:buAutoNum type="arabicPeriod"/>
            </a:pPr>
            <a:r>
              <a:rPr lang="en-US"/>
              <a:t>Have students work in pairs to create three oral compound sentences, one using the word and, one using the word but, and one using the word or. Have pairs share their sentences with the class.</a:t>
            </a:r>
            <a:endParaRPr sz="1800" b="0" i="0" u="none" strike="noStrike">
              <a:solidFill>
                <a:srgbClr val="000000"/>
              </a:solidFill>
              <a:latin typeface="Calibri"/>
              <a:ea typeface="Calibri"/>
              <a:cs typeface="Calibri"/>
              <a:sym typeface="Calibri"/>
            </a:endParaRPr>
          </a:p>
        </p:txBody>
      </p:sp>
      <p:sp>
        <p:nvSpPr>
          <p:cNvPr id="566" name="Google Shape;566;p3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6"/>
        <p:cNvGrpSpPr/>
        <p:nvPr/>
      </p:nvGrpSpPr>
      <p:grpSpPr>
        <a:xfrm>
          <a:off x="0" y="0"/>
          <a:ext cx="0" cy="0"/>
          <a:chOff x="0" y="0"/>
          <a:chExt cx="0" cy="0"/>
        </a:xfrm>
      </p:grpSpPr>
      <p:sp>
        <p:nvSpPr>
          <p:cNvPr id="577" name="Google Shape;577;p3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78" name="Google Shape;578;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5" name="Google Shape;115;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28600" lvl="0" indent="-190500" algn="l" rtl="0">
              <a:lnSpc>
                <a:spcPct val="100000"/>
              </a:lnSpc>
              <a:spcBef>
                <a:spcPts val="0"/>
              </a:spcBef>
              <a:spcAft>
                <a:spcPts val="0"/>
              </a:spcAft>
              <a:buClr>
                <a:srgbClr val="000000"/>
              </a:buClr>
              <a:buSzPts val="1200"/>
              <a:buFont typeface="Calibri"/>
              <a:buAutoNum type="arabicPeriod"/>
            </a:pPr>
            <a:r>
              <a:rPr lang="en-US"/>
              <a:t>Point to the picture of the key on p. 92 of the Student Interactive. Tell students to listen carefully to the ending sound as you say the word key. Repeat the sounds in the word several times, emphasizing the final sound: /ē/. Repeat for the word tree. Then have students repeat the words key and tree and ask what sound they hear at the end. Tell students these words rhyme.</a:t>
            </a:r>
            <a:endParaRPr/>
          </a:p>
          <a:p>
            <a:pPr marL="228600" lvl="0" indent="-190500" algn="l" rtl="0">
              <a:lnSpc>
                <a:spcPct val="100000"/>
              </a:lnSpc>
              <a:spcBef>
                <a:spcPts val="0"/>
              </a:spcBef>
              <a:spcAft>
                <a:spcPts val="0"/>
              </a:spcAft>
              <a:buClr>
                <a:srgbClr val="000000"/>
              </a:buClr>
              <a:buSzPts val="1200"/>
              <a:buFont typeface="Calibri"/>
              <a:buAutoNum type="arabicPeriod"/>
            </a:pPr>
            <a:r>
              <a:rPr lang="en-US"/>
              <a:t>Point to the pictures of the train, number three, and the kite. Name each picture for students (train, three, kite), and have them repeat the words. Have students identify the word that rhymes with the words key and tree. Ask students to name other words that rhyme with key, three, and tree. (me, see, he, she, free, etc.) Then say the following sets of words. Tell students to listen carefully to the final sounds in each word and tell which words in each set rhyme: can, man, hat; try, make, tie; hand, hat, mat. </a:t>
            </a:r>
            <a:endParaRPr/>
          </a:p>
          <a:p>
            <a:pPr marL="228600" lvl="0" indent="-190500" algn="l" rtl="0">
              <a:lnSpc>
                <a:spcPct val="100000"/>
              </a:lnSpc>
              <a:spcBef>
                <a:spcPts val="0"/>
              </a:spcBef>
              <a:spcAft>
                <a:spcPts val="0"/>
              </a:spcAft>
              <a:buClr>
                <a:srgbClr val="000000"/>
              </a:buClr>
              <a:buSzPts val="1200"/>
              <a:buFont typeface="Calibri"/>
              <a:buAutoNum type="arabicPeriod"/>
            </a:pPr>
            <a:r>
              <a:rPr lang="en-US"/>
              <a:t>Have partners say the word for each picture at the bottom of p. 92 in the Student Interactive. Then have them say as many words as they can that rhyme with cat and hat.</a:t>
            </a:r>
            <a:endParaRPr/>
          </a:p>
        </p:txBody>
      </p:sp>
      <p:sp>
        <p:nvSpPr>
          <p:cNvPr id="116" name="Google Shape;116;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6"/>
        <p:cNvGrpSpPr/>
        <p:nvPr/>
      </p:nvGrpSpPr>
      <p:grpSpPr>
        <a:xfrm>
          <a:off x="0" y="0"/>
          <a:ext cx="0" cy="0"/>
          <a:chOff x="0" y="0"/>
          <a:chExt cx="0" cy="0"/>
        </a:xfrm>
      </p:grpSpPr>
      <p:sp>
        <p:nvSpPr>
          <p:cNvPr id="587" name="Google Shape;587;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8" name="Google Shape;588;p4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28600" lvl="0" indent="-215900" algn="l" rtl="0">
              <a:lnSpc>
                <a:spcPct val="100000"/>
              </a:lnSpc>
              <a:spcBef>
                <a:spcPts val="0"/>
              </a:spcBef>
              <a:spcAft>
                <a:spcPts val="0"/>
              </a:spcAft>
              <a:buSzPts val="1200"/>
              <a:buFont typeface="Calibri"/>
              <a:buAutoNum type="arabicPeriod"/>
            </a:pPr>
            <a:r>
              <a:rPr lang="en-US"/>
              <a:t>Remind students that the sounds of two or three consonants at the beginning or end of words blend together. Provide examples: sleep, trip, jump, help. </a:t>
            </a:r>
            <a:endParaRPr/>
          </a:p>
          <a:p>
            <a:pPr marL="228600" lvl="0" indent="-215900" algn="l" rtl="0">
              <a:lnSpc>
                <a:spcPct val="100000"/>
              </a:lnSpc>
              <a:spcBef>
                <a:spcPts val="0"/>
              </a:spcBef>
              <a:spcAft>
                <a:spcPts val="0"/>
              </a:spcAft>
              <a:buSzPts val="1200"/>
              <a:buFont typeface="Calibri"/>
              <a:buAutoNum type="arabicPeriod"/>
            </a:pPr>
            <a:r>
              <a:rPr lang="en-US"/>
              <a:t>Help pairs of students create note cards for each of the following consonant blends: dr, fl, sl, tr, sn, and bl. Then help the student pairs create note cards for the following phonograms: ap, ip, op. Model how you put together a blend card and a phonogram card to make a word. Say:  </a:t>
            </a:r>
            <a:r>
              <a:rPr lang="en-US" i="1"/>
              <a:t>I can put together the blend dr and the phonogram ip to make the word drip</a:t>
            </a:r>
            <a:r>
              <a:rPr lang="en-US"/>
              <a:t>. Have partners see how many words they can make. As they make a word, ask them to write it down. Have partners share the words they made while you record them. Then read the list of words with students. Words they could make are flip, slip, trip, snip, snap, trap, slap, flap, flop, slop, and drop. </a:t>
            </a:r>
            <a:endParaRPr/>
          </a:p>
          <a:p>
            <a:pPr marL="228600" lvl="0" indent="-215900" algn="l" rtl="0">
              <a:lnSpc>
                <a:spcPct val="100000"/>
              </a:lnSpc>
              <a:spcBef>
                <a:spcPts val="0"/>
              </a:spcBef>
              <a:spcAft>
                <a:spcPts val="0"/>
              </a:spcAft>
              <a:buSzPts val="1200"/>
              <a:buFont typeface="Calibri"/>
              <a:buAutoNum type="arabicPeriod"/>
            </a:pPr>
            <a:r>
              <a:rPr lang="en-US"/>
              <a:t>Repeat with ending blends. Have students make the blend cards nd, ft, nt, and st and the letter cards a, e, i, o, u, d, l, s, t, b, and r. Have partners make as many words as they can using the cards. Some words they can make are: hand, find, blend, brand, stand, pond, drift, left, raft, sift, lift, lent, lint, best, last, list, rest, and rust.</a:t>
            </a:r>
            <a:endParaRPr/>
          </a:p>
          <a:p>
            <a:pPr marL="228600" lvl="0" indent="-215900" algn="l" rtl="0">
              <a:lnSpc>
                <a:spcPct val="100000"/>
              </a:lnSpc>
              <a:spcBef>
                <a:spcPts val="0"/>
              </a:spcBef>
              <a:spcAft>
                <a:spcPts val="0"/>
              </a:spcAft>
              <a:buSzPts val="1200"/>
              <a:buFont typeface="Calibri"/>
              <a:buAutoNum type="arabicPeriod"/>
            </a:pPr>
            <a:r>
              <a:rPr lang="en-US"/>
              <a:t>Ask students to choose a word with a beginning blend and an ending blend from their lists and write two sentences. Have them read the sentences with a partner.</a:t>
            </a:r>
            <a:endParaRPr i="0">
              <a:latin typeface="Calibri"/>
              <a:ea typeface="Calibri"/>
              <a:cs typeface="Calibri"/>
              <a:sym typeface="Calibri"/>
            </a:endParaRPr>
          </a:p>
        </p:txBody>
      </p:sp>
      <p:sp>
        <p:nvSpPr>
          <p:cNvPr id="589" name="Google Shape;589;p4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3"/>
        <p:cNvGrpSpPr/>
        <p:nvPr/>
      </p:nvGrpSpPr>
      <p:grpSpPr>
        <a:xfrm>
          <a:off x="0" y="0"/>
          <a:ext cx="0" cy="0"/>
          <a:chOff x="0" y="0"/>
          <a:chExt cx="0" cy="0"/>
        </a:xfrm>
      </p:grpSpPr>
      <p:sp>
        <p:nvSpPr>
          <p:cNvPr id="604" name="Google Shape;604;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5" name="Google Shape;605;p4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28600" lvl="0" indent="-215900" algn="l" rtl="0">
              <a:lnSpc>
                <a:spcPct val="100000"/>
              </a:lnSpc>
              <a:spcBef>
                <a:spcPts val="0"/>
              </a:spcBef>
              <a:spcAft>
                <a:spcPts val="0"/>
              </a:spcAft>
              <a:buSzPts val="1200"/>
              <a:buFont typeface="Calibri"/>
              <a:buAutoNum type="arabicPeriod"/>
            </a:pPr>
            <a:r>
              <a:rPr lang="en-US"/>
              <a:t>Direct students’ attention to the Close Read note on p. 100 of the Student Interactive. Say:  </a:t>
            </a:r>
            <a:r>
              <a:rPr lang="en-US" i="1"/>
              <a:t>To find the main idea, I first need to look at the text closely. I notice that this section of text is called “What Is a Community?” This heading, or title of the page, gives me a clue about the main idea. Next, I should look for words in the text that give me more clues. Then I will know the main idea. </a:t>
            </a:r>
            <a:endParaRPr/>
          </a:p>
          <a:p>
            <a:pPr marL="228600" lvl="0" indent="-215900" algn="l" rtl="0">
              <a:lnSpc>
                <a:spcPct val="100000"/>
              </a:lnSpc>
              <a:spcBef>
                <a:spcPts val="0"/>
              </a:spcBef>
              <a:spcAft>
                <a:spcPts val="0"/>
              </a:spcAft>
              <a:buSzPts val="1200"/>
              <a:buFont typeface="Calibri"/>
              <a:buAutoNum type="arabicPeriod"/>
            </a:pPr>
            <a:r>
              <a:rPr lang="en-US"/>
              <a:t>Reread the page to students. Then ask: </a:t>
            </a:r>
            <a:r>
              <a:rPr lang="en-US" i="1"/>
              <a:t>What is the main idea?</a:t>
            </a:r>
            <a:r>
              <a:rPr lang="en-US"/>
              <a:t> Assist students in recognizing the words that add to the structure and develop the main idea of the section. Have them review SI p. 109 and underline the text that tells them the main ideas of paragraphs 13 and 14.</a:t>
            </a:r>
            <a:endParaRPr i="0"/>
          </a:p>
        </p:txBody>
      </p:sp>
      <p:sp>
        <p:nvSpPr>
          <p:cNvPr id="606" name="Google Shape;606;p4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9"/>
        <p:cNvGrpSpPr/>
        <p:nvPr/>
      </p:nvGrpSpPr>
      <p:grpSpPr>
        <a:xfrm>
          <a:off x="0" y="0"/>
          <a:ext cx="0" cy="0"/>
          <a:chOff x="0" y="0"/>
          <a:chExt cx="0" cy="0"/>
        </a:xfrm>
      </p:grpSpPr>
      <p:sp>
        <p:nvSpPr>
          <p:cNvPr id="620" name="Google Shape;620;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1" name="Google Shape;621;p4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28600" lvl="0" indent="-215900" algn="l" rtl="0">
              <a:lnSpc>
                <a:spcPct val="100000"/>
              </a:lnSpc>
              <a:spcBef>
                <a:spcPts val="0"/>
              </a:spcBef>
              <a:spcAft>
                <a:spcPts val="0"/>
              </a:spcAft>
              <a:buSzPts val="1200"/>
              <a:buFont typeface="Calibri"/>
              <a:buAutoNum type="arabicPeriod"/>
            </a:pPr>
            <a:r>
              <a:rPr lang="en-US"/>
              <a:t>It is important to recognize the structures of informational text, including the main, or central, idea. A paragraph or a section of text can also have a main idea.</a:t>
            </a:r>
            <a:endParaRPr/>
          </a:p>
          <a:p>
            <a:pPr marL="685800" lvl="1" indent="-215900" algn="l" rtl="0">
              <a:lnSpc>
                <a:spcPct val="100000"/>
              </a:lnSpc>
              <a:spcBef>
                <a:spcPts val="0"/>
              </a:spcBef>
              <a:spcAft>
                <a:spcPts val="0"/>
              </a:spcAft>
              <a:buSzPts val="1200"/>
              <a:buFont typeface="Arial"/>
              <a:buChar char="•"/>
            </a:pPr>
            <a:r>
              <a:rPr lang="en-US"/>
              <a:t>Read the title and headings. Can you figure out the main idea from the title of a text or the heading of a paragraph?</a:t>
            </a:r>
            <a:endParaRPr/>
          </a:p>
          <a:p>
            <a:pPr marL="685800" lvl="1" indent="-215900" algn="l" rtl="0">
              <a:lnSpc>
                <a:spcPct val="100000"/>
              </a:lnSpc>
              <a:spcBef>
                <a:spcPts val="0"/>
              </a:spcBef>
              <a:spcAft>
                <a:spcPts val="0"/>
              </a:spcAft>
              <a:buSzPts val="1200"/>
              <a:buFont typeface="Arial"/>
              <a:buChar char="•"/>
            </a:pPr>
            <a:r>
              <a:rPr lang="en-US"/>
              <a:t>Examine the text. Are there words or pictures that might help you recognize the main idea?</a:t>
            </a:r>
            <a:endParaRPr/>
          </a:p>
          <a:p>
            <a:pPr marL="685800" lvl="1" indent="-215900" algn="l" rtl="0">
              <a:lnSpc>
                <a:spcPct val="100000"/>
              </a:lnSpc>
              <a:spcBef>
                <a:spcPts val="0"/>
              </a:spcBef>
              <a:spcAft>
                <a:spcPts val="0"/>
              </a:spcAft>
              <a:buSzPts val="1200"/>
              <a:buFont typeface="Arial"/>
              <a:buChar char="•"/>
            </a:pPr>
            <a:r>
              <a:rPr lang="en-US"/>
              <a:t>Focus on sentences that introduce a topic. Do these sentences tell you what the main idea is?</a:t>
            </a:r>
            <a:endParaRPr/>
          </a:p>
        </p:txBody>
      </p:sp>
      <p:sp>
        <p:nvSpPr>
          <p:cNvPr id="622" name="Google Shape;622;p4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1"/>
        <p:cNvGrpSpPr/>
        <p:nvPr/>
      </p:nvGrpSpPr>
      <p:grpSpPr>
        <a:xfrm>
          <a:off x="0" y="0"/>
          <a:ext cx="0" cy="0"/>
          <a:chOff x="0" y="0"/>
          <a:chExt cx="0" cy="0"/>
        </a:xfrm>
      </p:grpSpPr>
      <p:sp>
        <p:nvSpPr>
          <p:cNvPr id="632" name="Google Shape;632;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3" name="Google Shape;633;p4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28600" lvl="0" indent="-215900" algn="l" rtl="0">
              <a:lnSpc>
                <a:spcPct val="100000"/>
              </a:lnSpc>
              <a:spcBef>
                <a:spcPts val="0"/>
              </a:spcBef>
              <a:spcAft>
                <a:spcPts val="0"/>
              </a:spcAft>
              <a:buSzPts val="1200"/>
              <a:buFont typeface="Calibri"/>
              <a:buAutoNum type="arabicPeriod"/>
            </a:pPr>
            <a:r>
              <a:rPr lang="en-US"/>
              <a:t>Direct students’ attention to the Close Read note on p. 100 of the Student Interactive. </a:t>
            </a:r>
            <a:endParaRPr/>
          </a:p>
          <a:p>
            <a:pPr marL="228600" lvl="0" indent="-215900" algn="l" rtl="0">
              <a:lnSpc>
                <a:spcPct val="100000"/>
              </a:lnSpc>
              <a:spcBef>
                <a:spcPts val="0"/>
              </a:spcBef>
              <a:spcAft>
                <a:spcPts val="0"/>
              </a:spcAft>
              <a:buSzPts val="1200"/>
              <a:buFont typeface="Calibri"/>
              <a:buAutoNum type="arabicPeriod"/>
            </a:pPr>
            <a:r>
              <a:rPr lang="en-US"/>
              <a:t>Say:  </a:t>
            </a:r>
            <a:r>
              <a:rPr lang="en-US" i="1"/>
              <a:t>To find the main idea, I first need to look at the text closely. I notice that this section of text is called “What Is a Community?” This heading, or title of the page, gives me a clue about the main idea. Next, I should look for words in the text that give me more clues. Then I will know the main idea</a:t>
            </a:r>
            <a:r>
              <a:rPr lang="en-US"/>
              <a:t>. </a:t>
            </a:r>
            <a:endParaRPr/>
          </a:p>
          <a:p>
            <a:pPr marL="228600" lvl="0" indent="-215900" algn="l" rtl="0">
              <a:lnSpc>
                <a:spcPct val="100000"/>
              </a:lnSpc>
              <a:spcBef>
                <a:spcPts val="0"/>
              </a:spcBef>
              <a:spcAft>
                <a:spcPts val="0"/>
              </a:spcAft>
              <a:buSzPts val="1200"/>
              <a:buFont typeface="Calibri"/>
              <a:buAutoNum type="arabicPeriod"/>
            </a:pPr>
            <a:r>
              <a:rPr lang="en-US"/>
              <a:t>Reread the page to students. Then ask: What is the main idea? Assist students in recognizing the words that add to the structure and develop the main idea of the section. Have them review SI p. 109 and underline the text that tells them the main ideas of paragraphs 13 and 14.</a:t>
            </a:r>
            <a:endParaRPr i="0">
              <a:latin typeface="Calibri"/>
              <a:ea typeface="Calibri"/>
              <a:cs typeface="Calibri"/>
              <a:sym typeface="Calibri"/>
            </a:endParaRPr>
          </a:p>
        </p:txBody>
      </p:sp>
      <p:sp>
        <p:nvSpPr>
          <p:cNvPr id="634" name="Google Shape;634;p4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4"/>
        <p:cNvGrpSpPr/>
        <p:nvPr/>
      </p:nvGrpSpPr>
      <p:grpSpPr>
        <a:xfrm>
          <a:off x="0" y="0"/>
          <a:ext cx="0" cy="0"/>
          <a:chOff x="0" y="0"/>
          <a:chExt cx="0" cy="0"/>
        </a:xfrm>
      </p:grpSpPr>
      <p:sp>
        <p:nvSpPr>
          <p:cNvPr id="645" name="Google Shape;645;p9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6" name="Google Shape;646;p9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28600" lvl="0" indent="-215900" algn="l" rtl="0">
              <a:lnSpc>
                <a:spcPct val="100000"/>
              </a:lnSpc>
              <a:spcBef>
                <a:spcPts val="0"/>
              </a:spcBef>
              <a:spcAft>
                <a:spcPts val="0"/>
              </a:spcAft>
              <a:buSzPts val="1200"/>
              <a:buFont typeface="Calibri"/>
              <a:buAutoNum type="arabicPeriod"/>
            </a:pPr>
            <a:r>
              <a:rPr lang="en-US"/>
              <a:t>Explain that to find a main idea, students should first read the entire section of text. </a:t>
            </a:r>
            <a:endParaRPr/>
          </a:p>
          <a:p>
            <a:pPr marL="228600" lvl="0" indent="-215900" algn="l" rtl="0">
              <a:lnSpc>
                <a:spcPct val="100000"/>
              </a:lnSpc>
              <a:spcBef>
                <a:spcPts val="0"/>
              </a:spcBef>
              <a:spcAft>
                <a:spcPts val="0"/>
              </a:spcAft>
              <a:buSzPts val="1200"/>
              <a:buFont typeface="Calibri"/>
              <a:buAutoNum type="arabicPeriod"/>
            </a:pPr>
            <a:r>
              <a:rPr lang="en-US"/>
              <a:t>Ask: </a:t>
            </a:r>
            <a:r>
              <a:rPr lang="en-US" i="1"/>
              <a:t>What is this section about?</a:t>
            </a:r>
            <a:r>
              <a:rPr lang="en-US"/>
              <a:t> Have students try to summarize the text in a phrase or a word. Explain that this can help students think about the main idea. Then have students look for words in the text that are similar to the word or words in their summary. </a:t>
            </a:r>
            <a:endParaRPr/>
          </a:p>
          <a:p>
            <a:pPr marL="228600" lvl="0" indent="-215900" algn="l" rtl="0">
              <a:lnSpc>
                <a:spcPct val="100000"/>
              </a:lnSpc>
              <a:spcBef>
                <a:spcPts val="0"/>
              </a:spcBef>
              <a:spcAft>
                <a:spcPts val="0"/>
              </a:spcAft>
              <a:buSzPts val="1200"/>
              <a:buFont typeface="Calibri"/>
              <a:buAutoNum type="arabicPeriod"/>
            </a:pPr>
            <a:r>
              <a:rPr lang="en-US"/>
              <a:t>See student page for possible responses. DOK 2</a:t>
            </a:r>
            <a:endParaRPr i="0">
              <a:latin typeface="Calibri"/>
              <a:ea typeface="Calibri"/>
              <a:cs typeface="Calibri"/>
              <a:sym typeface="Calibri"/>
            </a:endParaRPr>
          </a:p>
        </p:txBody>
      </p:sp>
      <p:sp>
        <p:nvSpPr>
          <p:cNvPr id="647" name="Google Shape;647;p9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7"/>
        <p:cNvGrpSpPr/>
        <p:nvPr/>
      </p:nvGrpSpPr>
      <p:grpSpPr>
        <a:xfrm>
          <a:off x="0" y="0"/>
          <a:ext cx="0" cy="0"/>
          <a:chOff x="0" y="0"/>
          <a:chExt cx="0" cy="0"/>
        </a:xfrm>
      </p:grpSpPr>
      <p:sp>
        <p:nvSpPr>
          <p:cNvPr id="658" name="Google Shape;658;p9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9" name="Google Shape;659;p9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28600" lvl="0" indent="-215900" algn="l" rtl="0">
              <a:lnSpc>
                <a:spcPct val="100000"/>
              </a:lnSpc>
              <a:spcBef>
                <a:spcPts val="0"/>
              </a:spcBef>
              <a:spcAft>
                <a:spcPts val="0"/>
              </a:spcAft>
              <a:buSzPts val="1200"/>
              <a:buFont typeface="Calibri"/>
              <a:buAutoNum type="arabicPeriod"/>
            </a:pPr>
            <a:r>
              <a:rPr lang="en-US"/>
              <a:t>Point out that students can use text features, in addition to the text, to determine the main idea. Look at the picture. Then read the heading. </a:t>
            </a:r>
            <a:endParaRPr/>
          </a:p>
          <a:p>
            <a:pPr marL="228600" lvl="0" indent="-215900" algn="l" rtl="0">
              <a:lnSpc>
                <a:spcPct val="100000"/>
              </a:lnSpc>
              <a:spcBef>
                <a:spcPts val="0"/>
              </a:spcBef>
              <a:spcAft>
                <a:spcPts val="0"/>
              </a:spcAft>
              <a:buSzPts val="1200"/>
              <a:buFont typeface="Calibri"/>
              <a:buAutoNum type="arabicPeriod"/>
            </a:pPr>
            <a:r>
              <a:rPr lang="en-US"/>
              <a:t>Say:  </a:t>
            </a:r>
            <a:r>
              <a:rPr lang="en-US" i="1"/>
              <a:t>What do you think the main idea of the text will be? </a:t>
            </a:r>
            <a:r>
              <a:rPr lang="en-US"/>
              <a:t>(People get food at grocery stores.) Direct students to then look at the text on p. 110 to find words that support their answer. DOK 2 </a:t>
            </a:r>
            <a:endParaRPr i="0">
              <a:latin typeface="Calibri"/>
              <a:ea typeface="Calibri"/>
              <a:cs typeface="Calibri"/>
              <a:sym typeface="Calibri"/>
            </a:endParaRPr>
          </a:p>
        </p:txBody>
      </p:sp>
      <p:sp>
        <p:nvSpPr>
          <p:cNvPr id="660" name="Google Shape;660;p9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0"/>
        <p:cNvGrpSpPr/>
        <p:nvPr/>
      </p:nvGrpSpPr>
      <p:grpSpPr>
        <a:xfrm>
          <a:off x="0" y="0"/>
          <a:ext cx="0" cy="0"/>
          <a:chOff x="0" y="0"/>
          <a:chExt cx="0" cy="0"/>
        </a:xfrm>
      </p:grpSpPr>
      <p:sp>
        <p:nvSpPr>
          <p:cNvPr id="671" name="Google Shape;671;p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2" name="Google Shape;672;p4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28600" lvl="0" indent="-215900" algn="l" rtl="0">
              <a:lnSpc>
                <a:spcPct val="100000"/>
              </a:lnSpc>
              <a:spcBef>
                <a:spcPts val="0"/>
              </a:spcBef>
              <a:spcAft>
                <a:spcPts val="0"/>
              </a:spcAft>
              <a:buSzPts val="1200"/>
              <a:buFont typeface="Calibri"/>
              <a:buAutoNum type="arabicPeriod"/>
            </a:pPr>
            <a:r>
              <a:rPr lang="en-US"/>
              <a:t>Ask students to annotate the text on pp. 100–101 and pp. 109–111 using the Close Read notes for Identify Main Idea. </a:t>
            </a:r>
            <a:endParaRPr/>
          </a:p>
          <a:p>
            <a:pPr marL="228600" lvl="0" indent="-215900" algn="l" rtl="0">
              <a:lnSpc>
                <a:spcPct val="100000"/>
              </a:lnSpc>
              <a:spcBef>
                <a:spcPts val="0"/>
              </a:spcBef>
              <a:spcAft>
                <a:spcPts val="0"/>
              </a:spcAft>
              <a:buSzPts val="1200"/>
              <a:buFont typeface="Calibri"/>
              <a:buAutoNum type="arabicPeriod"/>
            </a:pPr>
            <a:r>
              <a:rPr lang="en-US"/>
              <a:t>Then have them complete the chart on p. 118 in the Student Interactive.</a:t>
            </a:r>
            <a:endParaRPr>
              <a:latin typeface="Calibri"/>
              <a:ea typeface="Calibri"/>
              <a:cs typeface="Calibri"/>
              <a:sym typeface="Calibri"/>
            </a:endParaRPr>
          </a:p>
        </p:txBody>
      </p:sp>
      <p:sp>
        <p:nvSpPr>
          <p:cNvPr id="673" name="Google Shape;673;p4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46</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3"/>
        <p:cNvGrpSpPr/>
        <p:nvPr/>
      </p:nvGrpSpPr>
      <p:grpSpPr>
        <a:xfrm>
          <a:off x="0" y="0"/>
          <a:ext cx="0" cy="0"/>
          <a:chOff x="0" y="0"/>
          <a:chExt cx="0" cy="0"/>
        </a:xfrm>
      </p:grpSpPr>
      <p:sp>
        <p:nvSpPr>
          <p:cNvPr id="684" name="Google Shape;684;p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5" name="Google Shape;685;p4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28600" lvl="0" indent="-190500" algn="l" rtl="0">
              <a:lnSpc>
                <a:spcPct val="100000"/>
              </a:lnSpc>
              <a:spcBef>
                <a:spcPts val="0"/>
              </a:spcBef>
              <a:spcAft>
                <a:spcPts val="0"/>
              </a:spcAft>
              <a:buClr>
                <a:srgbClr val="000000"/>
              </a:buClr>
              <a:buSzPts val="1200"/>
              <a:buFont typeface="Calibri"/>
              <a:buAutoNum type="arabicPeriod"/>
            </a:pPr>
            <a:r>
              <a:rPr lang="en-US"/>
              <a:t>Authors use relevant details to explain or support a main idea. A main idea is the most important idea in a text or section of text.</a:t>
            </a:r>
            <a:endParaRPr/>
          </a:p>
          <a:p>
            <a:pPr marL="685800" lvl="1" indent="-190500" algn="l" rtl="0">
              <a:lnSpc>
                <a:spcPct val="100000"/>
              </a:lnSpc>
              <a:spcBef>
                <a:spcPts val="0"/>
              </a:spcBef>
              <a:spcAft>
                <a:spcPts val="0"/>
              </a:spcAft>
              <a:buClr>
                <a:srgbClr val="000000"/>
              </a:buClr>
              <a:buSzPts val="1200"/>
              <a:buFont typeface="Arial"/>
              <a:buChar char="•"/>
            </a:pPr>
            <a:r>
              <a:rPr lang="en-US"/>
              <a:t>Readers evaluate the details they read to help them determine the main idea.</a:t>
            </a:r>
            <a:endParaRPr/>
          </a:p>
          <a:p>
            <a:pPr marL="685800" lvl="1" indent="-190500" algn="l" rtl="0">
              <a:lnSpc>
                <a:spcPct val="100000"/>
              </a:lnSpc>
              <a:spcBef>
                <a:spcPts val="0"/>
              </a:spcBef>
              <a:spcAft>
                <a:spcPts val="0"/>
              </a:spcAft>
              <a:buClr>
                <a:srgbClr val="000000"/>
              </a:buClr>
              <a:buSzPts val="1200"/>
              <a:buFont typeface="Arial"/>
              <a:buChar char="•"/>
            </a:pPr>
            <a:r>
              <a:rPr lang="en-US"/>
              <a:t>Authors can include relevant details as words or pictures. • Relevant details in an informational text often appear as examples that readers can connect to real life. </a:t>
            </a:r>
            <a:endParaRPr/>
          </a:p>
          <a:p>
            <a:pPr marL="228600" lvl="0" indent="-190500" algn="l" rtl="0">
              <a:lnSpc>
                <a:spcPct val="100000"/>
              </a:lnSpc>
              <a:spcBef>
                <a:spcPts val="0"/>
              </a:spcBef>
              <a:spcAft>
                <a:spcPts val="0"/>
              </a:spcAft>
              <a:buClr>
                <a:srgbClr val="000000"/>
              </a:buClr>
              <a:buSzPts val="1200"/>
              <a:buFont typeface="Calibri"/>
              <a:buAutoNum type="arabicPeriod"/>
            </a:pPr>
            <a:r>
              <a:rPr lang="en-US"/>
              <a:t>Use the example on p. 122 in the Student Interactive. Say:  </a:t>
            </a:r>
            <a:r>
              <a:rPr lang="en-US" i="1"/>
              <a:t>The first sentence of the text tells me the main idea. The main idea is that “many people work in the grocery store.” Each of the following sentences has a detail about people who work in the grocery store. These details support the idea that “many people work in the grocery store.”</a:t>
            </a:r>
            <a:endParaRPr/>
          </a:p>
          <a:p>
            <a:pPr marL="228600" lvl="0" indent="-190500" algn="l" rtl="0">
              <a:lnSpc>
                <a:spcPct val="100000"/>
              </a:lnSpc>
              <a:spcBef>
                <a:spcPts val="0"/>
              </a:spcBef>
              <a:spcAft>
                <a:spcPts val="0"/>
              </a:spcAft>
              <a:buClr>
                <a:srgbClr val="000000"/>
              </a:buClr>
              <a:buSzPts val="1200"/>
              <a:buFont typeface="Calibri"/>
              <a:buAutoNum type="arabicPeriod"/>
            </a:pPr>
            <a:r>
              <a:rPr lang="en-US"/>
              <a:t>Have students complete the activity on p. 122 of the Student Interactive.</a:t>
            </a:r>
            <a:endParaRPr/>
          </a:p>
        </p:txBody>
      </p:sp>
      <p:sp>
        <p:nvSpPr>
          <p:cNvPr id="686" name="Google Shape;686;p4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47</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6"/>
        <p:cNvGrpSpPr/>
        <p:nvPr/>
      </p:nvGrpSpPr>
      <p:grpSpPr>
        <a:xfrm>
          <a:off x="0" y="0"/>
          <a:ext cx="0" cy="0"/>
          <a:chOff x="0" y="0"/>
          <a:chExt cx="0" cy="0"/>
        </a:xfrm>
      </p:grpSpPr>
      <p:sp>
        <p:nvSpPr>
          <p:cNvPr id="697" name="Google Shape;697;p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8" name="Google Shape;698;p4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28600" lvl="0" indent="-190500" algn="l" rtl="0">
              <a:lnSpc>
                <a:spcPct val="100000"/>
              </a:lnSpc>
              <a:spcBef>
                <a:spcPts val="0"/>
              </a:spcBef>
              <a:spcAft>
                <a:spcPts val="0"/>
              </a:spcAft>
              <a:buClr>
                <a:srgbClr val="000000"/>
              </a:buClr>
              <a:buSzPts val="1200"/>
              <a:buFont typeface="Calibri"/>
              <a:buAutoNum type="arabicPeriod"/>
            </a:pPr>
            <a:r>
              <a:rPr lang="en-US"/>
              <a:t>Display uppercase and lowercase letters Gg, Jj, and Qq</a:t>
            </a:r>
            <a:r>
              <a:rPr lang="en-US" b="0" i="0" u="none" strike="noStrike">
                <a:solidFill>
                  <a:srgbClr val="000000"/>
                </a:solidFill>
                <a:latin typeface="Calibri"/>
                <a:ea typeface="Calibri"/>
                <a:cs typeface="Calibri"/>
                <a:sym typeface="Calibri"/>
              </a:rPr>
              <a:t>.</a:t>
            </a:r>
            <a:endParaRPr>
              <a:latin typeface="Calibri"/>
              <a:ea typeface="Calibri"/>
              <a:cs typeface="Calibri"/>
              <a:sym typeface="Calibri"/>
            </a:endParaRPr>
          </a:p>
          <a:p>
            <a:pPr marL="228600" lvl="0" indent="-190500" algn="l" rtl="0">
              <a:lnSpc>
                <a:spcPct val="100000"/>
              </a:lnSpc>
              <a:spcBef>
                <a:spcPts val="0"/>
              </a:spcBef>
              <a:spcAft>
                <a:spcPts val="0"/>
              </a:spcAft>
              <a:buClr>
                <a:srgbClr val="000000"/>
              </a:buClr>
              <a:buSzPts val="1200"/>
              <a:buFont typeface="Calibri"/>
              <a:buAutoNum type="arabicPeriod"/>
            </a:pPr>
            <a:r>
              <a:rPr lang="en-US"/>
              <a:t>Model writing letters Gg, Jj, and Qq. Guide students by showing them how to form the uppercase and lowercase letters properly.</a:t>
            </a:r>
            <a:endParaRPr/>
          </a:p>
          <a:p>
            <a:pPr marL="228600" lvl="0" indent="-190500" algn="l" rtl="0">
              <a:lnSpc>
                <a:spcPct val="100000"/>
              </a:lnSpc>
              <a:spcBef>
                <a:spcPts val="0"/>
              </a:spcBef>
              <a:spcAft>
                <a:spcPts val="0"/>
              </a:spcAft>
              <a:buClr>
                <a:srgbClr val="000000"/>
              </a:buClr>
              <a:buSzPts val="1200"/>
              <a:buFont typeface="Calibri"/>
              <a:buAutoNum type="arabicPeriod"/>
            </a:pPr>
            <a:r>
              <a:rPr lang="en-US"/>
              <a:t>Have students use Handwriting p. 18 in the Resource Download Center to practice writing the letters Gg, Jj, and Qq</a:t>
            </a:r>
            <a:r>
              <a:rPr lang="en-US" b="0" i="0" u="none" strike="noStrike">
                <a:solidFill>
                  <a:srgbClr val="000000"/>
                </a:solidFill>
                <a:latin typeface="Calibri"/>
                <a:ea typeface="Calibri"/>
                <a:cs typeface="Calibri"/>
                <a:sym typeface="Calibri"/>
              </a:rPr>
              <a:t>. </a:t>
            </a:r>
            <a:r>
              <a:rPr lang="en-US" b="1" i="0" u="none" strike="noStrike">
                <a:solidFill>
                  <a:srgbClr val="000000"/>
                </a:solidFill>
                <a:latin typeface="Calibri"/>
                <a:ea typeface="Calibri"/>
                <a:cs typeface="Calibri"/>
                <a:sym typeface="Calibri"/>
              </a:rPr>
              <a:t>Click path: Table of Contents -&gt; Resource Download Center -&gt; Handwriting Practice -&gt; U1W3L3 Handwriting Practice </a:t>
            </a:r>
            <a:endParaRPr b="1">
              <a:latin typeface="Calibri"/>
              <a:ea typeface="Calibri"/>
              <a:cs typeface="Calibri"/>
              <a:sym typeface="Calibri"/>
            </a:endParaRPr>
          </a:p>
          <a:p>
            <a:pPr marL="0" lvl="0" indent="0" algn="l" rtl="0">
              <a:lnSpc>
                <a:spcPct val="100000"/>
              </a:lnSpc>
              <a:spcBef>
                <a:spcPts val="0"/>
              </a:spcBef>
              <a:spcAft>
                <a:spcPts val="0"/>
              </a:spcAft>
              <a:buSzPts val="1400"/>
              <a:buNone/>
            </a:pPr>
            <a:endParaRPr/>
          </a:p>
        </p:txBody>
      </p:sp>
      <p:sp>
        <p:nvSpPr>
          <p:cNvPr id="699" name="Google Shape;699;p4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48</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3"/>
        <p:cNvGrpSpPr/>
        <p:nvPr/>
      </p:nvGrpSpPr>
      <p:grpSpPr>
        <a:xfrm>
          <a:off x="0" y="0"/>
          <a:ext cx="0" cy="0"/>
          <a:chOff x="0" y="0"/>
          <a:chExt cx="0" cy="0"/>
        </a:xfrm>
      </p:grpSpPr>
      <p:sp>
        <p:nvSpPr>
          <p:cNvPr id="714" name="Google Shape;714;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5" name="Google Shape;715;p4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28600" lvl="0" indent="-228600" algn="l" rtl="0">
              <a:lnSpc>
                <a:spcPct val="100000"/>
              </a:lnSpc>
              <a:spcBef>
                <a:spcPts val="0"/>
              </a:spcBef>
              <a:spcAft>
                <a:spcPts val="0"/>
              </a:spcAft>
              <a:buClr>
                <a:srgbClr val="000000"/>
              </a:buClr>
              <a:buSzPts val="1200"/>
              <a:buFont typeface="Calibri"/>
              <a:buAutoNum type="arabicPeriod"/>
            </a:pPr>
            <a:r>
              <a:rPr lang="en-US"/>
              <a:t>In nonfiction books, authors write about real events. Nonfiction books contain:</a:t>
            </a:r>
            <a:endParaRPr/>
          </a:p>
          <a:p>
            <a:pPr marL="685800" lvl="1" indent="-228600" algn="l" rtl="0">
              <a:lnSpc>
                <a:spcPct val="100000"/>
              </a:lnSpc>
              <a:spcBef>
                <a:spcPts val="0"/>
              </a:spcBef>
              <a:spcAft>
                <a:spcPts val="0"/>
              </a:spcAft>
              <a:buClr>
                <a:srgbClr val="000000"/>
              </a:buClr>
              <a:buSzPts val="1200"/>
              <a:buFont typeface="Arial"/>
              <a:buChar char="•"/>
            </a:pPr>
            <a:r>
              <a:rPr lang="en-US"/>
              <a:t>names of real people and places</a:t>
            </a:r>
            <a:endParaRPr/>
          </a:p>
          <a:p>
            <a:pPr marL="685800" lvl="1" indent="-228600" algn="l" rtl="0">
              <a:lnSpc>
                <a:spcPct val="100000"/>
              </a:lnSpc>
              <a:spcBef>
                <a:spcPts val="0"/>
              </a:spcBef>
              <a:spcAft>
                <a:spcPts val="0"/>
              </a:spcAft>
              <a:buClr>
                <a:srgbClr val="000000"/>
              </a:buClr>
              <a:buSzPts val="1200"/>
              <a:buFont typeface="Arial"/>
              <a:buChar char="•"/>
            </a:pPr>
            <a:r>
              <a:rPr lang="en-US"/>
              <a:t>a main idea and details</a:t>
            </a:r>
            <a:endParaRPr/>
          </a:p>
          <a:p>
            <a:pPr marL="685800" lvl="1" indent="-228600" algn="l" rtl="0">
              <a:lnSpc>
                <a:spcPct val="100000"/>
              </a:lnSpc>
              <a:spcBef>
                <a:spcPts val="0"/>
              </a:spcBef>
              <a:spcAft>
                <a:spcPts val="0"/>
              </a:spcAft>
              <a:buClr>
                <a:srgbClr val="000000"/>
              </a:buClr>
              <a:buSzPts val="1200"/>
              <a:buFont typeface="Arial"/>
              <a:buChar char="•"/>
            </a:pPr>
            <a:r>
              <a:rPr lang="en-US"/>
              <a:t>text features: headings and captions</a:t>
            </a:r>
            <a:endParaRPr/>
          </a:p>
          <a:p>
            <a:pPr marL="685800" lvl="1" indent="-228600" algn="l" rtl="0">
              <a:lnSpc>
                <a:spcPct val="100000"/>
              </a:lnSpc>
              <a:spcBef>
                <a:spcPts val="0"/>
              </a:spcBef>
              <a:spcAft>
                <a:spcPts val="0"/>
              </a:spcAft>
              <a:buClr>
                <a:srgbClr val="000000"/>
              </a:buClr>
              <a:buSzPts val="1200"/>
              <a:buFont typeface="Arial"/>
              <a:buChar char="•"/>
            </a:pPr>
            <a:r>
              <a:rPr lang="en-US"/>
              <a:t>graphic features: photographs, maps, and diagrams </a:t>
            </a:r>
            <a:endParaRPr/>
          </a:p>
          <a:p>
            <a:pPr marL="228600" lvl="0" indent="-228600" algn="l" rtl="0">
              <a:lnSpc>
                <a:spcPct val="100000"/>
              </a:lnSpc>
              <a:spcBef>
                <a:spcPts val="0"/>
              </a:spcBef>
              <a:spcAft>
                <a:spcPts val="0"/>
              </a:spcAft>
              <a:buClr>
                <a:srgbClr val="000000"/>
              </a:buClr>
              <a:buSzPts val="1200"/>
              <a:buFont typeface="Calibri"/>
              <a:buAutoNum type="arabicPeriod"/>
            </a:pPr>
            <a:r>
              <a:rPr lang="en-US"/>
              <a:t>Nonfiction books may be written in a story format, where all of the real information is presented in a way that engages and entertains the reader</a:t>
            </a:r>
            <a:endParaRPr/>
          </a:p>
          <a:p>
            <a:pPr marL="228600" lvl="0" indent="-228600" algn="l" rtl="0">
              <a:lnSpc>
                <a:spcPct val="100000"/>
              </a:lnSpc>
              <a:spcBef>
                <a:spcPts val="0"/>
              </a:spcBef>
              <a:spcAft>
                <a:spcPts val="0"/>
              </a:spcAft>
              <a:buClr>
                <a:srgbClr val="000000"/>
              </a:buClr>
              <a:buSzPts val="1200"/>
              <a:buFont typeface="Calibri"/>
              <a:buAutoNum type="arabicPeriod"/>
            </a:pPr>
            <a:r>
              <a:rPr lang="en-US"/>
              <a:t>Hold up a nonfiction book from the stack. Say: </a:t>
            </a:r>
            <a:r>
              <a:rPr lang="en-US" i="1"/>
              <a:t>This is a nonfiction book. Nonfiction authors write about real places and people</a:t>
            </a:r>
            <a:r>
              <a:rPr lang="en-US"/>
              <a:t>. Explain that nonfiction books contain a main idea and details. Read the book aloud, pausing to identify details and the main idea. </a:t>
            </a:r>
            <a:endParaRPr/>
          </a:p>
          <a:p>
            <a:pPr marL="228600" lvl="0" indent="-228600" algn="l" rtl="0">
              <a:lnSpc>
                <a:spcPct val="100000"/>
              </a:lnSpc>
              <a:spcBef>
                <a:spcPts val="0"/>
              </a:spcBef>
              <a:spcAft>
                <a:spcPts val="0"/>
              </a:spcAft>
              <a:buClr>
                <a:srgbClr val="000000"/>
              </a:buClr>
              <a:buSzPts val="1200"/>
              <a:buFont typeface="Calibri"/>
              <a:buAutoNum type="arabicPeriod"/>
            </a:pPr>
            <a:r>
              <a:rPr lang="en-US"/>
              <a:t>Tell students:  </a:t>
            </a:r>
            <a:r>
              <a:rPr lang="en-US" i="1"/>
              <a:t>Nonfiction books also contain text features, such as headings and captions</a:t>
            </a:r>
            <a:r>
              <a:rPr lang="en-US"/>
              <a:t>. Page through the book, pointing out text features. </a:t>
            </a:r>
            <a:r>
              <a:rPr lang="en-US" i="1"/>
              <a:t>Nonfiction books contain graphic features, too. Maps, diagrams, and photographs are all graphic features</a:t>
            </a:r>
            <a:r>
              <a:rPr lang="en-US"/>
              <a:t>. Page through the book, pointing out graphic features.</a:t>
            </a:r>
            <a:endParaRPr/>
          </a:p>
          <a:p>
            <a:pPr marL="228600" lvl="0" indent="-228600" algn="l" rtl="0">
              <a:lnSpc>
                <a:spcPct val="100000"/>
              </a:lnSpc>
              <a:spcBef>
                <a:spcPts val="0"/>
              </a:spcBef>
              <a:spcAft>
                <a:spcPts val="0"/>
              </a:spcAft>
              <a:buClr>
                <a:srgbClr val="000000"/>
              </a:buClr>
              <a:buSzPts val="1200"/>
              <a:buFont typeface="Calibri"/>
              <a:buAutoNum type="arabicPeriod"/>
            </a:pPr>
            <a:r>
              <a:rPr lang="en-US"/>
              <a:t>Read another nonfiction text from the stack, following the routine above. Focus on the traits that make up the structure of a nonfiction book.</a:t>
            </a:r>
            <a:endParaRPr/>
          </a:p>
        </p:txBody>
      </p:sp>
      <p:sp>
        <p:nvSpPr>
          <p:cNvPr id="716" name="Google Shape;716;p4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8" name="Google Shape;128;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28600" lvl="0" indent="-215900" algn="l" rtl="0">
              <a:lnSpc>
                <a:spcPct val="100000"/>
              </a:lnSpc>
              <a:spcBef>
                <a:spcPts val="0"/>
              </a:spcBef>
              <a:spcAft>
                <a:spcPts val="0"/>
              </a:spcAft>
              <a:buSzPts val="1200"/>
              <a:buFont typeface="Calibri"/>
              <a:buAutoNum type="arabicPeriod"/>
            </a:pPr>
            <a:r>
              <a:rPr lang="en-US"/>
              <a:t>This week students will be decoding words with consonant blends. Introduce the skill by writing step and fast. Circle the blends. Say: </a:t>
            </a:r>
            <a:r>
              <a:rPr lang="en-US" i="1"/>
              <a:t>The word step begins with the letters s and t. We hear both consonant sounds when we read step, but the two sounds are blended together</a:t>
            </a:r>
            <a:r>
              <a:rPr lang="en-US"/>
              <a:t>. </a:t>
            </a:r>
            <a:endParaRPr/>
          </a:p>
          <a:p>
            <a:pPr marL="228600" lvl="0" indent="-215900" algn="l" rtl="0">
              <a:lnSpc>
                <a:spcPct val="100000"/>
              </a:lnSpc>
              <a:spcBef>
                <a:spcPts val="0"/>
              </a:spcBef>
              <a:spcAft>
                <a:spcPts val="0"/>
              </a:spcAft>
              <a:buSzPts val="1200"/>
              <a:buFont typeface="Calibri"/>
              <a:buAutoNum type="arabicPeriod"/>
            </a:pPr>
            <a:r>
              <a:rPr lang="en-US"/>
              <a:t>Have students say step and listen to the blended sounds at the beginning of the word. Say: </a:t>
            </a:r>
            <a:r>
              <a:rPr lang="en-US" i="1"/>
              <a:t>The letters s and t are called a blend. Blends can be at the end of words too. When I say the word fast, the sounds for s and t blend together</a:t>
            </a:r>
            <a:r>
              <a:rPr lang="en-US"/>
              <a:t>. </a:t>
            </a:r>
            <a:endParaRPr/>
          </a:p>
          <a:p>
            <a:pPr marL="228600" lvl="0" indent="-215900" algn="l" rtl="0">
              <a:lnSpc>
                <a:spcPct val="100000"/>
              </a:lnSpc>
              <a:spcBef>
                <a:spcPts val="0"/>
              </a:spcBef>
              <a:spcAft>
                <a:spcPts val="0"/>
              </a:spcAft>
              <a:buSzPts val="1200"/>
              <a:buFont typeface="Calibri"/>
              <a:buAutoNum type="arabicPeriod"/>
            </a:pPr>
            <a:r>
              <a:rPr lang="en-US"/>
              <a:t>Have students say fast and listen to the blended sounds.</a:t>
            </a:r>
            <a:endParaRPr/>
          </a:p>
          <a:p>
            <a:pPr marL="228600" lvl="0" indent="-215900" algn="l" rtl="0">
              <a:lnSpc>
                <a:spcPct val="100000"/>
              </a:lnSpc>
              <a:spcBef>
                <a:spcPts val="0"/>
              </a:spcBef>
              <a:spcAft>
                <a:spcPts val="0"/>
              </a:spcAft>
              <a:buSzPts val="1200"/>
              <a:buFont typeface="Calibri"/>
              <a:buAutoNum type="arabicPeriod"/>
            </a:pPr>
            <a:r>
              <a:rPr lang="en-US"/>
              <a:t>Have students complete pg. 93 in their student interactive.</a:t>
            </a:r>
            <a:endParaRPr/>
          </a:p>
        </p:txBody>
      </p:sp>
      <p:sp>
        <p:nvSpPr>
          <p:cNvPr id="129" name="Google Shape;129;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5"/>
        <p:cNvGrpSpPr/>
        <p:nvPr/>
      </p:nvGrpSpPr>
      <p:grpSpPr>
        <a:xfrm>
          <a:off x="0" y="0"/>
          <a:ext cx="0" cy="0"/>
          <a:chOff x="0" y="0"/>
          <a:chExt cx="0" cy="0"/>
        </a:xfrm>
      </p:grpSpPr>
      <p:sp>
        <p:nvSpPr>
          <p:cNvPr id="726" name="Google Shape;726;p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7" name="Google Shape;727;p4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28600" lvl="0" indent="-228600" algn="l" rtl="0">
              <a:lnSpc>
                <a:spcPct val="100000"/>
              </a:lnSpc>
              <a:spcBef>
                <a:spcPts val="0"/>
              </a:spcBef>
              <a:spcAft>
                <a:spcPts val="0"/>
              </a:spcAft>
              <a:buClr>
                <a:srgbClr val="000000"/>
              </a:buClr>
              <a:buSzPts val="1200"/>
              <a:buFont typeface="Calibri"/>
              <a:buAutoNum type="arabicPeriod"/>
            </a:pPr>
            <a:r>
              <a:rPr lang="en-US"/>
              <a:t>Students should begin experimenting with nonfiction text structure. If students have trouble, help them begin to develop an outline for writing on a nonfiction topic.  Point out that they can create headings based on their outlines.</a:t>
            </a:r>
            <a:endParaRPr/>
          </a:p>
          <a:p>
            <a:pPr marL="228600" lvl="0" indent="-228600" algn="l" rtl="0">
              <a:lnSpc>
                <a:spcPct val="100000"/>
              </a:lnSpc>
              <a:spcBef>
                <a:spcPts val="0"/>
              </a:spcBef>
              <a:spcAft>
                <a:spcPts val="0"/>
              </a:spcAft>
              <a:buClr>
                <a:srgbClr val="000000"/>
              </a:buClr>
              <a:buSzPts val="1200"/>
              <a:buFont typeface="Calibri"/>
              <a:buAutoNum type="arabicPeriod"/>
            </a:pPr>
            <a:r>
              <a:rPr lang="en-US"/>
              <a:t>Writing Support </a:t>
            </a:r>
            <a:endParaRPr/>
          </a:p>
          <a:p>
            <a:pPr marL="685800" lvl="1" indent="-228600" algn="l" rtl="0">
              <a:lnSpc>
                <a:spcPct val="100000"/>
              </a:lnSpc>
              <a:spcBef>
                <a:spcPts val="0"/>
              </a:spcBef>
              <a:spcAft>
                <a:spcPts val="0"/>
              </a:spcAft>
              <a:buClr>
                <a:srgbClr val="000000"/>
              </a:buClr>
              <a:buSzPts val="1200"/>
              <a:buFont typeface="Arial"/>
              <a:buChar char="•"/>
            </a:pPr>
            <a:r>
              <a:rPr lang="en-US"/>
              <a:t>Modeled - Do a Think Aloud to model how to identify a stack book’s text and graphic features.</a:t>
            </a:r>
            <a:endParaRPr/>
          </a:p>
          <a:p>
            <a:pPr marL="685800" lvl="1" indent="-228600" algn="l" rtl="0">
              <a:lnSpc>
                <a:spcPct val="100000"/>
              </a:lnSpc>
              <a:spcBef>
                <a:spcPts val="0"/>
              </a:spcBef>
              <a:spcAft>
                <a:spcPts val="0"/>
              </a:spcAft>
              <a:buClr>
                <a:srgbClr val="000000"/>
              </a:buClr>
              <a:buSzPts val="1200"/>
              <a:buFont typeface="Arial"/>
              <a:buChar char="•"/>
            </a:pPr>
            <a:r>
              <a:rPr lang="en-US"/>
              <a:t>Shared - Have students choose stack texts. Prompt students to identify their text and graphic features. Discuss why authors might choose to use these features.</a:t>
            </a:r>
            <a:endParaRPr/>
          </a:p>
          <a:p>
            <a:pPr marL="685800" lvl="1" indent="-228600" algn="l" rtl="0">
              <a:lnSpc>
                <a:spcPct val="100000"/>
              </a:lnSpc>
              <a:spcBef>
                <a:spcPts val="0"/>
              </a:spcBef>
              <a:spcAft>
                <a:spcPts val="0"/>
              </a:spcAft>
              <a:buClr>
                <a:srgbClr val="000000"/>
              </a:buClr>
              <a:buSzPts val="1200"/>
              <a:buFont typeface="Arial"/>
              <a:buChar char="•"/>
            </a:pPr>
            <a:r>
              <a:rPr lang="en-US"/>
              <a:t>Guided - Provide explicit instruction on how authors use text and graphic features in nonfiction texts.</a:t>
            </a:r>
            <a:endParaRPr/>
          </a:p>
          <a:p>
            <a:pPr marL="228600" lvl="0" indent="-228600" algn="l" rtl="0">
              <a:lnSpc>
                <a:spcPct val="100000"/>
              </a:lnSpc>
              <a:spcBef>
                <a:spcPts val="0"/>
              </a:spcBef>
              <a:spcAft>
                <a:spcPts val="0"/>
              </a:spcAft>
              <a:buClr>
                <a:srgbClr val="000000"/>
              </a:buClr>
              <a:buSzPts val="1200"/>
              <a:buFont typeface="Calibri"/>
              <a:buAutoNum type="arabicPeriod"/>
            </a:pPr>
            <a:r>
              <a:rPr lang="en-US"/>
              <a:t>Students with a strong grasp of nonfiction structures should brainstorm nonfiction topics. </a:t>
            </a:r>
            <a:endParaRPr/>
          </a:p>
          <a:p>
            <a:pPr marL="228600" lvl="0" indent="-228600" algn="l" rtl="0">
              <a:lnSpc>
                <a:spcPct val="100000"/>
              </a:lnSpc>
              <a:spcBef>
                <a:spcPts val="0"/>
              </a:spcBef>
              <a:spcAft>
                <a:spcPts val="0"/>
              </a:spcAft>
              <a:buClr>
                <a:srgbClr val="000000"/>
              </a:buClr>
              <a:buSzPts val="1200"/>
              <a:buFont typeface="Calibri"/>
              <a:buAutoNum type="arabicPeriod"/>
            </a:pPr>
            <a:r>
              <a:rPr lang="en-US"/>
              <a:t>Ask students to share their topics for nonfiction writing. Instruct other students to offer any ideas they have about the topics presented.</a:t>
            </a:r>
            <a:endParaRPr/>
          </a:p>
        </p:txBody>
      </p:sp>
      <p:sp>
        <p:nvSpPr>
          <p:cNvPr id="728" name="Google Shape;728;p4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50</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p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1" name="Google Shape;741;p5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38100" lvl="0" indent="0" algn="l" rtl="0">
              <a:lnSpc>
                <a:spcPct val="100000"/>
              </a:lnSpc>
              <a:spcBef>
                <a:spcPts val="0"/>
              </a:spcBef>
              <a:spcAft>
                <a:spcPts val="0"/>
              </a:spcAft>
              <a:buClr>
                <a:srgbClr val="000000"/>
              </a:buClr>
              <a:buSzPts val="1200"/>
              <a:buFont typeface="Arial"/>
              <a:buNone/>
            </a:pPr>
            <a:r>
              <a:rPr lang="en-US"/>
              <a:t>Flexible Option</a:t>
            </a:r>
            <a:endParaRPr/>
          </a:p>
          <a:p>
            <a:pPr marL="228600" lvl="0" indent="-190500" algn="l" rtl="0">
              <a:lnSpc>
                <a:spcPct val="100000"/>
              </a:lnSpc>
              <a:spcBef>
                <a:spcPts val="0"/>
              </a:spcBef>
              <a:spcAft>
                <a:spcPts val="0"/>
              </a:spcAft>
              <a:buClr>
                <a:srgbClr val="000000"/>
              </a:buClr>
              <a:buSzPts val="1200"/>
              <a:buFont typeface="Calibri"/>
              <a:buAutoNum type="arabicPeriod"/>
            </a:pPr>
            <a:r>
              <a:rPr lang="en-US"/>
              <a:t>Review two- and three-letter consonant blends. Remind students that consonant blends can appear at the beginning and/or end of a word. Emphasize that a blend is when you can hear the sound each consonant makes</a:t>
            </a:r>
            <a:r>
              <a:rPr lang="en-US" b="0" i="0" u="none" strike="noStrike">
                <a:solidFill>
                  <a:srgbClr val="000000"/>
                </a:solidFill>
                <a:latin typeface="Calibri"/>
                <a:ea typeface="Calibri"/>
                <a:cs typeface="Calibri"/>
                <a:sym typeface="Calibri"/>
              </a:rPr>
              <a:t>.</a:t>
            </a:r>
            <a:endParaRPr>
              <a:latin typeface="Calibri"/>
              <a:ea typeface="Calibri"/>
              <a:cs typeface="Calibri"/>
              <a:sym typeface="Calibri"/>
            </a:endParaRPr>
          </a:p>
          <a:p>
            <a:pPr marL="228600" lvl="0" indent="-190500" algn="l" rtl="0">
              <a:lnSpc>
                <a:spcPct val="100000"/>
              </a:lnSpc>
              <a:spcBef>
                <a:spcPts val="0"/>
              </a:spcBef>
              <a:spcAft>
                <a:spcPts val="0"/>
              </a:spcAft>
              <a:buClr>
                <a:srgbClr val="000000"/>
              </a:buClr>
              <a:buSzPts val="1200"/>
              <a:buFont typeface="Calibri"/>
              <a:buAutoNum type="arabicPeriod"/>
            </a:pPr>
            <a:r>
              <a:rPr lang="en-US"/>
              <a:t>Display these consonant blends: -st, sl-, and scr-. Have students repeat each consonant blend aloud. Prompt students to spell the following words as you say them aloud: best, sled, and scram</a:t>
            </a:r>
            <a:endParaRPr/>
          </a:p>
          <a:p>
            <a:pPr marL="228600" lvl="0" indent="-190500" algn="l" rtl="0">
              <a:lnSpc>
                <a:spcPct val="100000"/>
              </a:lnSpc>
              <a:spcBef>
                <a:spcPts val="0"/>
              </a:spcBef>
              <a:spcAft>
                <a:spcPts val="0"/>
              </a:spcAft>
              <a:buClr>
                <a:srgbClr val="000000"/>
              </a:buClr>
              <a:buSzPts val="1200"/>
              <a:buFont typeface="Calibri"/>
              <a:buAutoNum type="arabicPeriod"/>
            </a:pPr>
            <a:r>
              <a:rPr lang="en-US" b="0" i="0" u="none" strike="noStrike">
                <a:solidFill>
                  <a:srgbClr val="000000"/>
                </a:solidFill>
                <a:latin typeface="Calibri"/>
                <a:ea typeface="Calibri"/>
                <a:cs typeface="Calibri"/>
                <a:sym typeface="Calibri"/>
              </a:rPr>
              <a:t>Have students complete Spelling p. 25 from the Resource Download Center. </a:t>
            </a:r>
            <a:r>
              <a:rPr lang="en-US" b="1" i="0" u="none" strike="noStrike">
                <a:solidFill>
                  <a:srgbClr val="000000"/>
                </a:solidFill>
                <a:latin typeface="Calibri"/>
                <a:ea typeface="Calibri"/>
                <a:cs typeface="Calibri"/>
                <a:sym typeface="Calibri"/>
              </a:rPr>
              <a:t>Click path: Table of Contents -&gt; Resource Download Center -&gt; Spelling -&gt; U1W3</a:t>
            </a:r>
            <a:endParaRPr b="1">
              <a:latin typeface="Calibri"/>
              <a:ea typeface="Calibri"/>
              <a:cs typeface="Calibri"/>
              <a:sym typeface="Calibri"/>
            </a:endParaRPr>
          </a:p>
          <a:p>
            <a:pPr marL="0" lvl="0" indent="0" algn="l" rtl="0">
              <a:lnSpc>
                <a:spcPct val="100000"/>
              </a:lnSpc>
              <a:spcBef>
                <a:spcPts val="0"/>
              </a:spcBef>
              <a:spcAft>
                <a:spcPts val="0"/>
              </a:spcAft>
              <a:buSzPts val="1400"/>
              <a:buNone/>
            </a:pPr>
            <a:endParaRPr sz="1800" b="0" i="0" u="none" strike="noStrike">
              <a:solidFill>
                <a:srgbClr val="000000"/>
              </a:solidFill>
              <a:latin typeface="Calibri"/>
              <a:ea typeface="Calibri"/>
              <a:cs typeface="Calibri"/>
              <a:sym typeface="Calibri"/>
            </a:endParaRPr>
          </a:p>
        </p:txBody>
      </p:sp>
      <p:sp>
        <p:nvSpPr>
          <p:cNvPr id="742" name="Google Shape;742;p5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51</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5"/>
        <p:cNvGrpSpPr/>
        <p:nvPr/>
      </p:nvGrpSpPr>
      <p:grpSpPr>
        <a:xfrm>
          <a:off x="0" y="0"/>
          <a:ext cx="0" cy="0"/>
          <a:chOff x="0" y="0"/>
          <a:chExt cx="0" cy="0"/>
        </a:xfrm>
      </p:grpSpPr>
      <p:sp>
        <p:nvSpPr>
          <p:cNvPr id="756" name="Google Shape;756;p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7" name="Google Shape;757;p5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28600" lvl="0" indent="-190500" algn="l" rtl="0">
              <a:lnSpc>
                <a:spcPct val="100000"/>
              </a:lnSpc>
              <a:spcBef>
                <a:spcPts val="0"/>
              </a:spcBef>
              <a:spcAft>
                <a:spcPts val="0"/>
              </a:spcAft>
              <a:buClr>
                <a:srgbClr val="000000"/>
              </a:buClr>
              <a:buSzPts val="1200"/>
              <a:buFont typeface="Calibri"/>
              <a:buAutoNum type="arabicPeriod"/>
            </a:pPr>
            <a:r>
              <a:rPr lang="en-US"/>
              <a:t>Review compound sentences with students. Go over how two sentences with related ideas can be combined into one compound sentence. Remind students that they must insert a comma, followed by and, but, or or, to create a compound sentence. </a:t>
            </a:r>
            <a:endParaRPr/>
          </a:p>
          <a:p>
            <a:pPr marL="228600" lvl="0" indent="-190500" algn="l" rtl="0">
              <a:lnSpc>
                <a:spcPct val="100000"/>
              </a:lnSpc>
              <a:spcBef>
                <a:spcPts val="0"/>
              </a:spcBef>
              <a:spcAft>
                <a:spcPts val="0"/>
              </a:spcAft>
              <a:buClr>
                <a:srgbClr val="000000"/>
              </a:buClr>
              <a:buSzPts val="1200"/>
              <a:buFont typeface="Calibri"/>
              <a:buAutoNum type="arabicPeriod"/>
            </a:pPr>
            <a:r>
              <a:rPr lang="en-US"/>
              <a:t>Display this compound sentence: Derek wants hamburgers, but Iris wants pizza. Work with students to find a way to expand the sentence with details. (Possible response: Derek wants hamburgers with pickles and ketchup, but Iris wants mushroom and onion pizza.) Then work with students to rearrange the sentence. (Possible response: Iris wants pizza, but Derek wants hamburgers.)</a:t>
            </a:r>
            <a:endParaRPr sz="1800" b="0" i="0" u="none" strike="noStrike">
              <a:solidFill>
                <a:srgbClr val="000000"/>
              </a:solidFill>
              <a:latin typeface="Calibri"/>
              <a:ea typeface="Calibri"/>
              <a:cs typeface="Calibri"/>
              <a:sym typeface="Calibri"/>
            </a:endParaRPr>
          </a:p>
        </p:txBody>
      </p:sp>
      <p:sp>
        <p:nvSpPr>
          <p:cNvPr id="758" name="Google Shape;758;p5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52</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7"/>
        <p:cNvGrpSpPr/>
        <p:nvPr/>
      </p:nvGrpSpPr>
      <p:grpSpPr>
        <a:xfrm>
          <a:off x="0" y="0"/>
          <a:ext cx="0" cy="0"/>
          <a:chOff x="0" y="0"/>
          <a:chExt cx="0" cy="0"/>
        </a:xfrm>
      </p:grpSpPr>
      <p:sp>
        <p:nvSpPr>
          <p:cNvPr id="768" name="Google Shape;768;p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9" name="Google Shape;769;p5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70" name="Google Shape;770;p5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53</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8"/>
        <p:cNvGrpSpPr/>
        <p:nvPr/>
      </p:nvGrpSpPr>
      <p:grpSpPr>
        <a:xfrm>
          <a:off x="0" y="0"/>
          <a:ext cx="0" cy="0"/>
          <a:chOff x="0" y="0"/>
          <a:chExt cx="0" cy="0"/>
        </a:xfrm>
      </p:grpSpPr>
      <p:sp>
        <p:nvSpPr>
          <p:cNvPr id="779" name="Google Shape;779;p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80" name="Google Shape;780;p5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28600" lvl="0" indent="-190500" algn="l" rtl="0">
              <a:lnSpc>
                <a:spcPct val="100000"/>
              </a:lnSpc>
              <a:spcBef>
                <a:spcPts val="0"/>
              </a:spcBef>
              <a:spcAft>
                <a:spcPts val="0"/>
              </a:spcAft>
              <a:buClr>
                <a:srgbClr val="000000"/>
              </a:buClr>
              <a:buSzPts val="1200"/>
              <a:buFont typeface="Calibri"/>
              <a:buAutoNum type="arabicPeriod"/>
            </a:pPr>
            <a:r>
              <a:rPr lang="en-US" b="0" i="0" u="none" strike="noStrike">
                <a:solidFill>
                  <a:srgbClr val="000000"/>
                </a:solidFill>
                <a:latin typeface="Calibri"/>
                <a:ea typeface="Calibri"/>
                <a:cs typeface="Calibri"/>
                <a:sym typeface="Calibri"/>
              </a:rPr>
              <a:t>Write these words:  glide, snake, grant, trust</a:t>
            </a:r>
            <a:endParaRPr/>
          </a:p>
          <a:p>
            <a:pPr marL="228600" lvl="0" indent="-190500" algn="l" rtl="0">
              <a:lnSpc>
                <a:spcPct val="100000"/>
              </a:lnSpc>
              <a:spcBef>
                <a:spcPts val="0"/>
              </a:spcBef>
              <a:spcAft>
                <a:spcPts val="0"/>
              </a:spcAft>
              <a:buClr>
                <a:srgbClr val="000000"/>
              </a:buClr>
              <a:buSzPts val="1200"/>
              <a:buFont typeface="Calibri"/>
              <a:buAutoNum type="arabicPeriod"/>
            </a:pPr>
            <a:r>
              <a:rPr lang="en-US"/>
              <a:t>Call on different students to come up and circle the blends in the words. Make sure students recognize that some words have both beginning and ending blends. Read the words with students.</a:t>
            </a:r>
            <a:endParaRPr b="0" i="0" u="none" strike="noStrike">
              <a:solidFill>
                <a:srgbClr val="000000"/>
              </a:solidFill>
              <a:latin typeface="Calibri"/>
              <a:ea typeface="Calibri"/>
              <a:cs typeface="Calibri"/>
              <a:sym typeface="Calibri"/>
            </a:endParaRPr>
          </a:p>
          <a:p>
            <a:pPr marL="228600" lvl="0" indent="-190500" algn="l" rtl="0">
              <a:lnSpc>
                <a:spcPct val="100000"/>
              </a:lnSpc>
              <a:spcBef>
                <a:spcPts val="0"/>
              </a:spcBef>
              <a:spcAft>
                <a:spcPts val="0"/>
              </a:spcAft>
              <a:buClr>
                <a:srgbClr val="000000"/>
              </a:buClr>
              <a:buSzPts val="1200"/>
              <a:buFont typeface="Calibri"/>
              <a:buAutoNum type="arabicPeriod"/>
            </a:pPr>
            <a:r>
              <a:rPr lang="en-US"/>
              <a:t>Say: </a:t>
            </a:r>
            <a:r>
              <a:rPr lang="en-US" i="1"/>
              <a:t>I know that some words have beginning blends and some have ending blends. Some words have both beginning and ending blends</a:t>
            </a:r>
            <a:r>
              <a:rPr lang="en-US"/>
              <a:t>. Make a chart with the blends as column headings. Ask partners to think of words for each blend. Then have students share their words while you record the words on the chart.</a:t>
            </a:r>
            <a:endParaRPr i="0">
              <a:latin typeface="Calibri"/>
              <a:ea typeface="Calibri"/>
              <a:cs typeface="Calibri"/>
              <a:sym typeface="Calibri"/>
            </a:endParaRPr>
          </a:p>
          <a:p>
            <a:pPr marL="0" lvl="0" indent="0" algn="l" rtl="0">
              <a:lnSpc>
                <a:spcPct val="100000"/>
              </a:lnSpc>
              <a:spcBef>
                <a:spcPts val="0"/>
              </a:spcBef>
              <a:spcAft>
                <a:spcPts val="0"/>
              </a:spcAft>
              <a:buSzPts val="1400"/>
              <a:buNone/>
            </a:pPr>
            <a:endParaRPr/>
          </a:p>
        </p:txBody>
      </p:sp>
      <p:sp>
        <p:nvSpPr>
          <p:cNvPr id="781" name="Google Shape;781;p5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54</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3"/>
        <p:cNvGrpSpPr/>
        <p:nvPr/>
      </p:nvGrpSpPr>
      <p:grpSpPr>
        <a:xfrm>
          <a:off x="0" y="0"/>
          <a:ext cx="0" cy="0"/>
          <a:chOff x="0" y="0"/>
          <a:chExt cx="0" cy="0"/>
        </a:xfrm>
      </p:grpSpPr>
      <p:sp>
        <p:nvSpPr>
          <p:cNvPr id="794" name="Google Shape;794;p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5" name="Google Shape;795;p5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28600" lvl="0" indent="-228600" algn="l" rtl="0">
              <a:lnSpc>
                <a:spcPct val="100000"/>
              </a:lnSpc>
              <a:spcBef>
                <a:spcPts val="0"/>
              </a:spcBef>
              <a:spcAft>
                <a:spcPts val="0"/>
              </a:spcAft>
              <a:buClr>
                <a:srgbClr val="000000"/>
              </a:buClr>
              <a:buSzPts val="1200"/>
              <a:buFont typeface="Calibri"/>
              <a:buAutoNum type="arabicPeriod"/>
            </a:pPr>
            <a:r>
              <a:rPr lang="en-US"/>
              <a:t>Text evidence is a characteristic of informational text that helps create structure. It supports the text’s main ideas. Readers can use text evidence to understand the main ideas in an informational text.</a:t>
            </a:r>
            <a:endParaRPr/>
          </a:p>
          <a:p>
            <a:pPr marL="685800" lvl="1" indent="-228600" algn="l" rtl="0">
              <a:lnSpc>
                <a:spcPct val="100000"/>
              </a:lnSpc>
              <a:spcBef>
                <a:spcPts val="0"/>
              </a:spcBef>
              <a:spcAft>
                <a:spcPts val="0"/>
              </a:spcAft>
              <a:buClr>
                <a:srgbClr val="000000"/>
              </a:buClr>
              <a:buSzPts val="1200"/>
              <a:buFont typeface="Arial"/>
              <a:buChar char="•"/>
            </a:pPr>
            <a:r>
              <a:rPr lang="en-US"/>
              <a:t>Look through the text. What is the main idea?</a:t>
            </a:r>
            <a:endParaRPr/>
          </a:p>
          <a:p>
            <a:pPr marL="685800" lvl="1" indent="-228600" algn="l" rtl="0">
              <a:lnSpc>
                <a:spcPct val="100000"/>
              </a:lnSpc>
              <a:spcBef>
                <a:spcPts val="0"/>
              </a:spcBef>
              <a:spcAft>
                <a:spcPts val="0"/>
              </a:spcAft>
              <a:buClr>
                <a:srgbClr val="000000"/>
              </a:buClr>
              <a:buSzPts val="1200"/>
              <a:buFont typeface="Arial"/>
              <a:buChar char="•"/>
            </a:pPr>
            <a:r>
              <a:rPr lang="en-US"/>
              <a:t>Find details to use as evidence that explains the main idea.</a:t>
            </a:r>
            <a:endParaRPr/>
          </a:p>
          <a:p>
            <a:pPr marL="685800" lvl="1" indent="-228600" algn="l" rtl="0">
              <a:lnSpc>
                <a:spcPct val="100000"/>
              </a:lnSpc>
              <a:spcBef>
                <a:spcPts val="0"/>
              </a:spcBef>
              <a:spcAft>
                <a:spcPts val="0"/>
              </a:spcAft>
              <a:buClr>
                <a:srgbClr val="000000"/>
              </a:buClr>
              <a:buSzPts val="1200"/>
              <a:buFont typeface="Arial"/>
              <a:buChar char="•"/>
            </a:pPr>
            <a:r>
              <a:rPr lang="en-US"/>
              <a:t>What do the details tell you about the main idea?</a:t>
            </a:r>
            <a:endParaRPr/>
          </a:p>
          <a:p>
            <a:pPr marL="228600" lvl="0" indent="-228600" algn="l" rtl="0">
              <a:lnSpc>
                <a:spcPct val="100000"/>
              </a:lnSpc>
              <a:spcBef>
                <a:spcPts val="0"/>
              </a:spcBef>
              <a:spcAft>
                <a:spcPts val="0"/>
              </a:spcAft>
              <a:buClr>
                <a:srgbClr val="000000"/>
              </a:buClr>
              <a:buSzPts val="1200"/>
              <a:buFont typeface="Calibri"/>
              <a:buAutoNum type="arabicPeriod"/>
            </a:pPr>
            <a:r>
              <a:rPr lang="en-US"/>
              <a:t>Revisit the Close Read note on SI p. 102. Say: </a:t>
            </a:r>
            <a:r>
              <a:rPr lang="en-US" i="1"/>
              <a:t>The first sentence of paragraph 5 contains the main idea. Now I look for details that tell me more about the subjects that teachers teach. These details can help me better understand the main idea</a:t>
            </a:r>
            <a:r>
              <a:rPr lang="en-US"/>
              <a:t>. </a:t>
            </a:r>
            <a:endParaRPr/>
          </a:p>
          <a:p>
            <a:pPr marL="228600" lvl="0" indent="-228600" algn="l" rtl="0">
              <a:lnSpc>
                <a:spcPct val="100000"/>
              </a:lnSpc>
              <a:spcBef>
                <a:spcPts val="0"/>
              </a:spcBef>
              <a:spcAft>
                <a:spcPts val="0"/>
              </a:spcAft>
              <a:buClr>
                <a:srgbClr val="000000"/>
              </a:buClr>
              <a:buSzPts val="1200"/>
              <a:buFont typeface="Calibri"/>
              <a:buAutoNum type="arabicPeriod"/>
            </a:pPr>
            <a:r>
              <a:rPr lang="en-US"/>
              <a:t>Have students demonstrate that they can recognize structures of informational text by having them highlight supporting evidence for the main idea on SI pp. 102, 106, and 114. Provide assistance as needed.</a:t>
            </a:r>
            <a:endParaRPr i="0"/>
          </a:p>
        </p:txBody>
      </p:sp>
      <p:sp>
        <p:nvSpPr>
          <p:cNvPr id="796" name="Google Shape;796;p5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55</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6"/>
        <p:cNvGrpSpPr/>
        <p:nvPr/>
      </p:nvGrpSpPr>
      <p:grpSpPr>
        <a:xfrm>
          <a:off x="0" y="0"/>
          <a:ext cx="0" cy="0"/>
          <a:chOff x="0" y="0"/>
          <a:chExt cx="0" cy="0"/>
        </a:xfrm>
      </p:grpSpPr>
      <p:sp>
        <p:nvSpPr>
          <p:cNvPr id="807" name="Google Shape;807;p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8" name="Google Shape;808;p5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28600" lvl="0" indent="-215900" algn="l" rtl="0">
              <a:lnSpc>
                <a:spcPct val="100000"/>
              </a:lnSpc>
              <a:spcBef>
                <a:spcPts val="0"/>
              </a:spcBef>
              <a:spcAft>
                <a:spcPts val="0"/>
              </a:spcAft>
              <a:buSzPts val="1200"/>
              <a:buFont typeface="Calibri"/>
              <a:buAutoNum type="arabicPeriod"/>
            </a:pPr>
            <a:r>
              <a:rPr lang="en-US"/>
              <a:t>Explain that details in a text give more information about an idea. Sometimes, details include lists and examples. Direct students to paragraph 5 on p. 102. </a:t>
            </a:r>
            <a:endParaRPr/>
          </a:p>
          <a:p>
            <a:pPr marL="228600" lvl="0" indent="-215900" algn="l" rtl="0">
              <a:lnSpc>
                <a:spcPct val="100000"/>
              </a:lnSpc>
              <a:spcBef>
                <a:spcPts val="0"/>
              </a:spcBef>
              <a:spcAft>
                <a:spcPts val="0"/>
              </a:spcAft>
              <a:buSzPts val="1200"/>
              <a:buFont typeface="Calibri"/>
              <a:buAutoNum type="arabicPeriod"/>
            </a:pPr>
            <a:r>
              <a:rPr lang="en-US"/>
              <a:t>Ask: </a:t>
            </a:r>
            <a:r>
              <a:rPr lang="en-US" i="1"/>
              <a:t>Where do you see a list that gives more information about what elementary school teachers do? </a:t>
            </a:r>
            <a:endParaRPr/>
          </a:p>
          <a:p>
            <a:pPr marL="228600" lvl="0" indent="-215900" algn="l" rtl="0">
              <a:lnSpc>
                <a:spcPct val="100000"/>
              </a:lnSpc>
              <a:spcBef>
                <a:spcPts val="0"/>
              </a:spcBef>
              <a:spcAft>
                <a:spcPts val="0"/>
              </a:spcAft>
              <a:buSzPts val="1200"/>
              <a:buFont typeface="Calibri"/>
              <a:buAutoNum type="arabicPeriod"/>
            </a:pPr>
            <a:r>
              <a:rPr lang="en-US"/>
              <a:t>Have students respond by highlighting words in the text. See student page for possible response. DOK 1 </a:t>
            </a:r>
            <a:endParaRPr>
              <a:latin typeface="Calibri"/>
              <a:ea typeface="Calibri"/>
              <a:cs typeface="Calibri"/>
              <a:sym typeface="Calibri"/>
            </a:endParaRPr>
          </a:p>
        </p:txBody>
      </p:sp>
      <p:sp>
        <p:nvSpPr>
          <p:cNvPr id="809" name="Google Shape;809;p5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56</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9"/>
        <p:cNvGrpSpPr/>
        <p:nvPr/>
      </p:nvGrpSpPr>
      <p:grpSpPr>
        <a:xfrm>
          <a:off x="0" y="0"/>
          <a:ext cx="0" cy="0"/>
          <a:chOff x="0" y="0"/>
          <a:chExt cx="0" cy="0"/>
        </a:xfrm>
      </p:grpSpPr>
      <p:sp>
        <p:nvSpPr>
          <p:cNvPr id="820" name="Google Shape;820;p9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1" name="Google Shape;821;p9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28600" lvl="0" indent="-215900" algn="l" rtl="0">
              <a:lnSpc>
                <a:spcPct val="100000"/>
              </a:lnSpc>
              <a:spcBef>
                <a:spcPts val="0"/>
              </a:spcBef>
              <a:spcAft>
                <a:spcPts val="0"/>
              </a:spcAft>
              <a:buSzPts val="1200"/>
              <a:buFont typeface="Calibri"/>
              <a:buAutoNum type="arabicPeriod"/>
            </a:pPr>
            <a:r>
              <a:rPr lang="en-US"/>
              <a:t>Help students recognize that structures of informational text include supporting evidence for the main idea. Explain that students should look for reasons that answer the question why? as they read. Point to the first sentence in paragraph 9 and explain that it states a main idea. Assist students in highlighting details, or reasons, that provide supporting evidence for the main idea. See student page for possible response. </a:t>
            </a:r>
            <a:endParaRPr/>
          </a:p>
          <a:p>
            <a:pPr marL="228600" lvl="0" indent="-215900" algn="l" rtl="0">
              <a:lnSpc>
                <a:spcPct val="100000"/>
              </a:lnSpc>
              <a:spcBef>
                <a:spcPts val="0"/>
              </a:spcBef>
              <a:spcAft>
                <a:spcPts val="0"/>
              </a:spcAft>
              <a:buSzPts val="1200"/>
              <a:buFont typeface="Calibri"/>
              <a:buAutoNum type="arabicPeriod"/>
            </a:pPr>
            <a:r>
              <a:rPr lang="en-US"/>
              <a:t>Ask: </a:t>
            </a:r>
            <a:r>
              <a:rPr lang="en-US" i="1"/>
              <a:t>How do these details explain why a library is a popular place? </a:t>
            </a:r>
            <a:endParaRPr/>
          </a:p>
          <a:p>
            <a:pPr marL="685800" lvl="1" indent="-215900" algn="l" rtl="0">
              <a:lnSpc>
                <a:spcPct val="100000"/>
              </a:lnSpc>
              <a:spcBef>
                <a:spcPts val="0"/>
              </a:spcBef>
              <a:spcAft>
                <a:spcPts val="0"/>
              </a:spcAft>
              <a:buSzPts val="1200"/>
              <a:buFont typeface="Arial"/>
              <a:buChar char="•"/>
            </a:pPr>
            <a:r>
              <a:rPr lang="en-US"/>
              <a:t>Possible response: because these are things people like to do DOK 2 </a:t>
            </a:r>
            <a:endParaRPr>
              <a:latin typeface="Calibri"/>
              <a:ea typeface="Calibri"/>
              <a:cs typeface="Calibri"/>
              <a:sym typeface="Calibri"/>
            </a:endParaRPr>
          </a:p>
        </p:txBody>
      </p:sp>
      <p:sp>
        <p:nvSpPr>
          <p:cNvPr id="822" name="Google Shape;822;p9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57</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2"/>
        <p:cNvGrpSpPr/>
        <p:nvPr/>
      </p:nvGrpSpPr>
      <p:grpSpPr>
        <a:xfrm>
          <a:off x="0" y="0"/>
          <a:ext cx="0" cy="0"/>
          <a:chOff x="0" y="0"/>
          <a:chExt cx="0" cy="0"/>
        </a:xfrm>
      </p:grpSpPr>
      <p:sp>
        <p:nvSpPr>
          <p:cNvPr id="833" name="Google Shape;833;p9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4" name="Google Shape;834;p9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28600" lvl="0" indent="-215900" algn="l" rtl="0">
              <a:lnSpc>
                <a:spcPct val="100000"/>
              </a:lnSpc>
              <a:spcBef>
                <a:spcPts val="0"/>
              </a:spcBef>
              <a:spcAft>
                <a:spcPts val="0"/>
              </a:spcAft>
              <a:buSzPts val="1200"/>
              <a:buFont typeface="Calibri"/>
              <a:buAutoNum type="arabicPeriod"/>
            </a:pPr>
            <a:r>
              <a:rPr lang="en-US"/>
              <a:t>Prompt students with questions to help them find text evidence to answer the Close Read note on p. 114. </a:t>
            </a:r>
            <a:endParaRPr/>
          </a:p>
          <a:p>
            <a:pPr marL="228600" lvl="0" indent="-215900" algn="l" rtl="0">
              <a:lnSpc>
                <a:spcPct val="100000"/>
              </a:lnSpc>
              <a:spcBef>
                <a:spcPts val="0"/>
              </a:spcBef>
              <a:spcAft>
                <a:spcPts val="0"/>
              </a:spcAft>
              <a:buSzPts val="1200"/>
              <a:buFont typeface="Calibri"/>
              <a:buAutoNum type="arabicPeriod"/>
            </a:pPr>
            <a:r>
              <a:rPr lang="en-US"/>
              <a:t>Ask: </a:t>
            </a:r>
            <a:r>
              <a:rPr lang="en-US" i="1"/>
              <a:t>What kind of things do you need if you are staying overnight somewhere? What does a hospital provide for patients who need to stay overnight? </a:t>
            </a:r>
            <a:endParaRPr/>
          </a:p>
          <a:p>
            <a:pPr marL="228600" lvl="0" indent="-215900" algn="l" rtl="0">
              <a:lnSpc>
                <a:spcPct val="100000"/>
              </a:lnSpc>
              <a:spcBef>
                <a:spcPts val="0"/>
              </a:spcBef>
              <a:spcAft>
                <a:spcPts val="0"/>
              </a:spcAft>
              <a:buSzPts val="1200"/>
              <a:buFont typeface="Calibri"/>
              <a:buAutoNum type="arabicPeriod"/>
            </a:pPr>
            <a:r>
              <a:rPr lang="en-US"/>
              <a:t>Guide students to find details in the text that support their answers. See student page for possible responses. DOK 2</a:t>
            </a:r>
            <a:endParaRPr>
              <a:latin typeface="Calibri"/>
              <a:ea typeface="Calibri"/>
              <a:cs typeface="Calibri"/>
              <a:sym typeface="Calibri"/>
            </a:endParaRPr>
          </a:p>
        </p:txBody>
      </p:sp>
      <p:sp>
        <p:nvSpPr>
          <p:cNvPr id="835" name="Google Shape;835;p9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58</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5"/>
        <p:cNvGrpSpPr/>
        <p:nvPr/>
      </p:nvGrpSpPr>
      <p:grpSpPr>
        <a:xfrm>
          <a:off x="0" y="0"/>
          <a:ext cx="0" cy="0"/>
          <a:chOff x="0" y="0"/>
          <a:chExt cx="0" cy="0"/>
        </a:xfrm>
      </p:grpSpPr>
      <p:sp>
        <p:nvSpPr>
          <p:cNvPr id="846" name="Google Shape;846;p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7" name="Google Shape;847;p6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28600" lvl="0" indent="-215900" algn="l" rtl="0">
              <a:lnSpc>
                <a:spcPct val="100000"/>
              </a:lnSpc>
              <a:spcBef>
                <a:spcPts val="0"/>
              </a:spcBef>
              <a:spcAft>
                <a:spcPts val="0"/>
              </a:spcAft>
              <a:buSzPts val="1200"/>
              <a:buFont typeface="Calibri"/>
              <a:buAutoNum type="arabicPeriod"/>
            </a:pPr>
            <a:r>
              <a:rPr lang="en-US"/>
              <a:t>Have students review the Close Read notes and their annotations to complete p. 119 in the Student Interactive.</a:t>
            </a:r>
            <a:endParaRPr/>
          </a:p>
        </p:txBody>
      </p:sp>
      <p:sp>
        <p:nvSpPr>
          <p:cNvPr id="848" name="Google Shape;848;p6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59</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 name="Google Shape;143;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28600" lvl="0" indent="-190500" algn="l" rtl="0">
              <a:lnSpc>
                <a:spcPct val="100000"/>
              </a:lnSpc>
              <a:spcBef>
                <a:spcPts val="0"/>
              </a:spcBef>
              <a:spcAft>
                <a:spcPts val="0"/>
              </a:spcAft>
              <a:buClr>
                <a:srgbClr val="000000"/>
              </a:buClr>
              <a:buSzPts val="1200"/>
              <a:buFont typeface="Calibri"/>
              <a:buAutoNum type="arabicPeriod"/>
            </a:pPr>
            <a:r>
              <a:rPr lang="en-US"/>
              <a:t>Display the high-frequency words sound, more, and things. Remind students that there are some words we learn by remembering the letters instead of by saying the sounds. </a:t>
            </a:r>
            <a:endParaRPr/>
          </a:p>
          <a:p>
            <a:pPr marL="228600" lvl="0" indent="-190500" algn="l" rtl="0">
              <a:lnSpc>
                <a:spcPct val="100000"/>
              </a:lnSpc>
              <a:spcBef>
                <a:spcPts val="0"/>
              </a:spcBef>
              <a:spcAft>
                <a:spcPts val="0"/>
              </a:spcAft>
              <a:buClr>
                <a:srgbClr val="000000"/>
              </a:buClr>
              <a:buSzPts val="1200"/>
              <a:buFont typeface="Calibri"/>
              <a:buAutoNum type="arabicPeriod"/>
            </a:pPr>
            <a:r>
              <a:rPr lang="en-US"/>
              <a:t>Point to sound and read it. Point to it again and have students read it.</a:t>
            </a:r>
            <a:endParaRPr/>
          </a:p>
          <a:p>
            <a:pPr marL="228600" lvl="0" indent="-190500" algn="l" rtl="0">
              <a:lnSpc>
                <a:spcPct val="100000"/>
              </a:lnSpc>
              <a:spcBef>
                <a:spcPts val="0"/>
              </a:spcBef>
              <a:spcAft>
                <a:spcPts val="0"/>
              </a:spcAft>
              <a:buClr>
                <a:srgbClr val="000000"/>
              </a:buClr>
              <a:buSzPts val="1200"/>
              <a:buFont typeface="Calibri"/>
              <a:buAutoNum type="arabicPeriod"/>
            </a:pPr>
            <a:r>
              <a:rPr lang="en-US"/>
              <a:t> Repeat for each word, having students identify and read each word. </a:t>
            </a:r>
            <a:endParaRPr>
              <a:latin typeface="Calibri"/>
              <a:ea typeface="Calibri"/>
              <a:cs typeface="Calibri"/>
              <a:sym typeface="Calibri"/>
            </a:endParaRPr>
          </a:p>
        </p:txBody>
      </p:sp>
      <p:sp>
        <p:nvSpPr>
          <p:cNvPr id="144" name="Google Shape;144;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8"/>
        <p:cNvGrpSpPr/>
        <p:nvPr/>
      </p:nvGrpSpPr>
      <p:grpSpPr>
        <a:xfrm>
          <a:off x="0" y="0"/>
          <a:ext cx="0" cy="0"/>
          <a:chOff x="0" y="0"/>
          <a:chExt cx="0" cy="0"/>
        </a:xfrm>
      </p:grpSpPr>
      <p:sp>
        <p:nvSpPr>
          <p:cNvPr id="859" name="Google Shape;859;p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0" name="Google Shape;860;p6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28600" lvl="0" indent="-228600" algn="l" rtl="0">
              <a:lnSpc>
                <a:spcPct val="100000"/>
              </a:lnSpc>
              <a:spcBef>
                <a:spcPts val="0"/>
              </a:spcBef>
              <a:spcAft>
                <a:spcPts val="0"/>
              </a:spcAft>
              <a:buClr>
                <a:srgbClr val="000000"/>
              </a:buClr>
              <a:buSzPts val="1200"/>
              <a:buFont typeface="Calibri"/>
              <a:buAutoNum type="arabicPeriod"/>
            </a:pPr>
            <a:r>
              <a:rPr lang="en-US"/>
              <a:t>A nonfiction book contains names of real people and places, a main idea and details, and text and graphic features.</a:t>
            </a:r>
            <a:endParaRPr/>
          </a:p>
          <a:p>
            <a:pPr marL="228600" lvl="0" indent="-228600" algn="l" rtl="0">
              <a:lnSpc>
                <a:spcPct val="100000"/>
              </a:lnSpc>
              <a:spcBef>
                <a:spcPts val="0"/>
              </a:spcBef>
              <a:spcAft>
                <a:spcPts val="0"/>
              </a:spcAft>
              <a:buClr>
                <a:srgbClr val="000000"/>
              </a:buClr>
              <a:buSzPts val="1200"/>
              <a:buFont typeface="Calibri"/>
              <a:buAutoNum type="arabicPeriod"/>
            </a:pPr>
            <a:r>
              <a:rPr lang="en-US"/>
              <a:t>Read aloud a nonfiction book from the stack. Have students identify its details and main idea. Point to its text and graphic features. Have students identify captions, headings, maps, photographs, and diagrams. Then explain how the text and graphic features that have been pointed out help communicate the author's main idea and supporting details.</a:t>
            </a:r>
            <a:endParaRPr/>
          </a:p>
          <a:p>
            <a:pPr marL="228600" lvl="0" indent="-228600" algn="l" rtl="0">
              <a:lnSpc>
                <a:spcPct val="100000"/>
              </a:lnSpc>
              <a:spcBef>
                <a:spcPts val="0"/>
              </a:spcBef>
              <a:spcAft>
                <a:spcPts val="0"/>
              </a:spcAft>
              <a:buClr>
                <a:srgbClr val="000000"/>
              </a:buClr>
              <a:buSzPts val="1200"/>
              <a:buFont typeface="Calibri"/>
              <a:buAutoNum type="arabicPeriod"/>
            </a:pPr>
            <a:r>
              <a:rPr lang="en-US"/>
              <a:t>Ask: </a:t>
            </a:r>
            <a:r>
              <a:rPr lang="en-US" i="1"/>
              <a:t>What is the structure of a nonfiction book? </a:t>
            </a:r>
            <a:r>
              <a:rPr lang="en-US"/>
              <a:t>Offer necessary corrections as volunteers answer the question.</a:t>
            </a:r>
            <a:endParaRPr/>
          </a:p>
          <a:p>
            <a:pPr marL="228600" lvl="0" indent="-228600" algn="l" rtl="0">
              <a:lnSpc>
                <a:spcPct val="100000"/>
              </a:lnSpc>
              <a:spcBef>
                <a:spcPts val="0"/>
              </a:spcBef>
              <a:spcAft>
                <a:spcPts val="0"/>
              </a:spcAft>
              <a:buClr>
                <a:srgbClr val="000000"/>
              </a:buClr>
              <a:buSzPts val="1200"/>
              <a:buFont typeface="Calibri"/>
              <a:buAutoNum type="arabicPeriod"/>
            </a:pPr>
            <a:r>
              <a:rPr lang="en-US"/>
              <a:t>Have students choose and read nonfiction books from the stack. Remind students that nonfiction authors write about whatever topics they want, and students can do the same as they work on their own nonfiction.</a:t>
            </a:r>
            <a:endParaRPr/>
          </a:p>
          <a:p>
            <a:pPr marL="228600" lvl="0" indent="-228600" algn="l" rtl="0">
              <a:lnSpc>
                <a:spcPct val="100000"/>
              </a:lnSpc>
              <a:spcBef>
                <a:spcPts val="0"/>
              </a:spcBef>
              <a:spcAft>
                <a:spcPts val="0"/>
              </a:spcAft>
              <a:buClr>
                <a:srgbClr val="000000"/>
              </a:buClr>
              <a:buSzPts val="1200"/>
              <a:buFont typeface="Calibri"/>
              <a:buAutoNum type="arabicPeriod"/>
            </a:pPr>
            <a:r>
              <a:rPr lang="en-US"/>
              <a:t>Direct students to p. 126 in the Student Interactive. Prompt them to complete the exercise at the bottom of the page.</a:t>
            </a:r>
            <a:endParaRPr i="1">
              <a:latin typeface="Calibri"/>
              <a:ea typeface="Calibri"/>
              <a:cs typeface="Calibri"/>
              <a:sym typeface="Calibri"/>
            </a:endParaRPr>
          </a:p>
        </p:txBody>
      </p:sp>
      <p:sp>
        <p:nvSpPr>
          <p:cNvPr id="861" name="Google Shape;861;p6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60</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1"/>
        <p:cNvGrpSpPr/>
        <p:nvPr/>
      </p:nvGrpSpPr>
      <p:grpSpPr>
        <a:xfrm>
          <a:off x="0" y="0"/>
          <a:ext cx="0" cy="0"/>
          <a:chOff x="0" y="0"/>
          <a:chExt cx="0" cy="0"/>
        </a:xfrm>
      </p:grpSpPr>
      <p:sp>
        <p:nvSpPr>
          <p:cNvPr id="872" name="Google Shape;872;p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3" name="Google Shape;873;p6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28600" lvl="0" indent="-228600" algn="l" rtl="0">
              <a:lnSpc>
                <a:spcPct val="100000"/>
              </a:lnSpc>
              <a:spcBef>
                <a:spcPts val="0"/>
              </a:spcBef>
              <a:spcAft>
                <a:spcPts val="0"/>
              </a:spcAft>
              <a:buClr>
                <a:srgbClr val="000000"/>
              </a:buClr>
              <a:buSzPts val="1200"/>
              <a:buFont typeface="Calibri"/>
              <a:buAutoNum type="arabicPeriod"/>
            </a:pPr>
            <a:r>
              <a:rPr lang="en-US"/>
              <a:t>Instruct students to develop main ideas and supporting details for nonfiction texts.  If students have difficulty, remind them that authors use details to support their main ideas, and guide them to sources they can use to find details about their topics.</a:t>
            </a:r>
            <a:endParaRPr/>
          </a:p>
          <a:p>
            <a:pPr marL="228600" lvl="0" indent="-228600" algn="l" rtl="0">
              <a:lnSpc>
                <a:spcPct val="100000"/>
              </a:lnSpc>
              <a:spcBef>
                <a:spcPts val="0"/>
              </a:spcBef>
              <a:spcAft>
                <a:spcPts val="0"/>
              </a:spcAft>
              <a:buClr>
                <a:srgbClr val="000000"/>
              </a:buClr>
              <a:buSzPts val="1200"/>
              <a:buFont typeface="Calibri"/>
              <a:buAutoNum type="arabicPeriod"/>
            </a:pPr>
            <a:r>
              <a:rPr lang="en-US"/>
              <a:t>Writing Support </a:t>
            </a:r>
            <a:endParaRPr/>
          </a:p>
          <a:p>
            <a:pPr marL="685800" lvl="1" indent="-228600" algn="l" rtl="0">
              <a:lnSpc>
                <a:spcPct val="100000"/>
              </a:lnSpc>
              <a:spcBef>
                <a:spcPts val="0"/>
              </a:spcBef>
              <a:spcAft>
                <a:spcPts val="0"/>
              </a:spcAft>
              <a:buClr>
                <a:srgbClr val="000000"/>
              </a:buClr>
              <a:buSzPts val="1200"/>
              <a:buFont typeface="Arial"/>
              <a:buChar char="•"/>
            </a:pPr>
            <a:r>
              <a:rPr lang="en-US"/>
              <a:t>Modeled - Do a Think Aloud to model how to distinguish minor details from important details and to cite a nonfiction story’s main idea.</a:t>
            </a:r>
            <a:endParaRPr/>
          </a:p>
          <a:p>
            <a:pPr marL="685800" lvl="1" indent="-228600" algn="l" rtl="0">
              <a:lnSpc>
                <a:spcPct val="100000"/>
              </a:lnSpc>
              <a:spcBef>
                <a:spcPts val="0"/>
              </a:spcBef>
              <a:spcAft>
                <a:spcPts val="0"/>
              </a:spcAft>
              <a:buClr>
                <a:srgbClr val="000000"/>
              </a:buClr>
              <a:buSzPts val="1200"/>
              <a:buFont typeface="Arial"/>
              <a:buChar char="•"/>
            </a:pPr>
            <a:r>
              <a:rPr lang="en-US"/>
              <a:t>Shared - Present a main idea to students and work with them to find key details that back it up.</a:t>
            </a:r>
            <a:endParaRPr/>
          </a:p>
          <a:p>
            <a:pPr marL="685800" lvl="1" indent="-228600" algn="l" rtl="0">
              <a:lnSpc>
                <a:spcPct val="100000"/>
              </a:lnSpc>
              <a:spcBef>
                <a:spcPts val="0"/>
              </a:spcBef>
              <a:spcAft>
                <a:spcPts val="0"/>
              </a:spcAft>
              <a:buClr>
                <a:srgbClr val="000000"/>
              </a:buClr>
              <a:buSzPts val="1200"/>
              <a:buFont typeface="Arial"/>
              <a:buChar char="•"/>
            </a:pPr>
            <a:r>
              <a:rPr lang="en-US"/>
              <a:t>Guided - Explicitly instruct students regarding how and where they should place supporting details into their nonfiction stories. </a:t>
            </a:r>
            <a:endParaRPr/>
          </a:p>
          <a:p>
            <a:pPr marL="228600" lvl="0" indent="-228600" algn="l" rtl="0">
              <a:lnSpc>
                <a:spcPct val="100000"/>
              </a:lnSpc>
              <a:spcBef>
                <a:spcPts val="0"/>
              </a:spcBef>
              <a:spcAft>
                <a:spcPts val="0"/>
              </a:spcAft>
              <a:buClr>
                <a:srgbClr val="000000"/>
              </a:buClr>
              <a:buSzPts val="1200"/>
              <a:buFont typeface="Calibri"/>
              <a:buAutoNum type="arabicPeriod"/>
            </a:pPr>
            <a:r>
              <a:rPr lang="en-US"/>
              <a:t>Students who show understanding should start adding text and graphic features to their work</a:t>
            </a:r>
            <a:endParaRPr b="0" i="0" u="none" strike="noStrike">
              <a:solidFill>
                <a:srgbClr val="000000"/>
              </a:solidFill>
              <a:latin typeface="Calibri"/>
              <a:ea typeface="Calibri"/>
              <a:cs typeface="Calibri"/>
              <a:sym typeface="Calibri"/>
            </a:endParaRPr>
          </a:p>
          <a:p>
            <a:pPr marL="228600" lvl="0" indent="-228600" algn="l" rtl="0">
              <a:lnSpc>
                <a:spcPct val="100000"/>
              </a:lnSpc>
              <a:spcBef>
                <a:spcPts val="0"/>
              </a:spcBef>
              <a:spcAft>
                <a:spcPts val="0"/>
              </a:spcAft>
              <a:buClr>
                <a:srgbClr val="000000"/>
              </a:buClr>
              <a:buSzPts val="1200"/>
              <a:buFont typeface="Calibri"/>
              <a:buAutoNum type="arabicPeriod"/>
            </a:pPr>
            <a:r>
              <a:rPr lang="en-US" b="0" i="0" u="none" strike="noStrike">
                <a:solidFill>
                  <a:srgbClr val="000000"/>
                </a:solidFill>
                <a:latin typeface="Calibri"/>
                <a:ea typeface="Calibri"/>
                <a:cs typeface="Calibri"/>
                <a:sym typeface="Calibri"/>
              </a:rPr>
              <a:t>As students write, use the conference prompts in the Teacher’s Edition or Resource Download Center to provide support. </a:t>
            </a:r>
            <a:r>
              <a:rPr lang="en-US" b="1" i="0" u="none" strike="noStrike">
                <a:solidFill>
                  <a:srgbClr val="000000"/>
                </a:solidFill>
                <a:latin typeface="Calibri"/>
                <a:ea typeface="Calibri"/>
                <a:cs typeface="Calibri"/>
                <a:sym typeface="Calibri"/>
              </a:rPr>
              <a:t>Click path: Table of Contents -&gt; Resource Download Center -+ Writing Workshop Conference Notes</a:t>
            </a:r>
            <a:endParaRPr b="1">
              <a:latin typeface="Calibri"/>
              <a:ea typeface="Calibri"/>
              <a:cs typeface="Calibri"/>
              <a:sym typeface="Calibri"/>
            </a:endParaRPr>
          </a:p>
          <a:p>
            <a:pPr marL="228600" lvl="0" indent="-228600" algn="l" rtl="0">
              <a:lnSpc>
                <a:spcPct val="100000"/>
              </a:lnSpc>
              <a:spcBef>
                <a:spcPts val="0"/>
              </a:spcBef>
              <a:spcAft>
                <a:spcPts val="0"/>
              </a:spcAft>
              <a:buClr>
                <a:srgbClr val="000000"/>
              </a:buClr>
              <a:buSzPts val="1200"/>
              <a:buFont typeface="Calibri"/>
              <a:buAutoNum type="arabicPeriod"/>
            </a:pPr>
            <a:r>
              <a:rPr lang="en-US"/>
              <a:t>Ask students to share the main idea, details, and text and graphic features they’ve crafted for their own writing.</a:t>
            </a:r>
            <a:endParaRPr/>
          </a:p>
        </p:txBody>
      </p:sp>
      <p:sp>
        <p:nvSpPr>
          <p:cNvPr id="874" name="Google Shape;874;p6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61</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4"/>
        <p:cNvGrpSpPr/>
        <p:nvPr/>
      </p:nvGrpSpPr>
      <p:grpSpPr>
        <a:xfrm>
          <a:off x="0" y="0"/>
          <a:ext cx="0" cy="0"/>
          <a:chOff x="0" y="0"/>
          <a:chExt cx="0" cy="0"/>
        </a:xfrm>
      </p:grpSpPr>
      <p:sp>
        <p:nvSpPr>
          <p:cNvPr id="885" name="Google Shape;885;p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6" name="Google Shape;886;p6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38100" lvl="0" indent="0" algn="l" rtl="0">
              <a:lnSpc>
                <a:spcPct val="100000"/>
              </a:lnSpc>
              <a:spcBef>
                <a:spcPts val="0"/>
              </a:spcBef>
              <a:spcAft>
                <a:spcPts val="0"/>
              </a:spcAft>
              <a:buClr>
                <a:srgbClr val="000000"/>
              </a:buClr>
              <a:buSzPts val="1200"/>
              <a:buFont typeface="Arial"/>
              <a:buNone/>
            </a:pPr>
            <a:r>
              <a:rPr lang="en-US"/>
              <a:t>Flexible Option</a:t>
            </a:r>
            <a:endParaRPr/>
          </a:p>
          <a:p>
            <a:pPr marL="228600" lvl="0" indent="-190500" algn="l" rtl="0">
              <a:lnSpc>
                <a:spcPct val="100000"/>
              </a:lnSpc>
              <a:spcBef>
                <a:spcPts val="0"/>
              </a:spcBef>
              <a:spcAft>
                <a:spcPts val="0"/>
              </a:spcAft>
              <a:buClr>
                <a:srgbClr val="000000"/>
              </a:buClr>
              <a:buSzPts val="1200"/>
              <a:buFont typeface="Calibri"/>
              <a:buAutoNum type="arabicPeriod"/>
            </a:pPr>
            <a:r>
              <a:rPr lang="en-US"/>
              <a:t>Remind students how to spell long vowel words that have the consonant-vowel-consonant-silent e pattern. </a:t>
            </a:r>
            <a:endParaRPr/>
          </a:p>
          <a:p>
            <a:pPr marL="228600" lvl="0" indent="-190500" algn="l" rtl="0">
              <a:lnSpc>
                <a:spcPct val="100000"/>
              </a:lnSpc>
              <a:spcBef>
                <a:spcPts val="0"/>
              </a:spcBef>
              <a:spcAft>
                <a:spcPts val="0"/>
              </a:spcAft>
              <a:buClr>
                <a:srgbClr val="000000"/>
              </a:buClr>
              <a:buSzPts val="1200"/>
              <a:buFont typeface="Calibri"/>
              <a:buAutoNum type="arabicPeriod"/>
            </a:pPr>
            <a:r>
              <a:rPr lang="en-US"/>
              <a:t>As you read aloud the following words, have students spell them: home, chase, dime, Pete, cute. </a:t>
            </a:r>
            <a:endParaRPr/>
          </a:p>
          <a:p>
            <a:pPr marL="228600" lvl="0" indent="-190500" algn="l" rtl="0">
              <a:lnSpc>
                <a:spcPct val="100000"/>
              </a:lnSpc>
              <a:spcBef>
                <a:spcPts val="0"/>
              </a:spcBef>
              <a:spcAft>
                <a:spcPts val="0"/>
              </a:spcAft>
              <a:buClr>
                <a:srgbClr val="000000"/>
              </a:buClr>
              <a:buSzPts val="1200"/>
              <a:buFont typeface="Calibri"/>
              <a:buAutoNum type="arabicPeriod"/>
            </a:pPr>
            <a:r>
              <a:rPr lang="en-US"/>
              <a:t>Place students into pairs. Ask each pair to sort the words by their long vowel sounds. (long a: chase, long e: Pete, long i: dime, long o: home, long u: cute) </a:t>
            </a:r>
            <a:endParaRPr/>
          </a:p>
        </p:txBody>
      </p:sp>
      <p:sp>
        <p:nvSpPr>
          <p:cNvPr id="887" name="Google Shape;887;p6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62</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0"/>
        <p:cNvGrpSpPr/>
        <p:nvPr/>
      </p:nvGrpSpPr>
      <p:grpSpPr>
        <a:xfrm>
          <a:off x="0" y="0"/>
          <a:ext cx="0" cy="0"/>
          <a:chOff x="0" y="0"/>
          <a:chExt cx="0" cy="0"/>
        </a:xfrm>
      </p:grpSpPr>
      <p:sp>
        <p:nvSpPr>
          <p:cNvPr id="901" name="Google Shape;901;p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2" name="Google Shape;902;p6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28600" lvl="0" indent="-215900" algn="l" rtl="0">
              <a:lnSpc>
                <a:spcPct val="100000"/>
              </a:lnSpc>
              <a:spcBef>
                <a:spcPts val="0"/>
              </a:spcBef>
              <a:spcAft>
                <a:spcPts val="0"/>
              </a:spcAft>
              <a:buSzPts val="1200"/>
              <a:buFont typeface="Calibri"/>
              <a:buAutoNum type="arabicPeriod"/>
            </a:pPr>
            <a:r>
              <a:rPr lang="en-US"/>
              <a:t>Have students complete the activity on p. 124 to edit drafts using compound sentences. Use the leveled supports on p. T393 for ELLs. </a:t>
            </a:r>
            <a:endParaRPr>
              <a:latin typeface="Calibri"/>
              <a:ea typeface="Calibri"/>
              <a:cs typeface="Calibri"/>
              <a:sym typeface="Calibri"/>
            </a:endParaRPr>
          </a:p>
        </p:txBody>
      </p:sp>
      <p:sp>
        <p:nvSpPr>
          <p:cNvPr id="903" name="Google Shape;903;p6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63</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3"/>
        <p:cNvGrpSpPr/>
        <p:nvPr/>
      </p:nvGrpSpPr>
      <p:grpSpPr>
        <a:xfrm>
          <a:off x="0" y="0"/>
          <a:ext cx="0" cy="0"/>
          <a:chOff x="0" y="0"/>
          <a:chExt cx="0" cy="0"/>
        </a:xfrm>
      </p:grpSpPr>
      <p:sp>
        <p:nvSpPr>
          <p:cNvPr id="914" name="Google Shape;914;p6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15" name="Google Shape;915;p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3"/>
        <p:cNvGrpSpPr/>
        <p:nvPr/>
      </p:nvGrpSpPr>
      <p:grpSpPr>
        <a:xfrm>
          <a:off x="0" y="0"/>
          <a:ext cx="0" cy="0"/>
          <a:chOff x="0" y="0"/>
          <a:chExt cx="0" cy="0"/>
        </a:xfrm>
      </p:grpSpPr>
      <p:sp>
        <p:nvSpPr>
          <p:cNvPr id="924" name="Google Shape;924;p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5" name="Google Shape;925;p6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28600" lvl="0" indent="-190500" algn="l" rtl="0">
              <a:lnSpc>
                <a:spcPct val="100000"/>
              </a:lnSpc>
              <a:spcBef>
                <a:spcPts val="0"/>
              </a:spcBef>
              <a:spcAft>
                <a:spcPts val="0"/>
              </a:spcAft>
              <a:buClr>
                <a:srgbClr val="000000"/>
              </a:buClr>
              <a:buSzPts val="1200"/>
              <a:buFont typeface="Calibri"/>
              <a:buAutoNum type="arabicPeriod"/>
            </a:pPr>
            <a:r>
              <a:rPr lang="en-US"/>
              <a:t>Write the words hid and hide. Ask students to read the words with you. Ask them what the vowel patterns and vowel sounds are in the words. (CVC, short i; CVCe, long i) Remind students that words with a silent e at the end usually have a long vowel sound in the middle.</a:t>
            </a:r>
            <a:endParaRPr/>
          </a:p>
          <a:p>
            <a:pPr marL="228600" lvl="0" indent="-190500" algn="l" rtl="0">
              <a:lnSpc>
                <a:spcPct val="100000"/>
              </a:lnSpc>
              <a:spcBef>
                <a:spcPts val="0"/>
              </a:spcBef>
              <a:spcAft>
                <a:spcPts val="0"/>
              </a:spcAft>
              <a:buClr>
                <a:srgbClr val="000000"/>
              </a:buClr>
              <a:buSzPts val="1200"/>
              <a:buFont typeface="Calibri"/>
              <a:buAutoNum type="arabicPeriod"/>
            </a:pPr>
            <a:r>
              <a:rPr lang="en-US"/>
              <a:t>Write each of the words:  hope, wake, him, bike, space, help, tape </a:t>
            </a:r>
            <a:endParaRPr/>
          </a:p>
          <a:p>
            <a:pPr marL="228600" lvl="0" indent="-190500" algn="l" rtl="0">
              <a:lnSpc>
                <a:spcPct val="100000"/>
              </a:lnSpc>
              <a:spcBef>
                <a:spcPts val="0"/>
              </a:spcBef>
              <a:spcAft>
                <a:spcPts val="0"/>
              </a:spcAft>
              <a:buClr>
                <a:srgbClr val="000000"/>
              </a:buClr>
              <a:buSzPts val="1200"/>
              <a:buFont typeface="Calibri"/>
              <a:buAutoNum type="arabicPeriod"/>
            </a:pPr>
            <a:r>
              <a:rPr lang="en-US"/>
              <a:t>Point to a word and have students read it. Have students identify whether the word has a CVC or CVCe pattern and whether it has a long or short vowel sound. </a:t>
            </a:r>
            <a:endParaRPr/>
          </a:p>
        </p:txBody>
      </p:sp>
      <p:sp>
        <p:nvSpPr>
          <p:cNvPr id="926" name="Google Shape;926;p6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65</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0"/>
        <p:cNvGrpSpPr/>
        <p:nvPr/>
      </p:nvGrpSpPr>
      <p:grpSpPr>
        <a:xfrm>
          <a:off x="0" y="0"/>
          <a:ext cx="0" cy="0"/>
          <a:chOff x="0" y="0"/>
          <a:chExt cx="0" cy="0"/>
        </a:xfrm>
      </p:grpSpPr>
      <p:sp>
        <p:nvSpPr>
          <p:cNvPr id="941" name="Google Shape;941;p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2" name="Google Shape;942;p6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28600" lvl="0" indent="-228600" algn="l" rtl="0">
              <a:lnSpc>
                <a:spcPct val="100000"/>
              </a:lnSpc>
              <a:spcBef>
                <a:spcPts val="0"/>
              </a:spcBef>
              <a:spcAft>
                <a:spcPts val="0"/>
              </a:spcAft>
              <a:buClr>
                <a:srgbClr val="000000"/>
              </a:buClr>
              <a:buSzPts val="1200"/>
              <a:buFont typeface="Calibri"/>
              <a:buAutoNum type="arabicPeriod"/>
            </a:pPr>
            <a:r>
              <a:rPr lang="en-US"/>
              <a:t>Remind students that high-frequency words are words that they hear and see often. Explain that being able to recognize these words automatically will allow them to focus on sounding out and understanding other, less common words. </a:t>
            </a:r>
            <a:endParaRPr/>
          </a:p>
          <a:p>
            <a:pPr marL="228600" lvl="0" indent="-228600" algn="l" rtl="0">
              <a:lnSpc>
                <a:spcPct val="100000"/>
              </a:lnSpc>
              <a:spcBef>
                <a:spcPts val="0"/>
              </a:spcBef>
              <a:spcAft>
                <a:spcPts val="0"/>
              </a:spcAft>
              <a:buClr>
                <a:srgbClr val="000000"/>
              </a:buClr>
              <a:buSzPts val="1200"/>
              <a:buFont typeface="Calibri"/>
              <a:buAutoNum type="arabicPeriod"/>
            </a:pPr>
            <a:r>
              <a:rPr lang="en-US"/>
              <a:t>Ask students to review the chart. Have them say each word and repeat after you the letters each word contains. Then say one of the words and have a student write the word on a board. Another volunteer can use the word in a sentence.</a:t>
            </a:r>
            <a:endParaRPr sz="1800" b="0" i="0" u="none" strike="noStrike">
              <a:solidFill>
                <a:srgbClr val="000000"/>
              </a:solidFill>
              <a:latin typeface="Calibri"/>
              <a:ea typeface="Calibri"/>
              <a:cs typeface="Calibri"/>
              <a:sym typeface="Calibri"/>
            </a:endParaRPr>
          </a:p>
        </p:txBody>
      </p:sp>
      <p:sp>
        <p:nvSpPr>
          <p:cNvPr id="943" name="Google Shape;943;p6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66</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4"/>
        <p:cNvGrpSpPr/>
        <p:nvPr/>
      </p:nvGrpSpPr>
      <p:grpSpPr>
        <a:xfrm>
          <a:off x="0" y="0"/>
          <a:ext cx="0" cy="0"/>
          <a:chOff x="0" y="0"/>
          <a:chExt cx="0" cy="0"/>
        </a:xfrm>
      </p:grpSpPr>
      <p:sp>
        <p:nvSpPr>
          <p:cNvPr id="955" name="Google Shape;955;p7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6" name="Google Shape;956;p7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28600" lvl="0" indent="-215900" algn="l" rtl="0">
              <a:lnSpc>
                <a:spcPct val="100000"/>
              </a:lnSpc>
              <a:spcBef>
                <a:spcPts val="0"/>
              </a:spcBef>
              <a:spcAft>
                <a:spcPts val="0"/>
              </a:spcAft>
              <a:buSzPts val="1200"/>
              <a:buFont typeface="Calibri"/>
              <a:buAutoNum type="arabicPeriod"/>
            </a:pPr>
            <a:r>
              <a:rPr lang="en-US"/>
              <a:t>Explain to students that they will be talking about a topic in a group discussion. During group discussion, it is important that they listen actively to others and make comments that build on what they say.</a:t>
            </a:r>
            <a:endParaRPr/>
          </a:p>
          <a:p>
            <a:pPr marL="685800" lvl="1" indent="-215900" algn="l" rtl="0">
              <a:lnSpc>
                <a:spcPct val="100000"/>
              </a:lnSpc>
              <a:spcBef>
                <a:spcPts val="0"/>
              </a:spcBef>
              <a:spcAft>
                <a:spcPts val="0"/>
              </a:spcAft>
              <a:buSzPts val="1200"/>
              <a:buFont typeface="Arial"/>
              <a:buChar char="•"/>
            </a:pPr>
            <a:r>
              <a:rPr lang="en-US"/>
              <a:t>Before making your comment, make sure that you are not interrupting another speaker.</a:t>
            </a:r>
            <a:endParaRPr/>
          </a:p>
          <a:p>
            <a:pPr marL="685800" lvl="1" indent="-215900" algn="l" rtl="0">
              <a:lnSpc>
                <a:spcPct val="100000"/>
              </a:lnSpc>
              <a:spcBef>
                <a:spcPts val="0"/>
              </a:spcBef>
              <a:spcAft>
                <a:spcPts val="0"/>
              </a:spcAft>
              <a:buSzPts val="1200"/>
              <a:buFont typeface="Arial"/>
              <a:buChar char="•"/>
            </a:pPr>
            <a:r>
              <a:rPr lang="en-US"/>
              <a:t>Ask relevant questions to clarify information.</a:t>
            </a:r>
            <a:endParaRPr/>
          </a:p>
          <a:p>
            <a:pPr marL="685800" lvl="1" indent="-215900" algn="l" rtl="0">
              <a:lnSpc>
                <a:spcPct val="100000"/>
              </a:lnSpc>
              <a:spcBef>
                <a:spcPts val="0"/>
              </a:spcBef>
              <a:spcAft>
                <a:spcPts val="0"/>
              </a:spcAft>
              <a:buSzPts val="1200"/>
              <a:buFont typeface="Arial"/>
              <a:buChar char="•"/>
            </a:pPr>
            <a:r>
              <a:rPr lang="en-US"/>
              <a:t>Answer questions using multi-word responses.</a:t>
            </a:r>
            <a:endParaRPr/>
          </a:p>
          <a:p>
            <a:pPr marL="228600" lvl="0" indent="-215900" algn="l" rtl="0">
              <a:lnSpc>
                <a:spcPct val="100000"/>
              </a:lnSpc>
              <a:spcBef>
                <a:spcPts val="0"/>
              </a:spcBef>
              <a:spcAft>
                <a:spcPts val="0"/>
              </a:spcAft>
              <a:buSzPts val="1200"/>
              <a:buFont typeface="Calibri"/>
              <a:buAutoNum type="arabicPeriod"/>
            </a:pPr>
            <a:r>
              <a:rPr lang="en-US"/>
              <a:t>Describe listening to others during a discussion and addressing a topic using the Talk About It prompt on p. 120 in the Student Interactive.</a:t>
            </a:r>
            <a:endParaRPr/>
          </a:p>
          <a:p>
            <a:pPr marL="228600" lvl="0" indent="-215900" algn="l" rtl="0">
              <a:lnSpc>
                <a:spcPct val="100000"/>
              </a:lnSpc>
              <a:spcBef>
                <a:spcPts val="0"/>
              </a:spcBef>
              <a:spcAft>
                <a:spcPts val="0"/>
              </a:spcAft>
              <a:buSzPts val="1200"/>
              <a:buFont typeface="Calibri"/>
              <a:buAutoNum type="arabicPeriod"/>
            </a:pPr>
            <a:r>
              <a:rPr lang="en-US" i="0"/>
              <a:t>Tell students:  </a:t>
            </a:r>
            <a:r>
              <a:rPr lang="en-US" i="1"/>
              <a:t>First, I listen as someone else is talking, giving my full attention to the speaker. I am careful not to interrupt by making noises or talking. I hear the speaker share details about a place in the community that is similar to the library we read about in Places We Go. I wait to make sure the speaker has finished talking. Now I can talk about a place I know, making sure it relates to the same topic.</a:t>
            </a:r>
            <a:endParaRPr i="1"/>
          </a:p>
        </p:txBody>
      </p:sp>
      <p:sp>
        <p:nvSpPr>
          <p:cNvPr id="957" name="Google Shape;957;p7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67</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7"/>
        <p:cNvGrpSpPr/>
        <p:nvPr/>
      </p:nvGrpSpPr>
      <p:grpSpPr>
        <a:xfrm>
          <a:off x="0" y="0"/>
          <a:ext cx="0" cy="0"/>
          <a:chOff x="0" y="0"/>
          <a:chExt cx="0" cy="0"/>
        </a:xfrm>
      </p:grpSpPr>
      <p:sp>
        <p:nvSpPr>
          <p:cNvPr id="968" name="Google Shape;968;p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9" name="Google Shape;969;p7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28600" lvl="0" indent="-215900" algn="l" rtl="0">
              <a:lnSpc>
                <a:spcPct val="100000"/>
              </a:lnSpc>
              <a:spcBef>
                <a:spcPts val="0"/>
              </a:spcBef>
              <a:spcAft>
                <a:spcPts val="0"/>
              </a:spcAft>
              <a:buSzPts val="1200"/>
              <a:buFont typeface="Calibri"/>
              <a:buAutoNum type="arabicPeriod"/>
            </a:pPr>
            <a:r>
              <a:rPr lang="en-US" i="0" u="none" strike="noStrike">
                <a:solidFill>
                  <a:srgbClr val="000000"/>
                </a:solidFill>
              </a:rPr>
              <a:t>Have students use the strategies for comparing information and ideas across texts.</a:t>
            </a:r>
            <a:endParaRPr i="0" u="none" strike="noStrike">
              <a:solidFill>
                <a:srgbClr val="000000"/>
              </a:solidFill>
            </a:endParaRPr>
          </a:p>
          <a:p>
            <a:pPr marL="228600" lvl="0" indent="-215900" algn="l" rtl="0">
              <a:lnSpc>
                <a:spcPct val="100000"/>
              </a:lnSpc>
              <a:spcBef>
                <a:spcPts val="0"/>
              </a:spcBef>
              <a:spcAft>
                <a:spcPts val="0"/>
              </a:spcAft>
              <a:buSzPts val="1200"/>
              <a:buFont typeface="Calibri"/>
              <a:buAutoNum type="arabicPeriod"/>
            </a:pPr>
            <a:r>
              <a:rPr lang="en-US"/>
              <a:t>Have students use evidence from the texts they have read this week to respond to the Weekly Question. Tell them to discuss in small groups</a:t>
            </a:r>
            <a:r>
              <a:rPr lang="en-US" i="0" u="none" strike="noStrike">
                <a:solidFill>
                  <a:srgbClr val="000000"/>
                </a:solidFill>
              </a:rPr>
              <a:t>. </a:t>
            </a:r>
            <a:endParaRPr i="0" u="none" strike="noStrike">
              <a:solidFill>
                <a:srgbClr val="000000"/>
              </a:solidFill>
            </a:endParaRPr>
          </a:p>
          <a:p>
            <a:pPr marL="228600" lvl="0" indent="-215900" algn="l" rtl="0">
              <a:lnSpc>
                <a:spcPct val="100000"/>
              </a:lnSpc>
              <a:spcBef>
                <a:spcPts val="0"/>
              </a:spcBef>
              <a:spcAft>
                <a:spcPts val="0"/>
              </a:spcAft>
              <a:buSzPts val="1200"/>
              <a:buFont typeface="Calibri"/>
              <a:buAutoNum type="arabicPeriod"/>
            </a:pPr>
            <a:r>
              <a:rPr lang="en-US" i="0" u="none" strike="noStrike">
                <a:solidFill>
                  <a:srgbClr val="000000"/>
                </a:solidFill>
              </a:rPr>
              <a:t>If desired, distribute Speaking and Listening tips from the Resource Download Center.  </a:t>
            </a:r>
            <a:r>
              <a:rPr lang="en-US" b="1" i="0" u="none" strike="noStrike">
                <a:solidFill>
                  <a:srgbClr val="000000"/>
                </a:solidFill>
              </a:rPr>
              <a:t>Click Path: Table of Contents -&gt; Resource Download Center -&gt; Speaking and Listening</a:t>
            </a:r>
            <a:r>
              <a:rPr lang="en-US" b="1"/>
              <a:t/>
            </a:r>
            <a:br>
              <a:rPr lang="en-US" b="1"/>
            </a:br>
            <a:endParaRPr b="1"/>
          </a:p>
        </p:txBody>
      </p:sp>
      <p:sp>
        <p:nvSpPr>
          <p:cNvPr id="970" name="Google Shape;970;p7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68</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1"/>
        <p:cNvGrpSpPr/>
        <p:nvPr/>
      </p:nvGrpSpPr>
      <p:grpSpPr>
        <a:xfrm>
          <a:off x="0" y="0"/>
          <a:ext cx="0" cy="0"/>
          <a:chOff x="0" y="0"/>
          <a:chExt cx="0" cy="0"/>
        </a:xfrm>
      </p:grpSpPr>
      <p:sp>
        <p:nvSpPr>
          <p:cNvPr id="982" name="Google Shape;982;p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3" name="Google Shape;983;p7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28600" lvl="0" indent="-228600" algn="l" rtl="0">
              <a:lnSpc>
                <a:spcPct val="100000"/>
              </a:lnSpc>
              <a:spcBef>
                <a:spcPts val="0"/>
              </a:spcBef>
              <a:spcAft>
                <a:spcPts val="0"/>
              </a:spcAft>
              <a:buClr>
                <a:srgbClr val="000000"/>
              </a:buClr>
              <a:buSzPts val="1200"/>
              <a:buFont typeface="Calibri"/>
              <a:buAutoNum type="arabicPeriod"/>
            </a:pPr>
            <a:r>
              <a:rPr lang="en-US"/>
              <a:t>Authors use digital tools to share their work. Examples of digital tools are</a:t>
            </a:r>
            <a:endParaRPr/>
          </a:p>
          <a:p>
            <a:pPr marL="685800" lvl="1" indent="-228600" algn="l" rtl="0">
              <a:lnSpc>
                <a:spcPct val="100000"/>
              </a:lnSpc>
              <a:spcBef>
                <a:spcPts val="0"/>
              </a:spcBef>
              <a:spcAft>
                <a:spcPts val="0"/>
              </a:spcAft>
              <a:buClr>
                <a:srgbClr val="000000"/>
              </a:buClr>
              <a:buSzPts val="1200"/>
              <a:buFont typeface="Arial"/>
              <a:buChar char="•"/>
            </a:pPr>
            <a:r>
              <a:rPr lang="en-US"/>
              <a:t>computer printouts, which allow them to share their writing with whomever they choose and make handwritten notes on their work</a:t>
            </a:r>
            <a:endParaRPr/>
          </a:p>
          <a:p>
            <a:pPr marL="685800" lvl="1" indent="-228600" algn="l" rtl="0">
              <a:lnSpc>
                <a:spcPct val="100000"/>
              </a:lnSpc>
              <a:spcBef>
                <a:spcPts val="0"/>
              </a:spcBef>
              <a:spcAft>
                <a:spcPts val="0"/>
              </a:spcAft>
              <a:buClr>
                <a:srgbClr val="000000"/>
              </a:buClr>
              <a:buSzPts val="1200"/>
              <a:buFont typeface="Arial"/>
              <a:buChar char="•"/>
            </a:pPr>
            <a:r>
              <a:rPr lang="en-US"/>
              <a:t>e-books, which allow them to incorporate digital effects like sounds and images in their work</a:t>
            </a:r>
            <a:endParaRPr/>
          </a:p>
          <a:p>
            <a:pPr marL="685800" lvl="1" indent="-228600" algn="l" rtl="0">
              <a:lnSpc>
                <a:spcPct val="100000"/>
              </a:lnSpc>
              <a:spcBef>
                <a:spcPts val="0"/>
              </a:spcBef>
              <a:spcAft>
                <a:spcPts val="0"/>
              </a:spcAft>
              <a:buClr>
                <a:srgbClr val="000000"/>
              </a:buClr>
              <a:buSzPts val="1200"/>
              <a:buFont typeface="Arial"/>
              <a:buChar char="•"/>
            </a:pPr>
            <a:r>
              <a:rPr lang="en-US"/>
              <a:t>classroom Web sites, which allow them to share their work with entire classes • blogs, which allow anyone with Internet access to read what they write</a:t>
            </a:r>
            <a:endParaRPr/>
          </a:p>
          <a:p>
            <a:pPr marL="228600" lvl="0" indent="-228600" algn="l" rtl="0">
              <a:lnSpc>
                <a:spcPct val="100000"/>
              </a:lnSpc>
              <a:spcBef>
                <a:spcPts val="0"/>
              </a:spcBef>
              <a:spcAft>
                <a:spcPts val="0"/>
              </a:spcAft>
              <a:buClr>
                <a:srgbClr val="000000"/>
              </a:buClr>
              <a:buSzPts val="1200"/>
              <a:buFont typeface="Calibri"/>
              <a:buAutoNum type="arabicPeriod"/>
            </a:pPr>
            <a:r>
              <a:rPr lang="en-US"/>
              <a:t>Direct students to p. 127 of the Student Interactive. Say: </a:t>
            </a:r>
            <a:r>
              <a:rPr lang="en-US" i="1"/>
              <a:t>Writing on paper is only one way to publish your work. You can also use digital tools. Computers will help you publish your writing and share what you’ve written with more people</a:t>
            </a:r>
            <a:r>
              <a:rPr lang="en-US"/>
              <a:t>.</a:t>
            </a:r>
            <a:endParaRPr/>
          </a:p>
          <a:p>
            <a:pPr marL="228600" lvl="0" indent="-228600" algn="l" rtl="0">
              <a:lnSpc>
                <a:spcPct val="100000"/>
              </a:lnSpc>
              <a:spcBef>
                <a:spcPts val="0"/>
              </a:spcBef>
              <a:spcAft>
                <a:spcPts val="0"/>
              </a:spcAft>
              <a:buClr>
                <a:srgbClr val="000000"/>
              </a:buClr>
              <a:buSzPts val="1200"/>
              <a:buFont typeface="Calibri"/>
              <a:buAutoNum type="arabicPeriod"/>
            </a:pPr>
            <a:r>
              <a:rPr lang="en-US"/>
              <a:t>Review various digital tools with students, using examples as necessary. Discuss with students the advantages of each. </a:t>
            </a:r>
            <a:endParaRPr/>
          </a:p>
          <a:p>
            <a:pPr marL="228600" lvl="0" indent="-228600" algn="l" rtl="0">
              <a:lnSpc>
                <a:spcPct val="100000"/>
              </a:lnSpc>
              <a:spcBef>
                <a:spcPts val="0"/>
              </a:spcBef>
              <a:spcAft>
                <a:spcPts val="0"/>
              </a:spcAft>
              <a:buClr>
                <a:srgbClr val="000000"/>
              </a:buClr>
              <a:buSzPts val="1200"/>
              <a:buFont typeface="Calibri"/>
              <a:buAutoNum type="arabicPeriod"/>
            </a:pPr>
            <a:r>
              <a:rPr lang="en-US"/>
              <a:t>Remind students that they may use fonts, colors, and images when they digitally publish their work. Review the Week 2 lesson on these digital tools. </a:t>
            </a:r>
            <a:endParaRPr/>
          </a:p>
          <a:p>
            <a:pPr marL="228600" lvl="0" indent="-228600" algn="l" rtl="0">
              <a:lnSpc>
                <a:spcPct val="100000"/>
              </a:lnSpc>
              <a:spcBef>
                <a:spcPts val="0"/>
              </a:spcBef>
              <a:spcAft>
                <a:spcPts val="0"/>
              </a:spcAft>
              <a:buClr>
                <a:srgbClr val="000000"/>
              </a:buClr>
              <a:buSzPts val="1200"/>
              <a:buFont typeface="Calibri"/>
              <a:buAutoNum type="arabicPeriod"/>
            </a:pPr>
            <a:r>
              <a:rPr lang="en-US"/>
              <a:t>Have students work in pairs to collaborate on using a digital tool to publish a piece of writing.</a:t>
            </a:r>
            <a:endParaRPr i="0"/>
          </a:p>
        </p:txBody>
      </p:sp>
      <p:sp>
        <p:nvSpPr>
          <p:cNvPr id="984" name="Google Shape;984;p7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69</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6" name="Google Shape;156;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28600" lvl="0" indent="-215900" algn="l" rtl="0">
              <a:lnSpc>
                <a:spcPct val="100000"/>
              </a:lnSpc>
              <a:spcBef>
                <a:spcPts val="0"/>
              </a:spcBef>
              <a:spcAft>
                <a:spcPts val="0"/>
              </a:spcAft>
              <a:buSzPts val="1200"/>
              <a:buFont typeface="Calibri"/>
              <a:buAutoNum type="arabicPeriod"/>
            </a:pPr>
            <a:r>
              <a:rPr lang="en-US"/>
              <a:t>Revisit the Essential Question for Unit 1: How do different places affect us? Then read aloud the Week 3 Question: How does living in a community help people? Ask: </a:t>
            </a:r>
            <a:r>
              <a:rPr lang="en-US" i="1"/>
              <a:t>How do you think the Weekly Question is related to the Essential Question? </a:t>
            </a:r>
            <a:endParaRPr/>
          </a:p>
          <a:p>
            <a:pPr marL="228600" lvl="0" indent="-215900" algn="l" rtl="0">
              <a:lnSpc>
                <a:spcPct val="100000"/>
              </a:lnSpc>
              <a:spcBef>
                <a:spcPts val="0"/>
              </a:spcBef>
              <a:spcAft>
                <a:spcPts val="0"/>
              </a:spcAft>
              <a:buSzPts val="1200"/>
              <a:buFont typeface="Calibri"/>
              <a:buAutoNum type="arabicPeriod"/>
            </a:pPr>
            <a:r>
              <a:rPr lang="en-US"/>
              <a:t>Discuss the diagram “Fighting Fires” on pp. 90–91 in the Student Interactive. Tell students that diagrams are visual aids, such as drawings, pictures, or charts, that make it easier for the reader to obtain information about a topic. Start by reading the text aloud, prompting students to follow along. Then ask: </a:t>
            </a:r>
            <a:r>
              <a:rPr lang="en-US" i="1"/>
              <a:t>What do you see in this diagram?</a:t>
            </a:r>
            <a:r>
              <a:rPr lang="en-US"/>
              <a:t> Focus students’ attention on the images and labels. </a:t>
            </a:r>
            <a:r>
              <a:rPr lang="en-US" i="1"/>
              <a:t>How do these pictures and labels help you understand the text?</a:t>
            </a:r>
            <a:endParaRPr/>
          </a:p>
          <a:p>
            <a:pPr marL="228600" lvl="0" indent="-215900" algn="l" rtl="0">
              <a:lnSpc>
                <a:spcPct val="100000"/>
              </a:lnSpc>
              <a:spcBef>
                <a:spcPts val="0"/>
              </a:spcBef>
              <a:spcAft>
                <a:spcPts val="0"/>
              </a:spcAft>
              <a:buSzPts val="1200"/>
              <a:buFont typeface="Calibri"/>
              <a:buAutoNum type="arabicPeriod"/>
            </a:pPr>
            <a:r>
              <a:rPr lang="en-US"/>
              <a:t>Use the following questions to continue the discussion:</a:t>
            </a:r>
            <a:endParaRPr/>
          </a:p>
          <a:p>
            <a:pPr marL="685800" lvl="1" indent="-228600" algn="l" rtl="0">
              <a:lnSpc>
                <a:spcPct val="100000"/>
              </a:lnSpc>
              <a:spcBef>
                <a:spcPts val="0"/>
              </a:spcBef>
              <a:spcAft>
                <a:spcPts val="0"/>
              </a:spcAft>
              <a:buSzPts val="1400"/>
              <a:buFont typeface="Arial"/>
              <a:buChar char="•"/>
            </a:pPr>
            <a:r>
              <a:rPr lang="en-US"/>
              <a:t>What do firefighters do?</a:t>
            </a:r>
            <a:endParaRPr/>
          </a:p>
          <a:p>
            <a:pPr marL="685800" lvl="1" indent="-228600" algn="l" rtl="0">
              <a:lnSpc>
                <a:spcPct val="100000"/>
              </a:lnSpc>
              <a:spcBef>
                <a:spcPts val="0"/>
              </a:spcBef>
              <a:spcAft>
                <a:spcPts val="0"/>
              </a:spcAft>
              <a:buSzPts val="1400"/>
              <a:buFont typeface="Arial"/>
              <a:buChar char="•"/>
            </a:pPr>
            <a:r>
              <a:rPr lang="en-US"/>
              <a:t>Why are firefighters important to a community?</a:t>
            </a:r>
            <a:endParaRPr/>
          </a:p>
          <a:p>
            <a:pPr marL="685800" lvl="1" indent="-228600" algn="l" rtl="0">
              <a:lnSpc>
                <a:spcPct val="100000"/>
              </a:lnSpc>
              <a:spcBef>
                <a:spcPts val="0"/>
              </a:spcBef>
              <a:spcAft>
                <a:spcPts val="0"/>
              </a:spcAft>
              <a:buSzPts val="1400"/>
              <a:buFont typeface="Arial"/>
              <a:buChar char="•"/>
            </a:pPr>
            <a:r>
              <a:rPr lang="en-US"/>
              <a:t>Would you want to be a firefighter one day? Why or why not?</a:t>
            </a:r>
            <a:endParaRPr/>
          </a:p>
          <a:p>
            <a:pPr marL="228600" lvl="0" indent="-215900" algn="l" rtl="0">
              <a:lnSpc>
                <a:spcPct val="100000"/>
              </a:lnSpc>
              <a:spcBef>
                <a:spcPts val="0"/>
              </a:spcBef>
              <a:spcAft>
                <a:spcPts val="0"/>
              </a:spcAft>
              <a:buSzPts val="1200"/>
              <a:buFont typeface="Calibri"/>
              <a:buAutoNum type="arabicPeriod"/>
            </a:pPr>
            <a:r>
              <a:rPr lang="en-US"/>
              <a:t>Conclude the discussion by restating the Week 3 Question: How does living in a community help people? Then mention that “Fighting Fires” shows people in a community who help others. Say: </a:t>
            </a:r>
            <a:r>
              <a:rPr lang="en-US" i="1"/>
              <a:t>This week, we will learn more about how living in a community helps people</a:t>
            </a:r>
            <a:r>
              <a:rPr lang="en-US"/>
              <a:t>. </a:t>
            </a:r>
            <a:endParaRPr/>
          </a:p>
          <a:p>
            <a:pPr marL="228600" lvl="0" indent="-215900" algn="l" rtl="0">
              <a:lnSpc>
                <a:spcPct val="100000"/>
              </a:lnSpc>
              <a:spcBef>
                <a:spcPts val="0"/>
              </a:spcBef>
              <a:spcAft>
                <a:spcPts val="0"/>
              </a:spcAft>
              <a:buSzPts val="1200"/>
              <a:buFont typeface="Calibri"/>
              <a:buAutoNum type="arabicPeriod"/>
            </a:pPr>
            <a:r>
              <a:rPr lang="en-US"/>
              <a:t>To help students answer the questions on p. 91 of the Student Interactive, have students underline the details in the text that answer the questions. Then have them use those details to discuss their ideas.</a:t>
            </a:r>
            <a:endParaRPr i="1"/>
          </a:p>
        </p:txBody>
      </p:sp>
      <p:sp>
        <p:nvSpPr>
          <p:cNvPr id="157" name="Google Shape;157;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4"/>
        <p:cNvGrpSpPr/>
        <p:nvPr/>
      </p:nvGrpSpPr>
      <p:grpSpPr>
        <a:xfrm>
          <a:off x="0" y="0"/>
          <a:ext cx="0" cy="0"/>
          <a:chOff x="0" y="0"/>
          <a:chExt cx="0" cy="0"/>
        </a:xfrm>
      </p:grpSpPr>
      <p:sp>
        <p:nvSpPr>
          <p:cNvPr id="995" name="Google Shape;995;p9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6" name="Google Shape;996;p9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000000"/>
              </a:buClr>
              <a:buSzPts val="1200"/>
              <a:buFont typeface="Calibri"/>
              <a:buNone/>
            </a:pPr>
            <a:r>
              <a:rPr lang="en-US" b="1" i="1" u="none" strike="noStrike">
                <a:solidFill>
                  <a:srgbClr val="000000"/>
                </a:solidFill>
                <a:latin typeface="Calibri"/>
                <a:ea typeface="Calibri"/>
                <a:cs typeface="Calibri"/>
                <a:sym typeface="Calibri"/>
              </a:rPr>
              <a:t>(Note: Move the orange boxes to cover each bold spelling word before you read aloud the words and sentences.)</a:t>
            </a:r>
            <a:endParaRPr/>
          </a:p>
          <a:p>
            <a:pPr marL="228600" lvl="0" indent="-228600" algn="l" rtl="0">
              <a:lnSpc>
                <a:spcPct val="100000"/>
              </a:lnSpc>
              <a:spcBef>
                <a:spcPts val="0"/>
              </a:spcBef>
              <a:spcAft>
                <a:spcPts val="0"/>
              </a:spcAft>
              <a:buClr>
                <a:srgbClr val="000000"/>
              </a:buClr>
              <a:buSzPts val="1200"/>
              <a:buFont typeface="Calibri"/>
              <a:buAutoNum type="arabicPeriod"/>
            </a:pPr>
            <a:r>
              <a:rPr lang="en-US" b="0" i="0" u="none" strike="noStrike">
                <a:solidFill>
                  <a:srgbClr val="000000"/>
                </a:solidFill>
                <a:latin typeface="Calibri"/>
                <a:ea typeface="Calibri"/>
                <a:cs typeface="Calibri"/>
                <a:sym typeface="Calibri"/>
              </a:rPr>
              <a:t>Read aloud the words and sentences. Have students spell each word with initial consonant blends and the two high-frequency words.</a:t>
            </a:r>
            <a:endParaRPr>
              <a:latin typeface="Calibri"/>
              <a:ea typeface="Calibri"/>
              <a:cs typeface="Calibri"/>
              <a:sym typeface="Calibri"/>
            </a:endParaRPr>
          </a:p>
          <a:p>
            <a:pPr marL="685800" lvl="1" indent="-228600" algn="l" rtl="0">
              <a:lnSpc>
                <a:spcPct val="100000"/>
              </a:lnSpc>
              <a:spcBef>
                <a:spcPts val="0"/>
              </a:spcBef>
              <a:spcAft>
                <a:spcPts val="0"/>
              </a:spcAft>
              <a:buClr>
                <a:srgbClr val="000000"/>
              </a:buClr>
              <a:buSzPts val="1200"/>
              <a:buFont typeface="Calibri"/>
              <a:buAutoNum type="arabicPeriod"/>
            </a:pPr>
            <a:r>
              <a:rPr lang="en-US"/>
              <a:t>Drive down the </a:t>
            </a:r>
            <a:r>
              <a:rPr lang="en-US" b="1"/>
              <a:t>brick</a:t>
            </a:r>
            <a:r>
              <a:rPr lang="en-US"/>
              <a:t> road.</a:t>
            </a:r>
            <a:endParaRPr/>
          </a:p>
          <a:p>
            <a:pPr marL="685800" lvl="1" indent="-228600" algn="l" rtl="0">
              <a:lnSpc>
                <a:spcPct val="100000"/>
              </a:lnSpc>
              <a:spcBef>
                <a:spcPts val="0"/>
              </a:spcBef>
              <a:spcAft>
                <a:spcPts val="0"/>
              </a:spcAft>
              <a:buClr>
                <a:srgbClr val="000000"/>
              </a:buClr>
              <a:buSzPts val="1200"/>
              <a:buFont typeface="Calibri"/>
              <a:buAutoNum type="arabicPeriod"/>
            </a:pPr>
            <a:r>
              <a:rPr lang="en-US"/>
              <a:t>My dogs chase the </a:t>
            </a:r>
            <a:r>
              <a:rPr lang="en-US" b="1"/>
              <a:t>stick</a:t>
            </a:r>
            <a:r>
              <a:rPr lang="en-US"/>
              <a:t>.</a:t>
            </a:r>
            <a:endParaRPr/>
          </a:p>
          <a:p>
            <a:pPr marL="685800" lvl="1" indent="-228600" algn="l" rtl="0">
              <a:lnSpc>
                <a:spcPct val="100000"/>
              </a:lnSpc>
              <a:spcBef>
                <a:spcPts val="0"/>
              </a:spcBef>
              <a:spcAft>
                <a:spcPts val="0"/>
              </a:spcAft>
              <a:buClr>
                <a:srgbClr val="000000"/>
              </a:buClr>
              <a:buSzPts val="1200"/>
              <a:buFont typeface="Calibri"/>
              <a:buAutoNum type="arabicPeriod"/>
            </a:pPr>
            <a:r>
              <a:rPr lang="en-US"/>
              <a:t>Have you read my </a:t>
            </a:r>
            <a:r>
              <a:rPr lang="en-US" b="1"/>
              <a:t>blog</a:t>
            </a:r>
            <a:r>
              <a:rPr lang="en-US"/>
              <a:t>?</a:t>
            </a:r>
            <a:endParaRPr/>
          </a:p>
          <a:p>
            <a:pPr marL="685800" lvl="1" indent="-228600" algn="l" rtl="0">
              <a:lnSpc>
                <a:spcPct val="100000"/>
              </a:lnSpc>
              <a:spcBef>
                <a:spcPts val="0"/>
              </a:spcBef>
              <a:spcAft>
                <a:spcPts val="0"/>
              </a:spcAft>
              <a:buClr>
                <a:srgbClr val="000000"/>
              </a:buClr>
              <a:buSzPts val="1200"/>
              <a:buFont typeface="Calibri"/>
              <a:buAutoNum type="arabicPeriod"/>
            </a:pPr>
            <a:r>
              <a:rPr lang="en-US"/>
              <a:t>Do not </a:t>
            </a:r>
            <a:r>
              <a:rPr lang="en-US" b="1"/>
              <a:t>spend</a:t>
            </a:r>
            <a:r>
              <a:rPr lang="en-US"/>
              <a:t> too much cash.</a:t>
            </a:r>
            <a:endParaRPr/>
          </a:p>
          <a:p>
            <a:pPr marL="685800" lvl="1" indent="-228600" algn="l" rtl="0">
              <a:lnSpc>
                <a:spcPct val="100000"/>
              </a:lnSpc>
              <a:spcBef>
                <a:spcPts val="0"/>
              </a:spcBef>
              <a:spcAft>
                <a:spcPts val="0"/>
              </a:spcAft>
              <a:buClr>
                <a:srgbClr val="000000"/>
              </a:buClr>
              <a:buSzPts val="1200"/>
              <a:buFont typeface="Calibri"/>
              <a:buAutoNum type="arabicPeriod"/>
            </a:pPr>
            <a:r>
              <a:rPr lang="en-US"/>
              <a:t>What are those </a:t>
            </a:r>
            <a:r>
              <a:rPr lang="en-US" b="1"/>
              <a:t>things</a:t>
            </a:r>
            <a:r>
              <a:rPr lang="en-US"/>
              <a:t>?</a:t>
            </a:r>
            <a:endParaRPr/>
          </a:p>
          <a:p>
            <a:pPr marL="685800" lvl="1" indent="-228600" algn="l" rtl="0">
              <a:lnSpc>
                <a:spcPct val="100000"/>
              </a:lnSpc>
              <a:spcBef>
                <a:spcPts val="0"/>
              </a:spcBef>
              <a:spcAft>
                <a:spcPts val="0"/>
              </a:spcAft>
              <a:buClr>
                <a:srgbClr val="000000"/>
              </a:buClr>
              <a:buSzPts val="1200"/>
              <a:buFont typeface="Calibri"/>
              <a:buAutoNum type="arabicPeriod"/>
            </a:pPr>
            <a:r>
              <a:rPr lang="en-US"/>
              <a:t>The little bird is building a </a:t>
            </a:r>
            <a:r>
              <a:rPr lang="en-US" b="1"/>
              <a:t>nest</a:t>
            </a:r>
            <a:r>
              <a:rPr lang="en-US"/>
              <a:t>.</a:t>
            </a:r>
            <a:endParaRPr/>
          </a:p>
          <a:p>
            <a:pPr marL="685800" lvl="1" indent="-228600" algn="l" rtl="0">
              <a:lnSpc>
                <a:spcPct val="100000"/>
              </a:lnSpc>
              <a:spcBef>
                <a:spcPts val="0"/>
              </a:spcBef>
              <a:spcAft>
                <a:spcPts val="0"/>
              </a:spcAft>
              <a:buClr>
                <a:srgbClr val="000000"/>
              </a:buClr>
              <a:buSzPts val="1200"/>
              <a:buFont typeface="Calibri"/>
              <a:buAutoNum type="arabicPeriod"/>
            </a:pPr>
            <a:r>
              <a:rPr lang="en-US"/>
              <a:t>A shark has </a:t>
            </a:r>
            <a:r>
              <a:rPr lang="en-US" b="1"/>
              <a:t>strong</a:t>
            </a:r>
            <a:r>
              <a:rPr lang="en-US"/>
              <a:t> teeth.</a:t>
            </a:r>
            <a:endParaRPr/>
          </a:p>
          <a:p>
            <a:pPr marL="685800" lvl="1" indent="-228600" algn="l" rtl="0">
              <a:lnSpc>
                <a:spcPct val="100000"/>
              </a:lnSpc>
              <a:spcBef>
                <a:spcPts val="0"/>
              </a:spcBef>
              <a:spcAft>
                <a:spcPts val="0"/>
              </a:spcAft>
              <a:buClr>
                <a:srgbClr val="000000"/>
              </a:buClr>
              <a:buSzPts val="1200"/>
              <a:buFont typeface="Calibri"/>
              <a:buAutoNum type="arabicPeriod"/>
            </a:pPr>
            <a:r>
              <a:rPr lang="en-US"/>
              <a:t>Can I borrow some </a:t>
            </a:r>
            <a:r>
              <a:rPr lang="en-US" b="1"/>
              <a:t>scrap</a:t>
            </a:r>
            <a:r>
              <a:rPr lang="en-US"/>
              <a:t> paper?</a:t>
            </a:r>
            <a:endParaRPr/>
          </a:p>
          <a:p>
            <a:pPr marL="685800" lvl="1" indent="-228600" algn="l" rtl="0">
              <a:lnSpc>
                <a:spcPct val="100000"/>
              </a:lnSpc>
              <a:spcBef>
                <a:spcPts val="0"/>
              </a:spcBef>
              <a:spcAft>
                <a:spcPts val="0"/>
              </a:spcAft>
              <a:buClr>
                <a:srgbClr val="000000"/>
              </a:buClr>
              <a:buSzPts val="1200"/>
              <a:buFont typeface="Calibri"/>
              <a:buAutoNum type="arabicPeriod"/>
            </a:pPr>
            <a:r>
              <a:rPr lang="en-US"/>
              <a:t>Her pet </a:t>
            </a:r>
            <a:r>
              <a:rPr lang="en-US" b="1"/>
              <a:t>frog</a:t>
            </a:r>
            <a:r>
              <a:rPr lang="en-US"/>
              <a:t> can jump high!</a:t>
            </a:r>
            <a:endParaRPr/>
          </a:p>
          <a:p>
            <a:pPr marL="685800" lvl="1" indent="-228600" algn="l" rtl="0">
              <a:lnSpc>
                <a:spcPct val="100000"/>
              </a:lnSpc>
              <a:spcBef>
                <a:spcPts val="0"/>
              </a:spcBef>
              <a:spcAft>
                <a:spcPts val="0"/>
              </a:spcAft>
              <a:buClr>
                <a:srgbClr val="000000"/>
              </a:buClr>
              <a:buSzPts val="1200"/>
              <a:buFont typeface="Calibri"/>
              <a:buAutoNum type="arabicPeriod"/>
            </a:pPr>
            <a:r>
              <a:rPr lang="en-US"/>
              <a:t>We hear the </a:t>
            </a:r>
            <a:r>
              <a:rPr lang="en-US" b="1"/>
              <a:t>sound</a:t>
            </a:r>
            <a:r>
              <a:rPr lang="en-US"/>
              <a:t> of music.</a:t>
            </a:r>
            <a:endParaRPr/>
          </a:p>
          <a:p>
            <a:pPr marL="685800" lvl="1" indent="-228600" algn="l" rtl="0">
              <a:lnSpc>
                <a:spcPct val="100000"/>
              </a:lnSpc>
              <a:spcBef>
                <a:spcPts val="0"/>
              </a:spcBef>
              <a:spcAft>
                <a:spcPts val="0"/>
              </a:spcAft>
              <a:buClr>
                <a:srgbClr val="000000"/>
              </a:buClr>
              <a:buSzPts val="1200"/>
              <a:buFont typeface="Calibri"/>
              <a:buAutoNum type="arabicPeriod"/>
            </a:pPr>
            <a:r>
              <a:rPr lang="en-US"/>
              <a:t>Today is the first day of </a:t>
            </a:r>
            <a:r>
              <a:rPr lang="en-US" b="1"/>
              <a:t>spring</a:t>
            </a:r>
            <a:r>
              <a:rPr lang="en-US"/>
              <a:t>.</a:t>
            </a:r>
            <a:endParaRPr/>
          </a:p>
          <a:p>
            <a:pPr marL="685800" lvl="1" indent="-228600" algn="l" rtl="0">
              <a:lnSpc>
                <a:spcPct val="100000"/>
              </a:lnSpc>
              <a:spcBef>
                <a:spcPts val="0"/>
              </a:spcBef>
              <a:spcAft>
                <a:spcPts val="0"/>
              </a:spcAft>
              <a:buClr>
                <a:srgbClr val="000000"/>
              </a:buClr>
              <a:buSzPts val="1200"/>
              <a:buFont typeface="Calibri"/>
              <a:buAutoNum type="arabicPeriod"/>
            </a:pPr>
            <a:r>
              <a:rPr lang="en-US"/>
              <a:t>He walks </a:t>
            </a:r>
            <a:r>
              <a:rPr lang="en-US" b="1"/>
              <a:t>past</a:t>
            </a:r>
            <a:r>
              <a:rPr lang="en-US"/>
              <a:t> the store.</a:t>
            </a:r>
            <a:endParaRPr/>
          </a:p>
          <a:p>
            <a:pPr marL="228600" lvl="0" indent="-228600" algn="l" rtl="0">
              <a:lnSpc>
                <a:spcPct val="100000"/>
              </a:lnSpc>
              <a:spcBef>
                <a:spcPts val="0"/>
              </a:spcBef>
              <a:spcAft>
                <a:spcPts val="0"/>
              </a:spcAft>
              <a:buClr>
                <a:srgbClr val="000000"/>
              </a:buClr>
              <a:buSzPts val="1200"/>
              <a:buFont typeface="Calibri"/>
              <a:buAutoNum type="arabicPeriod"/>
            </a:pPr>
            <a:r>
              <a:rPr lang="en-US" b="0" i="0" u="none" strike="noStrike">
                <a:solidFill>
                  <a:srgbClr val="000000"/>
                </a:solidFill>
                <a:latin typeface="Calibri"/>
                <a:ea typeface="Calibri"/>
                <a:cs typeface="Calibri"/>
                <a:sym typeface="Calibri"/>
              </a:rPr>
              <a:t>Reveal the spelling word and have students check their work. </a:t>
            </a:r>
            <a:endParaRPr>
              <a:latin typeface="Calibri"/>
              <a:ea typeface="Calibri"/>
              <a:cs typeface="Calibri"/>
              <a:sym typeface="Calibri"/>
            </a:endParaRPr>
          </a:p>
          <a:p>
            <a:pPr marL="228600" lvl="0" indent="-152400" algn="l" rtl="0">
              <a:lnSpc>
                <a:spcPct val="100000"/>
              </a:lnSpc>
              <a:spcBef>
                <a:spcPts val="0"/>
              </a:spcBef>
              <a:spcAft>
                <a:spcPts val="0"/>
              </a:spcAft>
              <a:buClr>
                <a:schemeClr val="dk1"/>
              </a:buClr>
              <a:buSzPts val="1200"/>
              <a:buFont typeface="Arial"/>
              <a:buNone/>
            </a:pPr>
            <a:endParaRPr b="0" i="0" u="none" strike="noStrike">
              <a:solidFill>
                <a:srgbClr val="000000"/>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200"/>
              <a:buFont typeface="Calibri"/>
              <a:buNone/>
            </a:pPr>
            <a:endParaRPr b="0" i="0" u="none" strike="noStrike">
              <a:solidFill>
                <a:srgbClr val="000000"/>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800"/>
              <a:buFont typeface="Calibri"/>
              <a:buNone/>
            </a:pPr>
            <a:endParaRPr b="0" i="0" u="none" strike="noStrike">
              <a:solidFill>
                <a:srgbClr val="000000"/>
              </a:solidFill>
              <a:latin typeface="Calibri"/>
              <a:ea typeface="Calibri"/>
              <a:cs typeface="Calibri"/>
              <a:sym typeface="Calibri"/>
            </a:endParaRPr>
          </a:p>
        </p:txBody>
      </p:sp>
      <p:sp>
        <p:nvSpPr>
          <p:cNvPr id="997" name="Google Shape;997;p9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70</a:t>
            </a:fld>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7"/>
        <p:cNvGrpSpPr/>
        <p:nvPr/>
      </p:nvGrpSpPr>
      <p:grpSpPr>
        <a:xfrm>
          <a:off x="0" y="0"/>
          <a:ext cx="0" cy="0"/>
          <a:chOff x="0" y="0"/>
          <a:chExt cx="0" cy="0"/>
        </a:xfrm>
      </p:grpSpPr>
      <p:sp>
        <p:nvSpPr>
          <p:cNvPr id="1018" name="Google Shape;1018;p7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9" name="Google Shape;1019;p7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000000"/>
              </a:buClr>
              <a:buSzPts val="1200"/>
              <a:buFont typeface="Arial"/>
              <a:buNone/>
            </a:pPr>
            <a:r>
              <a:rPr lang="en-US"/>
              <a:t>Flexible Option</a:t>
            </a:r>
            <a:endParaRPr/>
          </a:p>
          <a:p>
            <a:pPr marL="228600" lvl="0" indent="-228600" algn="l" rtl="0">
              <a:lnSpc>
                <a:spcPct val="100000"/>
              </a:lnSpc>
              <a:spcBef>
                <a:spcPts val="0"/>
              </a:spcBef>
              <a:spcAft>
                <a:spcPts val="0"/>
              </a:spcAft>
              <a:buClr>
                <a:srgbClr val="000000"/>
              </a:buClr>
              <a:buSzPts val="1200"/>
              <a:buFont typeface="Calibri"/>
              <a:buAutoNum type="arabicPeriod"/>
            </a:pPr>
            <a:r>
              <a:rPr lang="en-US"/>
              <a:t>Ask students to respond to the following question on their own. Remind them to choose just one answer</a:t>
            </a:r>
            <a:r>
              <a:rPr lang="en-US" b="0" i="0" u="none" strike="noStrike">
                <a:solidFill>
                  <a:srgbClr val="000000"/>
                </a:solidFill>
                <a:latin typeface="Calibri"/>
                <a:ea typeface="Calibri"/>
                <a:cs typeface="Calibri"/>
                <a:sym typeface="Calibri"/>
              </a:rPr>
              <a:t>.</a:t>
            </a:r>
            <a:endParaRPr/>
          </a:p>
          <a:p>
            <a:pPr marL="228600" lvl="0" indent="-228600" algn="l" rtl="0">
              <a:lnSpc>
                <a:spcPct val="100000"/>
              </a:lnSpc>
              <a:spcBef>
                <a:spcPts val="0"/>
              </a:spcBef>
              <a:spcAft>
                <a:spcPts val="0"/>
              </a:spcAft>
              <a:buClr>
                <a:srgbClr val="000000"/>
              </a:buClr>
              <a:buSzPts val="1200"/>
              <a:buFont typeface="Calibri"/>
              <a:buAutoNum type="arabicPeriod"/>
            </a:pPr>
            <a:r>
              <a:rPr lang="en-US"/>
              <a:t>Which of these is a compound sentence?</a:t>
            </a:r>
            <a:endParaRPr/>
          </a:p>
          <a:p>
            <a:pPr marL="685800" lvl="1" indent="-228600" algn="l" rtl="0">
              <a:lnSpc>
                <a:spcPct val="100000"/>
              </a:lnSpc>
              <a:spcBef>
                <a:spcPts val="0"/>
              </a:spcBef>
              <a:spcAft>
                <a:spcPts val="0"/>
              </a:spcAft>
              <a:buClr>
                <a:srgbClr val="000000"/>
              </a:buClr>
              <a:buSzPts val="1200"/>
              <a:buFont typeface="Calibri"/>
              <a:buAutoNum type="alphaUcPeriod"/>
            </a:pPr>
            <a:r>
              <a:rPr lang="en-US"/>
              <a:t>I want to play.</a:t>
            </a:r>
            <a:endParaRPr/>
          </a:p>
          <a:p>
            <a:pPr marL="685800" lvl="1" indent="-228600" algn="l" rtl="0">
              <a:lnSpc>
                <a:spcPct val="100000"/>
              </a:lnSpc>
              <a:spcBef>
                <a:spcPts val="0"/>
              </a:spcBef>
              <a:spcAft>
                <a:spcPts val="0"/>
              </a:spcAft>
              <a:buClr>
                <a:srgbClr val="000000"/>
              </a:buClr>
              <a:buSzPts val="1200"/>
              <a:buFont typeface="Calibri"/>
              <a:buAutoNum type="alphaUcPeriod"/>
            </a:pPr>
            <a:r>
              <a:rPr lang="en-US"/>
              <a:t>I have to go home.</a:t>
            </a:r>
            <a:endParaRPr/>
          </a:p>
          <a:p>
            <a:pPr marL="685800" lvl="1" indent="-228600" algn="l" rtl="0">
              <a:lnSpc>
                <a:spcPct val="100000"/>
              </a:lnSpc>
              <a:spcBef>
                <a:spcPts val="0"/>
              </a:spcBef>
              <a:spcAft>
                <a:spcPts val="0"/>
              </a:spcAft>
              <a:buClr>
                <a:srgbClr val="000000"/>
              </a:buClr>
              <a:buSzPts val="1200"/>
              <a:buFont typeface="Calibri"/>
              <a:buAutoNum type="alphaUcPeriod"/>
            </a:pPr>
            <a:r>
              <a:rPr lang="en-US"/>
              <a:t>I want to play and go home.</a:t>
            </a:r>
            <a:endParaRPr/>
          </a:p>
          <a:p>
            <a:pPr marL="685800" lvl="1" indent="-228600" algn="l" rtl="0">
              <a:lnSpc>
                <a:spcPct val="100000"/>
              </a:lnSpc>
              <a:spcBef>
                <a:spcPts val="0"/>
              </a:spcBef>
              <a:spcAft>
                <a:spcPts val="0"/>
              </a:spcAft>
              <a:buClr>
                <a:srgbClr val="000000"/>
              </a:buClr>
              <a:buSzPts val="1200"/>
              <a:buFont typeface="Calibri"/>
              <a:buAutoNum type="alphaUcPeriod"/>
            </a:pPr>
            <a:r>
              <a:rPr lang="en-US"/>
              <a:t>I want to play, but I have to go home.</a:t>
            </a:r>
            <a:endParaRPr>
              <a:latin typeface="Calibri"/>
              <a:ea typeface="Calibri"/>
              <a:cs typeface="Calibri"/>
              <a:sym typeface="Calibri"/>
            </a:endParaRPr>
          </a:p>
          <a:p>
            <a:pPr marL="228600" lvl="0" indent="-228600" algn="l" rtl="0">
              <a:lnSpc>
                <a:spcPct val="100000"/>
              </a:lnSpc>
              <a:spcBef>
                <a:spcPts val="0"/>
              </a:spcBef>
              <a:spcAft>
                <a:spcPts val="0"/>
              </a:spcAft>
              <a:buClr>
                <a:srgbClr val="000000"/>
              </a:buClr>
              <a:buSzPts val="1200"/>
              <a:buFont typeface="Calibri"/>
              <a:buAutoNum type="arabicPeriod"/>
            </a:pPr>
            <a:r>
              <a:rPr lang="en-US" b="0" i="0" u="none" strike="noStrike">
                <a:solidFill>
                  <a:srgbClr val="000000"/>
                </a:solidFill>
                <a:latin typeface="Calibri"/>
                <a:ea typeface="Calibri"/>
                <a:cs typeface="Calibri"/>
                <a:sym typeface="Calibri"/>
              </a:rPr>
              <a:t>Have students complete Language &amp; Conventions p. 31 from the Resource Download Center. </a:t>
            </a:r>
            <a:r>
              <a:rPr lang="en-US" b="1" i="0" u="none" strike="noStrike">
                <a:solidFill>
                  <a:srgbClr val="000000"/>
                </a:solidFill>
                <a:latin typeface="Calibri"/>
                <a:ea typeface="Calibri"/>
                <a:cs typeface="Calibri"/>
                <a:sym typeface="Calibri"/>
              </a:rPr>
              <a:t>Click path: Table of Contents -&gt; Resource Download Center -&gt; Language and Conventions -&gt; U1 W3</a:t>
            </a:r>
            <a:endParaRPr b="1" i="0" u="none" strike="noStrike">
              <a:solidFill>
                <a:srgbClr val="000000"/>
              </a:solidFill>
              <a:latin typeface="Calibri"/>
              <a:ea typeface="Calibri"/>
              <a:cs typeface="Calibri"/>
              <a:sym typeface="Calibri"/>
            </a:endParaRPr>
          </a:p>
          <a:p>
            <a:pPr marL="228600" lvl="0" indent="-152400" algn="l" rtl="0">
              <a:lnSpc>
                <a:spcPct val="100000"/>
              </a:lnSpc>
              <a:spcBef>
                <a:spcPts val="0"/>
              </a:spcBef>
              <a:spcAft>
                <a:spcPts val="0"/>
              </a:spcAft>
              <a:buClr>
                <a:schemeClr val="dk1"/>
              </a:buClr>
              <a:buSzPts val="1200"/>
              <a:buFont typeface="Arial"/>
              <a:buNone/>
            </a:pPr>
            <a:endParaRPr sz="1200" b="1" i="0" u="none" strike="noStrike">
              <a:solidFill>
                <a:srgbClr val="000000"/>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200"/>
              <a:buFont typeface="Calibri"/>
              <a:buNone/>
            </a:pPr>
            <a:endParaRPr sz="1200" b="1" i="0" u="none" strike="noStrike">
              <a:solidFill>
                <a:srgbClr val="000000"/>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800"/>
              <a:buFont typeface="Calibri"/>
              <a:buNone/>
            </a:pPr>
            <a:endParaRPr sz="1800" b="0" i="0" u="none" strike="noStrike">
              <a:solidFill>
                <a:srgbClr val="000000"/>
              </a:solidFill>
              <a:latin typeface="Calibri"/>
              <a:ea typeface="Calibri"/>
              <a:cs typeface="Calibri"/>
              <a:sym typeface="Calibri"/>
            </a:endParaRPr>
          </a:p>
        </p:txBody>
      </p:sp>
      <p:sp>
        <p:nvSpPr>
          <p:cNvPr id="1020" name="Google Shape;1020;p7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71</a:t>
            </a:fld>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9"/>
        <p:cNvGrpSpPr/>
        <p:nvPr/>
      </p:nvGrpSpPr>
      <p:grpSpPr>
        <a:xfrm>
          <a:off x="0" y="0"/>
          <a:ext cx="0" cy="0"/>
          <a:chOff x="0" y="0"/>
          <a:chExt cx="0" cy="0"/>
        </a:xfrm>
      </p:grpSpPr>
      <p:sp>
        <p:nvSpPr>
          <p:cNvPr id="1030" name="Google Shape;1030;p8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31" name="Google Shape;1031;p8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342900" lvl="0" indent="-254000" algn="l" rtl="0">
              <a:lnSpc>
                <a:spcPct val="100000"/>
              </a:lnSpc>
              <a:spcBef>
                <a:spcPts val="0"/>
              </a:spcBef>
              <a:spcAft>
                <a:spcPts val="0"/>
              </a:spcAft>
              <a:buSzPts val="1400"/>
              <a:buFont typeface="Arial"/>
              <a:buNone/>
            </a:pPr>
            <a:endParaRPr/>
          </a:p>
        </p:txBody>
      </p:sp>
      <p:sp>
        <p:nvSpPr>
          <p:cNvPr id="1032" name="Google Shape;1032;p8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72</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9" name="Google Shape;169;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28600" lvl="0" indent="-190500" algn="l" rtl="0">
              <a:lnSpc>
                <a:spcPct val="100000"/>
              </a:lnSpc>
              <a:spcBef>
                <a:spcPts val="0"/>
              </a:spcBef>
              <a:spcAft>
                <a:spcPts val="0"/>
              </a:spcAft>
              <a:buClr>
                <a:srgbClr val="000000"/>
              </a:buClr>
              <a:buSzPts val="1200"/>
              <a:buFont typeface="Calibri"/>
              <a:buAutoNum type="arabicPeriod"/>
            </a:pPr>
            <a:r>
              <a:rPr lang="en-US"/>
              <a:t>Encourage students to listen actively as you read aloud “Helping the Community.” Ask them to recognize the characteristics and structure of the informational text, including the central, or main idea. Prompt them to ask relevant questions to clarify information and answer using multi-word responses. </a:t>
            </a:r>
            <a:endParaRPr/>
          </a:p>
          <a:p>
            <a:pPr marL="228600" lvl="0" indent="-190500" algn="l" rtl="0">
              <a:lnSpc>
                <a:spcPct val="100000"/>
              </a:lnSpc>
              <a:spcBef>
                <a:spcPts val="0"/>
              </a:spcBef>
              <a:spcAft>
                <a:spcPts val="0"/>
              </a:spcAft>
              <a:buClr>
                <a:srgbClr val="000000"/>
              </a:buClr>
              <a:buSzPts val="1200"/>
              <a:buFont typeface="Calibri"/>
              <a:buAutoNum type="arabicPeriod"/>
            </a:pPr>
            <a:r>
              <a:rPr lang="en-US"/>
              <a:t>Have students actively listen for the main idea and key details. </a:t>
            </a:r>
            <a:endParaRPr/>
          </a:p>
          <a:p>
            <a:pPr marL="228600" lvl="0" indent="-190500" algn="l" rtl="0">
              <a:lnSpc>
                <a:spcPct val="100000"/>
              </a:lnSpc>
              <a:spcBef>
                <a:spcPts val="0"/>
              </a:spcBef>
              <a:spcAft>
                <a:spcPts val="0"/>
              </a:spcAft>
              <a:buClr>
                <a:srgbClr val="000000"/>
              </a:buClr>
              <a:buSzPts val="1200"/>
              <a:buFont typeface="Calibri"/>
              <a:buAutoNum type="arabicPeriod"/>
            </a:pPr>
            <a:r>
              <a:rPr lang="en-US"/>
              <a:t>Read the text aloud without stopping for the Think Aloud callouts. </a:t>
            </a:r>
            <a:endParaRPr/>
          </a:p>
          <a:p>
            <a:pPr marL="228600" lvl="0" indent="-190500" algn="l" rtl="0">
              <a:lnSpc>
                <a:spcPct val="100000"/>
              </a:lnSpc>
              <a:spcBef>
                <a:spcPts val="0"/>
              </a:spcBef>
              <a:spcAft>
                <a:spcPts val="0"/>
              </a:spcAft>
              <a:buClr>
                <a:srgbClr val="000000"/>
              </a:buClr>
              <a:buSzPts val="1200"/>
              <a:buFont typeface="Calibri"/>
              <a:buAutoNum type="arabicPeriod"/>
            </a:pPr>
            <a:r>
              <a:rPr lang="en-US"/>
              <a:t>Reread the text, pausing to model Think Aloud strategies.</a:t>
            </a:r>
            <a:endParaRPr/>
          </a:p>
          <a:p>
            <a:pPr marL="228600" lvl="0" indent="-190500" algn="l" rtl="0">
              <a:lnSpc>
                <a:spcPct val="100000"/>
              </a:lnSpc>
              <a:spcBef>
                <a:spcPts val="0"/>
              </a:spcBef>
              <a:spcAft>
                <a:spcPts val="0"/>
              </a:spcAft>
              <a:buClr>
                <a:srgbClr val="000000"/>
              </a:buClr>
              <a:buSzPts val="1200"/>
              <a:buFont typeface="Calibri"/>
              <a:buAutoNum type="arabicPeriod"/>
            </a:pPr>
            <a:r>
              <a:rPr lang="en-US"/>
              <a:t>After reading the informational text “Helping the Community,” ask students: </a:t>
            </a:r>
            <a:r>
              <a:rPr lang="en-US" i="1"/>
              <a:t>How are “Helping the Community” and realistic fiction texts you have read similar and different?</a:t>
            </a:r>
            <a:r>
              <a:rPr lang="en-US"/>
              <a:t> Have students use a T-chart to write their responses. Remind them that these similarities and differences can help them distinguish informational texts from realistic fiction. </a:t>
            </a:r>
            <a:endParaRPr/>
          </a:p>
        </p:txBody>
      </p:sp>
      <p:sp>
        <p:nvSpPr>
          <p:cNvPr id="170" name="Google Shape;170;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0" name="Google Shape;180;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28600" lvl="0" indent="-228600" algn="l" rtl="0">
              <a:lnSpc>
                <a:spcPct val="100000"/>
              </a:lnSpc>
              <a:spcBef>
                <a:spcPts val="0"/>
              </a:spcBef>
              <a:spcAft>
                <a:spcPts val="0"/>
              </a:spcAft>
              <a:buClr>
                <a:srgbClr val="000000"/>
              </a:buClr>
              <a:buSzPts val="1200"/>
              <a:buFont typeface="Calibri"/>
              <a:buAutoNum type="arabicPeriod"/>
            </a:pPr>
            <a:r>
              <a:rPr lang="en-US"/>
              <a:t>Explain that an informational text gives facts and details about real people, things, or events. These facts and details explain main ideas. Main ideas are the most important ideas in the text. Provide the following suggestions for reading informational text:</a:t>
            </a:r>
            <a:endParaRPr/>
          </a:p>
          <a:p>
            <a:pPr marL="685800" lvl="1" indent="-228600" algn="l" rtl="0">
              <a:lnSpc>
                <a:spcPct val="100000"/>
              </a:lnSpc>
              <a:spcBef>
                <a:spcPts val="0"/>
              </a:spcBef>
              <a:spcAft>
                <a:spcPts val="0"/>
              </a:spcAft>
              <a:buClr>
                <a:srgbClr val="000000"/>
              </a:buClr>
              <a:buSzPts val="1200"/>
              <a:buFont typeface="Arial"/>
              <a:buChar char="•"/>
            </a:pPr>
            <a:r>
              <a:rPr lang="en-US"/>
              <a:t>Set a purpose. What do you want to learn about the topic of the informational text? Explain that setting a purpose guides students’ reading and helps them think about the text as they read.</a:t>
            </a:r>
            <a:endParaRPr/>
          </a:p>
          <a:p>
            <a:pPr marL="685800" lvl="1" indent="-228600" algn="l" rtl="0">
              <a:lnSpc>
                <a:spcPct val="100000"/>
              </a:lnSpc>
              <a:spcBef>
                <a:spcPts val="0"/>
              </a:spcBef>
              <a:spcAft>
                <a:spcPts val="0"/>
              </a:spcAft>
              <a:buClr>
                <a:srgbClr val="000000"/>
              </a:buClr>
              <a:buSzPts val="1200"/>
              <a:buFont typeface="Arial"/>
              <a:buChar char="•"/>
            </a:pPr>
            <a:r>
              <a:rPr lang="en-US"/>
              <a:t>Look for evidence in the text. What do the facts and details tell you about a main idea?</a:t>
            </a:r>
            <a:endParaRPr/>
          </a:p>
          <a:p>
            <a:pPr marL="228600" lvl="0" indent="-228600" algn="l" rtl="0">
              <a:lnSpc>
                <a:spcPct val="100000"/>
              </a:lnSpc>
              <a:spcBef>
                <a:spcPts val="0"/>
              </a:spcBef>
              <a:spcAft>
                <a:spcPts val="0"/>
              </a:spcAft>
              <a:buClr>
                <a:srgbClr val="000000"/>
              </a:buClr>
              <a:buSzPts val="1200"/>
              <a:buFont typeface="Calibri"/>
              <a:buAutoNum type="arabicPeriod"/>
            </a:pPr>
            <a:r>
              <a:rPr lang="en-US"/>
              <a:t>Show students how to establish a purpose for reading assigned and self-selected informational text. Say:  </a:t>
            </a:r>
            <a:r>
              <a:rPr lang="en-US" i="1"/>
              <a:t>Before I read “Helping the Community,” I should set a purpose for reading. This is an informational text, so I know it will have facts about real people, things, or events. The title makes me want to learn how I can help my community, so I will say that my purpose is to learn how to help my community. When I start reading, I will look for facts and details. These facts and details will explain a main, or central, idea of the text</a:t>
            </a:r>
            <a:r>
              <a:rPr lang="en-US"/>
              <a:t>. Next, read and discuss the anchor chart on p. 97 in the Student Interactive with students.</a:t>
            </a:r>
            <a:endParaRPr/>
          </a:p>
          <a:p>
            <a:pPr marL="228600" lvl="0" indent="-228600" algn="l" rtl="0">
              <a:lnSpc>
                <a:spcPct val="100000"/>
              </a:lnSpc>
              <a:spcBef>
                <a:spcPts val="0"/>
              </a:spcBef>
              <a:spcAft>
                <a:spcPts val="0"/>
              </a:spcAft>
              <a:buClr>
                <a:srgbClr val="000000"/>
              </a:buClr>
              <a:buSzPts val="1200"/>
              <a:buFont typeface="Calibri"/>
              <a:buAutoNum type="arabicPeriod"/>
            </a:pPr>
            <a:r>
              <a:rPr lang="en-US" b="0" i="0" u="none" strike="noStrike">
                <a:solidFill>
                  <a:srgbClr val="000000"/>
                </a:solidFill>
                <a:latin typeface="Calibri"/>
                <a:ea typeface="Calibri"/>
                <a:cs typeface="Calibri"/>
                <a:sym typeface="Calibri"/>
              </a:rPr>
              <a:t>Read the Anchor Chart on page. 97 in the Student Interactive together. </a:t>
            </a:r>
            <a:r>
              <a:rPr lang="en-US" b="1" i="0" u="none" strike="noStrike">
                <a:solidFill>
                  <a:srgbClr val="000000"/>
                </a:solidFill>
                <a:latin typeface="Calibri"/>
                <a:ea typeface="Calibri"/>
                <a:cs typeface="Calibri"/>
                <a:sym typeface="Calibri"/>
              </a:rPr>
              <a:t>Editable Anchor Chart Click Path: Table of Contents -&gt; Reading Anchor Charts -&gt; Unit 1 Week 3 : Informational Text Editable Reading Anchor Chart</a:t>
            </a:r>
            <a:endParaRPr b="1" i="0">
              <a:latin typeface="Calibri"/>
              <a:ea typeface="Calibri"/>
              <a:cs typeface="Calibri"/>
              <a:sym typeface="Calibri"/>
            </a:endParaRPr>
          </a:p>
          <a:p>
            <a:pPr marL="0" lvl="0" indent="0" algn="l" rtl="0">
              <a:lnSpc>
                <a:spcPct val="100000"/>
              </a:lnSpc>
              <a:spcBef>
                <a:spcPts val="0"/>
              </a:spcBef>
              <a:spcAft>
                <a:spcPts val="0"/>
              </a:spcAft>
              <a:buSzPts val="1400"/>
              <a:buNone/>
            </a:pPr>
            <a:endParaRPr/>
          </a:p>
        </p:txBody>
      </p:sp>
      <p:sp>
        <p:nvSpPr>
          <p:cNvPr id="181" name="Google Shape;181;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16" name="Google Shape;16;p7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7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7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8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8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8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8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8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87"/>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87"/>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8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8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8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9"/>
        <p:cNvGrpSpPr/>
        <p:nvPr/>
      </p:nvGrpSpPr>
      <p:grpSpPr>
        <a:xfrm>
          <a:off x="0" y="0"/>
          <a:ext cx="0" cy="0"/>
          <a:chOff x="0" y="0"/>
          <a:chExt cx="0" cy="0"/>
        </a:xfrm>
      </p:grpSpPr>
      <p:sp>
        <p:nvSpPr>
          <p:cNvPr id="20" name="Google Shape;20;p78"/>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78"/>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2" name="Google Shape;22;p7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7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7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8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8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8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8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0"/>
        <p:cNvGrpSpPr/>
        <p:nvPr/>
      </p:nvGrpSpPr>
      <p:grpSpPr>
        <a:xfrm>
          <a:off x="0" y="0"/>
          <a:ext cx="0" cy="0"/>
          <a:chOff x="0" y="0"/>
          <a:chExt cx="0" cy="0"/>
        </a:xfrm>
      </p:grpSpPr>
      <p:sp>
        <p:nvSpPr>
          <p:cNvPr id="31" name="Google Shape;31;p7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7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7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7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7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6"/>
        <p:cNvGrpSpPr/>
        <p:nvPr/>
      </p:nvGrpSpPr>
      <p:grpSpPr>
        <a:xfrm>
          <a:off x="0" y="0"/>
          <a:ext cx="0" cy="0"/>
          <a:chOff x="0" y="0"/>
          <a:chExt cx="0" cy="0"/>
        </a:xfrm>
      </p:grpSpPr>
      <p:sp>
        <p:nvSpPr>
          <p:cNvPr id="37" name="Google Shape;37;p80"/>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80"/>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9" name="Google Shape;39;p8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8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8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2"/>
        <p:cNvGrpSpPr/>
        <p:nvPr/>
      </p:nvGrpSpPr>
      <p:grpSpPr>
        <a:xfrm>
          <a:off x="0" y="0"/>
          <a:ext cx="0" cy="0"/>
          <a:chOff x="0" y="0"/>
          <a:chExt cx="0" cy="0"/>
        </a:xfrm>
      </p:grpSpPr>
      <p:sp>
        <p:nvSpPr>
          <p:cNvPr id="43" name="Google Shape;43;p8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81"/>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5" name="Google Shape;45;p81"/>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8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8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8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9"/>
        <p:cNvGrpSpPr/>
        <p:nvPr/>
      </p:nvGrpSpPr>
      <p:grpSpPr>
        <a:xfrm>
          <a:off x="0" y="0"/>
          <a:ext cx="0" cy="0"/>
          <a:chOff x="0" y="0"/>
          <a:chExt cx="0" cy="0"/>
        </a:xfrm>
      </p:grpSpPr>
      <p:sp>
        <p:nvSpPr>
          <p:cNvPr id="50" name="Google Shape;50;p82"/>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82"/>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2" name="Google Shape;52;p82"/>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3" name="Google Shape;53;p82"/>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4" name="Google Shape;54;p82"/>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5" name="Google Shape;55;p8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8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8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8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8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8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8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8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8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8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85"/>
          <p:cNvSpPr>
            <a:spLocks noGrp="1"/>
          </p:cNvSpPr>
          <p:nvPr>
            <p:ph type="pic" idx="2"/>
          </p:nvPr>
        </p:nvSpPr>
        <p:spPr>
          <a:xfrm>
            <a:off x="5183188" y="987425"/>
            <a:ext cx="6172200" cy="4873625"/>
          </a:xfrm>
          <a:prstGeom prst="rect">
            <a:avLst/>
          </a:prstGeom>
          <a:noFill/>
          <a:ln>
            <a:noFill/>
          </a:ln>
        </p:spPr>
      </p:sp>
      <p:sp>
        <p:nvSpPr>
          <p:cNvPr id="68" name="Google Shape;68;p8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8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8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8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7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7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7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7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7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3.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3.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2.png"/><Relationship Id="rId7" Type="http://schemas.openxmlformats.org/officeDocument/2006/relationships/image" Target="../media/image14.png"/><Relationship Id="rId12"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3.png"/><Relationship Id="rId10" Type="http://schemas.openxmlformats.org/officeDocument/2006/relationships/image" Target="../media/image17.png"/><Relationship Id="rId4" Type="http://schemas.openxmlformats.org/officeDocument/2006/relationships/image" Target="../media/image4.png"/><Relationship Id="rId9"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3.pn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png"/><Relationship Id="rId7"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3.png"/><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3.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mailto:k12learningpermissions@savvas.com"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3.png"/><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3.png"/><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3.png"/><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3.png"/><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3.png"/><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8.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3.png"/><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png"/><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8.pn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3.png"/><Relationship Id="rId4" Type="http://schemas.openxmlformats.org/officeDocument/2006/relationships/image" Target="../media/image4.pn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8.pn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png"/><Relationship Id="rId4" Type="http://schemas.openxmlformats.org/officeDocument/2006/relationships/image" Target="../media/image4.pn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3.png"/><Relationship Id="rId4" Type="http://schemas.openxmlformats.org/officeDocument/2006/relationships/image" Target="../media/image4.png"/></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3.png"/><Relationship Id="rId4" Type="http://schemas.openxmlformats.org/officeDocument/2006/relationships/image" Target="../media/image4.png"/></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3.png"/><Relationship Id="rId4" Type="http://schemas.openxmlformats.org/officeDocument/2006/relationships/image" Target="../media/image4.png"/></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3.png"/><Relationship Id="rId4" Type="http://schemas.openxmlformats.org/officeDocument/2006/relationships/image" Target="../media/image4.png"/></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3.png"/><Relationship Id="rId4" Type="http://schemas.openxmlformats.org/officeDocument/2006/relationships/image" Target="../media/image4.png"/></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3.png"/><Relationship Id="rId4" Type="http://schemas.openxmlformats.org/officeDocument/2006/relationships/image" Target="../media/image4.png"/></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8.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4.png"/></Relationships>
</file>

<file path=ppt/slides/_rels/slide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9.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0.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1.xml"/><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3.png"/><Relationship Id="rId4" Type="http://schemas.openxmlformats.org/officeDocument/2006/relationships/image" Target="../media/image4.png"/></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2.xml"/><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3.png"/><Relationship Id="rId4" Type="http://schemas.openxmlformats.org/officeDocument/2006/relationships/image" Target="../media/image4.png"/></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3.xml"/><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3.png"/><Relationship Id="rId4" Type="http://schemas.openxmlformats.org/officeDocument/2006/relationships/image" Target="../media/image4.png"/></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4.xml"/><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3.png"/><Relationship Id="rId4" Type="http://schemas.openxmlformats.org/officeDocument/2006/relationships/image" Target="../media/image4.png"/></Relationships>
</file>

<file path=ppt/slides/_rels/slide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5.xml"/><Relationship Id="rId1" Type="http://schemas.openxmlformats.org/officeDocument/2006/relationships/slideLayout" Target="../slideLayouts/slideLayout1.xml"/><Relationship Id="rId6" Type="http://schemas.openxmlformats.org/officeDocument/2006/relationships/image" Target="../media/image43.png"/><Relationship Id="rId5" Type="http://schemas.openxmlformats.org/officeDocument/2006/relationships/image" Target="../media/image3.png"/><Relationship Id="rId4" Type="http://schemas.openxmlformats.org/officeDocument/2006/relationships/image" Target="../media/image4.png"/></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6.xml"/><Relationship Id="rId1" Type="http://schemas.openxmlformats.org/officeDocument/2006/relationships/slideLayout" Target="../slideLayouts/slideLayout1.xml"/><Relationship Id="rId6" Type="http://schemas.openxmlformats.org/officeDocument/2006/relationships/image" Target="../media/image44.png"/><Relationship Id="rId5" Type="http://schemas.openxmlformats.org/officeDocument/2006/relationships/image" Target="../media/image3.png"/><Relationship Id="rId4" Type="http://schemas.openxmlformats.org/officeDocument/2006/relationships/image" Target="../media/image4.png"/></Relationships>
</file>

<file path=ppt/slides/_rels/slide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7.xml"/><Relationship Id="rId1" Type="http://schemas.openxmlformats.org/officeDocument/2006/relationships/slideLayout" Target="../slideLayouts/slideLayout1.xml"/><Relationship Id="rId6" Type="http://schemas.openxmlformats.org/officeDocument/2006/relationships/image" Target="../media/image45.png"/><Relationship Id="rId5" Type="http://schemas.openxmlformats.org/officeDocument/2006/relationships/image" Target="../media/image3.png"/><Relationship Id="rId4" Type="http://schemas.openxmlformats.org/officeDocument/2006/relationships/image" Target="../media/image4.png"/></Relationships>
</file>

<file path=ppt/slides/_rels/slide48.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2.png"/><Relationship Id="rId7" Type="http://schemas.openxmlformats.org/officeDocument/2006/relationships/image" Target="../media/image46.png"/><Relationship Id="rId12" Type="http://schemas.openxmlformats.org/officeDocument/2006/relationships/image" Target="../media/image51.png"/><Relationship Id="rId2" Type="http://schemas.openxmlformats.org/officeDocument/2006/relationships/notesSlide" Target="../notesSlides/notesSlide48.xml"/><Relationship Id="rId1" Type="http://schemas.openxmlformats.org/officeDocument/2006/relationships/slideLayout" Target="../slideLayouts/slideLayout1.xml"/><Relationship Id="rId6" Type="http://schemas.openxmlformats.org/officeDocument/2006/relationships/image" Target="../media/image13.png"/><Relationship Id="rId11" Type="http://schemas.openxmlformats.org/officeDocument/2006/relationships/image" Target="../media/image50.png"/><Relationship Id="rId5" Type="http://schemas.openxmlformats.org/officeDocument/2006/relationships/image" Target="../media/image3.png"/><Relationship Id="rId10" Type="http://schemas.openxmlformats.org/officeDocument/2006/relationships/image" Target="../media/image49.png"/><Relationship Id="rId4" Type="http://schemas.openxmlformats.org/officeDocument/2006/relationships/image" Target="../media/image4.png"/><Relationship Id="rId9" Type="http://schemas.openxmlformats.org/officeDocument/2006/relationships/image" Target="../media/image48.png"/></Relationships>
</file>

<file path=ppt/slides/_rels/slide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9.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4.png"/><Relationship Id="rId4" Type="http://schemas.openxmlformats.org/officeDocument/2006/relationships/image" Target="../media/image3.png"/></Relationships>
</file>

<file path=ppt/slides/_rels/slide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0.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3.png"/><Relationship Id="rId4" Type="http://schemas.openxmlformats.org/officeDocument/2006/relationships/image" Target="../media/image4.png"/></Relationships>
</file>

<file path=ppt/slides/_rels/slide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4.png"/></Relationships>
</file>

<file path=ppt/slides/_rels/slide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2.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4.png"/></Relationships>
</file>

<file path=ppt/slides/_rels/slide5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3.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4.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4.png"/></Relationships>
</file>

<file path=ppt/slides/_rels/slide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5.xml"/><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3.png"/><Relationship Id="rId4" Type="http://schemas.openxmlformats.org/officeDocument/2006/relationships/image" Target="../media/image4.png"/></Relationships>
</file>

<file path=ppt/slides/_rels/slide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6.xml"/><Relationship Id="rId1" Type="http://schemas.openxmlformats.org/officeDocument/2006/relationships/slideLayout" Target="../slideLayouts/slideLayout1.xml"/><Relationship Id="rId6" Type="http://schemas.openxmlformats.org/officeDocument/2006/relationships/image" Target="../media/image52.png"/><Relationship Id="rId5" Type="http://schemas.openxmlformats.org/officeDocument/2006/relationships/image" Target="../media/image3.png"/><Relationship Id="rId4" Type="http://schemas.openxmlformats.org/officeDocument/2006/relationships/image" Target="../media/image4.png"/></Relationships>
</file>

<file path=ppt/slides/_rels/slide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7.xml"/><Relationship Id="rId1" Type="http://schemas.openxmlformats.org/officeDocument/2006/relationships/slideLayout" Target="../slideLayouts/slideLayout1.xml"/><Relationship Id="rId6" Type="http://schemas.openxmlformats.org/officeDocument/2006/relationships/image" Target="../media/image53.png"/><Relationship Id="rId5" Type="http://schemas.openxmlformats.org/officeDocument/2006/relationships/image" Target="../media/image3.png"/><Relationship Id="rId4" Type="http://schemas.openxmlformats.org/officeDocument/2006/relationships/image" Target="../media/image4.png"/></Relationships>
</file>

<file path=ppt/slides/_rels/slide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8.xml"/><Relationship Id="rId1" Type="http://schemas.openxmlformats.org/officeDocument/2006/relationships/slideLayout" Target="../slideLayouts/slideLayout1.xml"/><Relationship Id="rId6" Type="http://schemas.openxmlformats.org/officeDocument/2006/relationships/image" Target="../media/image54.png"/><Relationship Id="rId5" Type="http://schemas.openxmlformats.org/officeDocument/2006/relationships/image" Target="../media/image3.png"/><Relationship Id="rId4" Type="http://schemas.openxmlformats.org/officeDocument/2006/relationships/image" Target="../media/image4.png"/></Relationships>
</file>

<file path=ppt/slides/_rels/slide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9.xml"/><Relationship Id="rId1" Type="http://schemas.openxmlformats.org/officeDocument/2006/relationships/slideLayout" Target="../slideLayouts/slideLayout1.xml"/><Relationship Id="rId6" Type="http://schemas.openxmlformats.org/officeDocument/2006/relationships/image" Target="../media/image55.png"/><Relationship Id="rId5" Type="http://schemas.openxmlformats.org/officeDocument/2006/relationships/image" Target="../media/image3.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4.png"/></Relationships>
</file>

<file path=ppt/slides/_rels/slide6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0.xml"/><Relationship Id="rId1" Type="http://schemas.openxmlformats.org/officeDocument/2006/relationships/slideLayout" Target="../slideLayouts/slideLayout1.xml"/><Relationship Id="rId6" Type="http://schemas.openxmlformats.org/officeDocument/2006/relationships/image" Target="../media/image56.png"/><Relationship Id="rId5" Type="http://schemas.openxmlformats.org/officeDocument/2006/relationships/image" Target="../media/image3.png"/><Relationship Id="rId4" Type="http://schemas.openxmlformats.org/officeDocument/2006/relationships/image" Target="../media/image4.png"/></Relationships>
</file>

<file path=ppt/slides/_rels/slide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1.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3.png"/><Relationship Id="rId4" Type="http://schemas.openxmlformats.org/officeDocument/2006/relationships/image" Target="../media/image4.png"/></Relationships>
</file>

<file path=ppt/slides/_rels/slide6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2.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4.png"/></Relationships>
</file>

<file path=ppt/slides/_rels/slide6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3.xml"/><Relationship Id="rId1" Type="http://schemas.openxmlformats.org/officeDocument/2006/relationships/slideLayout" Target="../slideLayouts/slideLayout1.xml"/><Relationship Id="rId6" Type="http://schemas.openxmlformats.org/officeDocument/2006/relationships/image" Target="../media/image57.png"/><Relationship Id="rId5" Type="http://schemas.openxmlformats.org/officeDocument/2006/relationships/image" Target="../media/image3.png"/><Relationship Id="rId4" Type="http://schemas.openxmlformats.org/officeDocument/2006/relationships/image" Target="../media/image4.png"/></Relationships>
</file>

<file path=ppt/slides/_rels/slide6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4.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6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5.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6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6.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4.png"/></Relationships>
</file>

<file path=ppt/slides/_rels/slide6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7.xml"/><Relationship Id="rId1" Type="http://schemas.openxmlformats.org/officeDocument/2006/relationships/slideLayout" Target="../slideLayouts/slideLayout1.xml"/><Relationship Id="rId6" Type="http://schemas.openxmlformats.org/officeDocument/2006/relationships/image" Target="../media/image58.png"/><Relationship Id="rId5" Type="http://schemas.openxmlformats.org/officeDocument/2006/relationships/image" Target="../media/image3.png"/><Relationship Id="rId4" Type="http://schemas.openxmlformats.org/officeDocument/2006/relationships/image" Target="../media/image4.png"/></Relationships>
</file>

<file path=ppt/slides/_rels/slide6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9.png"/><Relationship Id="rId2" Type="http://schemas.openxmlformats.org/officeDocument/2006/relationships/notesSlide" Target="../notesSlides/notesSlide68.xml"/><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3.png"/><Relationship Id="rId4" Type="http://schemas.openxmlformats.org/officeDocument/2006/relationships/image" Target="../media/image4.png"/></Relationships>
</file>

<file path=ppt/slides/_rels/slide6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9.xml"/><Relationship Id="rId1" Type="http://schemas.openxmlformats.org/officeDocument/2006/relationships/slideLayout" Target="../slideLayouts/slideLayout1.xml"/><Relationship Id="rId6" Type="http://schemas.openxmlformats.org/officeDocument/2006/relationships/image" Target="../media/image60.png"/><Relationship Id="rId5" Type="http://schemas.openxmlformats.org/officeDocument/2006/relationships/image" Target="../media/image3.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3.png"/><Relationship Id="rId4" Type="http://schemas.openxmlformats.org/officeDocument/2006/relationships/image" Target="../media/image4.png"/></Relationships>
</file>

<file path=ppt/slides/_rels/slide7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0.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4.png"/></Relationships>
</file>

<file path=ppt/slides/_rels/slide7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4.png"/></Relationships>
</file>

<file path=ppt/slides/_rels/slide7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2.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3.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1"/>
          <p:cNvSpPr/>
          <p:nvPr/>
        </p:nvSpPr>
        <p:spPr>
          <a:xfrm rot="-5400000">
            <a:off x="1670738" y="-2513949"/>
            <a:ext cx="9523058" cy="12271677"/>
          </a:xfrm>
          <a:prstGeom prst="triangl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90" name="Google Shape;90;p1"/>
          <p:cNvPicPr preferRelativeResize="0"/>
          <p:nvPr/>
        </p:nvPicPr>
        <p:blipFill rotWithShape="1">
          <a:blip r:embed="rId3">
            <a:alphaModFix/>
          </a:blip>
          <a:srcRect/>
          <a:stretch/>
        </p:blipFill>
        <p:spPr>
          <a:xfrm rot="-293960">
            <a:off x="1443189" y="1534325"/>
            <a:ext cx="2491133" cy="4490098"/>
          </a:xfrm>
          <a:prstGeom prst="rect">
            <a:avLst/>
          </a:prstGeom>
          <a:noFill/>
          <a:ln>
            <a:noFill/>
          </a:ln>
        </p:spPr>
      </p:pic>
      <p:sp>
        <p:nvSpPr>
          <p:cNvPr id="91" name="Google Shape;91;p1"/>
          <p:cNvSpPr txBox="1"/>
          <p:nvPr/>
        </p:nvSpPr>
        <p:spPr>
          <a:xfrm>
            <a:off x="3704392" y="2783291"/>
            <a:ext cx="7231500" cy="1108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6600"/>
              <a:buFont typeface="Arial"/>
              <a:buNone/>
            </a:pPr>
            <a:r>
              <a:rPr lang="en-US" sz="6600" b="0" i="0" u="none" strike="noStrike" cap="none">
                <a:solidFill>
                  <a:schemeClr val="lt1"/>
                </a:solidFill>
                <a:latin typeface="Century Gothic"/>
                <a:ea typeface="Century Gothic"/>
                <a:cs typeface="Century Gothic"/>
                <a:sym typeface="Century Gothic"/>
              </a:rPr>
              <a:t>Unit 1: </a:t>
            </a:r>
            <a:r>
              <a:rPr lang="en-US" sz="6600" b="1" i="0" u="none" strike="noStrike" cap="none">
                <a:solidFill>
                  <a:schemeClr val="lt1"/>
                </a:solidFill>
                <a:latin typeface="Century Gothic"/>
                <a:ea typeface="Century Gothic"/>
                <a:cs typeface="Century Gothic"/>
                <a:sym typeface="Century Gothic"/>
              </a:rPr>
              <a:t>Week 3</a:t>
            </a:r>
            <a:endParaRPr sz="1400" b="1" i="0" u="none" strike="noStrike" cap="none">
              <a:solidFill>
                <a:srgbClr val="000000"/>
              </a:solidFill>
              <a:latin typeface="Century Gothic"/>
              <a:ea typeface="Century Gothic"/>
              <a:cs typeface="Century Gothic"/>
              <a:sym typeface="Century Gothic"/>
            </a:endParaRPr>
          </a:p>
        </p:txBody>
      </p:sp>
      <p:pic>
        <p:nvPicPr>
          <p:cNvPr id="92" name="Google Shape;92;p1" descr="A picture containing clock&#10;&#10;Description automatically generated"/>
          <p:cNvPicPr preferRelativeResize="0"/>
          <p:nvPr/>
        </p:nvPicPr>
        <p:blipFill rotWithShape="1">
          <a:blip r:embed="rId4">
            <a:alphaModFix/>
          </a:blip>
          <a:srcRect r="52261"/>
          <a:stretch/>
        </p:blipFill>
        <p:spPr>
          <a:xfrm>
            <a:off x="892974" y="435432"/>
            <a:ext cx="2645200" cy="756644"/>
          </a:xfrm>
          <a:prstGeom prst="rect">
            <a:avLst/>
          </a:prstGeom>
          <a:noFill/>
          <a:ln>
            <a:noFill/>
          </a:ln>
        </p:spPr>
      </p:pic>
      <p:pic>
        <p:nvPicPr>
          <p:cNvPr id="93" name="Google Shape;93;p1" descr="Logo, company name&#10;&#10;Description automatically generated"/>
          <p:cNvPicPr preferRelativeResize="0"/>
          <p:nvPr/>
        </p:nvPicPr>
        <p:blipFill rotWithShape="1">
          <a:blip r:embed="rId5">
            <a:alphaModFix/>
          </a:blip>
          <a:srcRect l="5777" r="5316" b="11561"/>
          <a:stretch/>
        </p:blipFill>
        <p:spPr>
          <a:xfrm>
            <a:off x="296429" y="5977397"/>
            <a:ext cx="1919145" cy="767597"/>
          </a:xfrm>
          <a:prstGeom prst="rect">
            <a:avLst/>
          </a:prstGeom>
          <a:noFill/>
          <a:ln>
            <a:noFill/>
          </a:ln>
        </p:spPr>
      </p:pic>
      <p:cxnSp>
        <p:nvCxnSpPr>
          <p:cNvPr id="94" name="Google Shape;94;p1"/>
          <p:cNvCxnSpPr/>
          <p:nvPr/>
        </p:nvCxnSpPr>
        <p:spPr>
          <a:xfrm>
            <a:off x="212450" y="304023"/>
            <a:ext cx="0" cy="6440971"/>
          </a:xfrm>
          <a:prstGeom prst="straightConnector1">
            <a:avLst/>
          </a:prstGeom>
          <a:noFill/>
          <a:ln w="28575" cap="flat" cmpd="sng">
            <a:solidFill>
              <a:srgbClr val="0070C0"/>
            </a:solidFill>
            <a:prstDash val="solid"/>
            <a:miter lim="800000"/>
            <a:headEnd type="none" w="sm" len="sm"/>
            <a:tailEnd type="none" w="sm" len="sm"/>
          </a:ln>
        </p:spPr>
      </p:cxnSp>
      <p:sp>
        <p:nvSpPr>
          <p:cNvPr id="95" name="Google Shape;95;p1"/>
          <p:cNvSpPr/>
          <p:nvPr/>
        </p:nvSpPr>
        <p:spPr>
          <a:xfrm>
            <a:off x="7153978" y="4921491"/>
            <a:ext cx="4979979" cy="1000717"/>
          </a:xfrm>
          <a:prstGeom prst="ellipse">
            <a:avLst/>
          </a:prstGeom>
          <a:solidFill>
            <a:schemeClr val="lt1"/>
          </a:solidFill>
          <a:ln w="1905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600"/>
              <a:buFont typeface="Arial"/>
              <a:buNone/>
            </a:pPr>
            <a:r>
              <a:rPr lang="en-US" sz="3600" b="1" i="0" u="none" strike="noStrike" cap="none">
                <a:solidFill>
                  <a:schemeClr val="accent1"/>
                </a:solidFill>
                <a:latin typeface="Century Gothic"/>
                <a:ea typeface="Century Gothic"/>
                <a:cs typeface="Century Gothic"/>
                <a:sym typeface="Century Gothic"/>
              </a:rPr>
              <a:t>Grade 2</a:t>
            </a:r>
            <a:endParaRPr sz="1400" b="0" i="0" u="none" strike="noStrike" cap="none">
              <a:solidFill>
                <a:srgbClr val="000000"/>
              </a:solidFill>
              <a:latin typeface="Century Gothic"/>
              <a:ea typeface="Century Gothic"/>
              <a:cs typeface="Century Gothic"/>
              <a:sym typeface="Century Gothic"/>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pic>
        <p:nvPicPr>
          <p:cNvPr id="196" name="Google Shape;196;p13" descr="A picture containing clock&#10;&#10;Description automatically generated"/>
          <p:cNvPicPr preferRelativeResize="0"/>
          <p:nvPr/>
        </p:nvPicPr>
        <p:blipFill rotWithShape="1">
          <a:blip r:embed="rId3">
            <a:alphaModFix/>
          </a:blip>
          <a:srcRect r="52261"/>
          <a:stretch/>
        </p:blipFill>
        <p:spPr>
          <a:xfrm>
            <a:off x="10386533" y="6204193"/>
            <a:ext cx="1632724" cy="467031"/>
          </a:xfrm>
          <a:prstGeom prst="rect">
            <a:avLst/>
          </a:prstGeom>
          <a:noFill/>
          <a:ln>
            <a:noFill/>
          </a:ln>
        </p:spPr>
      </p:pic>
      <p:pic>
        <p:nvPicPr>
          <p:cNvPr id="197" name="Google Shape;197;p13" descr="A picture containing drawing, lamp&#10;&#10;Description automatically generated"/>
          <p:cNvPicPr preferRelativeResize="0"/>
          <p:nvPr/>
        </p:nvPicPr>
        <p:blipFill rotWithShape="1">
          <a:blip r:embed="rId4">
            <a:alphaModFix/>
          </a:blip>
          <a:srcRect/>
          <a:stretch/>
        </p:blipFill>
        <p:spPr>
          <a:xfrm rot="9387287">
            <a:off x="9271967" y="5485049"/>
            <a:ext cx="2842710" cy="979582"/>
          </a:xfrm>
          <a:prstGeom prst="rect">
            <a:avLst/>
          </a:prstGeom>
          <a:noFill/>
          <a:ln>
            <a:noFill/>
          </a:ln>
        </p:spPr>
      </p:pic>
      <p:pic>
        <p:nvPicPr>
          <p:cNvPr id="198" name="Google Shape;198;p13" descr="Logo, company name&#10;&#10;Description automatically generated"/>
          <p:cNvPicPr preferRelativeResize="0"/>
          <p:nvPr/>
        </p:nvPicPr>
        <p:blipFill rotWithShape="1">
          <a:blip r:embed="rId5">
            <a:alphaModFix/>
          </a:blip>
          <a:srcRect l="5777" r="5316" b="11561"/>
          <a:stretch/>
        </p:blipFill>
        <p:spPr>
          <a:xfrm>
            <a:off x="298808" y="6364415"/>
            <a:ext cx="1040465" cy="416153"/>
          </a:xfrm>
          <a:prstGeom prst="rect">
            <a:avLst/>
          </a:prstGeom>
          <a:noFill/>
          <a:ln>
            <a:noFill/>
          </a:ln>
        </p:spPr>
      </p:pic>
      <p:cxnSp>
        <p:nvCxnSpPr>
          <p:cNvPr id="199" name="Google Shape;199;p13"/>
          <p:cNvCxnSpPr/>
          <p:nvPr/>
        </p:nvCxnSpPr>
        <p:spPr>
          <a:xfrm>
            <a:off x="212450" y="304023"/>
            <a:ext cx="0" cy="6440971"/>
          </a:xfrm>
          <a:prstGeom prst="straightConnector1">
            <a:avLst/>
          </a:prstGeom>
          <a:noFill/>
          <a:ln w="28575" cap="flat" cmpd="sng">
            <a:solidFill>
              <a:srgbClr val="0070C0"/>
            </a:solidFill>
            <a:prstDash val="solid"/>
            <a:miter lim="800000"/>
            <a:headEnd type="none" w="sm" len="sm"/>
            <a:tailEnd type="none" w="sm" len="sm"/>
          </a:ln>
        </p:spPr>
      </p:cxnSp>
      <p:sp>
        <p:nvSpPr>
          <p:cNvPr id="200" name="Google Shape;200;p13"/>
          <p:cNvSpPr/>
          <p:nvPr/>
        </p:nvSpPr>
        <p:spPr>
          <a:xfrm>
            <a:off x="212449" y="285508"/>
            <a:ext cx="10660327" cy="728905"/>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chemeClr val="lt1"/>
                </a:solidFill>
                <a:latin typeface="Century Gothic"/>
                <a:ea typeface="Century Gothic"/>
                <a:cs typeface="Century Gothic"/>
                <a:sym typeface="Century Gothic"/>
              </a:rPr>
              <a:t>   Apply </a:t>
            </a:r>
            <a:endParaRPr sz="1400" b="0" i="0" u="none" strike="noStrike" cap="none">
              <a:solidFill>
                <a:srgbClr val="000000"/>
              </a:solidFill>
              <a:latin typeface="Century Gothic"/>
              <a:ea typeface="Century Gothic"/>
              <a:cs typeface="Century Gothic"/>
              <a:sym typeface="Century Gothic"/>
            </a:endParaRPr>
          </a:p>
        </p:txBody>
      </p:sp>
      <p:sp>
        <p:nvSpPr>
          <p:cNvPr id="201" name="Google Shape;201;p13"/>
          <p:cNvSpPr/>
          <p:nvPr/>
        </p:nvSpPr>
        <p:spPr>
          <a:xfrm>
            <a:off x="9958392" y="140912"/>
            <a:ext cx="2060865" cy="1156961"/>
          </a:xfrm>
          <a:prstGeom prst="ellipse">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lt1"/>
                </a:solidFill>
                <a:latin typeface="Century Gothic"/>
                <a:ea typeface="Century Gothic"/>
                <a:cs typeface="Century Gothic"/>
                <a:sym typeface="Century Gothic"/>
              </a:rPr>
              <a:t>Page 96</a:t>
            </a:r>
            <a:endParaRPr sz="1400" b="0" i="0" u="none" strike="noStrike" cap="none">
              <a:solidFill>
                <a:srgbClr val="000000"/>
              </a:solidFill>
              <a:latin typeface="Century Gothic"/>
              <a:ea typeface="Century Gothic"/>
              <a:cs typeface="Century Gothic"/>
              <a:sym typeface="Century Gothic"/>
            </a:endParaRPr>
          </a:p>
        </p:txBody>
      </p:sp>
      <p:pic>
        <p:nvPicPr>
          <p:cNvPr id="202" name="Google Shape;202;p13" descr="A picture containing text, clipart&#10;&#10;Description automatically generated"/>
          <p:cNvPicPr preferRelativeResize="0"/>
          <p:nvPr/>
        </p:nvPicPr>
        <p:blipFill rotWithShape="1">
          <a:blip r:embed="rId6">
            <a:alphaModFix/>
          </a:blip>
          <a:srcRect/>
          <a:stretch/>
        </p:blipFill>
        <p:spPr>
          <a:xfrm>
            <a:off x="6096000" y="2335801"/>
            <a:ext cx="4948236" cy="713781"/>
          </a:xfrm>
          <a:prstGeom prst="rect">
            <a:avLst/>
          </a:prstGeom>
          <a:noFill/>
          <a:ln>
            <a:noFill/>
          </a:ln>
        </p:spPr>
      </p:pic>
      <p:sp>
        <p:nvSpPr>
          <p:cNvPr id="203" name="Google Shape;203;p13"/>
          <p:cNvSpPr txBox="1"/>
          <p:nvPr/>
        </p:nvSpPr>
        <p:spPr>
          <a:xfrm>
            <a:off x="6111960" y="3460901"/>
            <a:ext cx="4932300" cy="1569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none">
                <a:solidFill>
                  <a:schemeClr val="dk1"/>
                </a:solidFill>
                <a:latin typeface="Century Gothic"/>
                <a:ea typeface="Century Gothic"/>
                <a:cs typeface="Century Gothic"/>
                <a:sym typeface="Century Gothic"/>
              </a:rPr>
              <a:t>Talk </a:t>
            </a:r>
            <a:r>
              <a:rPr lang="en-US" sz="3200" b="0" i="0" u="none" strike="noStrike" cap="none">
                <a:solidFill>
                  <a:schemeClr val="dk1"/>
                </a:solidFill>
                <a:latin typeface="Century Gothic"/>
                <a:ea typeface="Century Gothic"/>
                <a:cs typeface="Century Gothic"/>
                <a:sym typeface="Century Gothic"/>
              </a:rPr>
              <a:t>about the purpose for reading </a:t>
            </a:r>
            <a:r>
              <a:rPr lang="en-US" sz="3200" b="0" i="1" u="none" strike="noStrike" cap="none">
                <a:solidFill>
                  <a:schemeClr val="dk1"/>
                </a:solidFill>
                <a:latin typeface="Century Gothic"/>
                <a:ea typeface="Century Gothic"/>
                <a:cs typeface="Century Gothic"/>
                <a:sym typeface="Century Gothic"/>
              </a:rPr>
              <a:t>Places We Go</a:t>
            </a:r>
            <a:r>
              <a:rPr lang="en-US" sz="3200" b="0" i="0" u="none" strike="noStrike" cap="none">
                <a:solidFill>
                  <a:schemeClr val="dk1"/>
                </a:solidFill>
                <a:latin typeface="Century Gothic"/>
                <a:ea typeface="Century Gothic"/>
                <a:cs typeface="Century Gothic"/>
                <a:sym typeface="Century Gothic"/>
              </a:rPr>
              <a:t>.</a:t>
            </a:r>
            <a:endParaRPr sz="3200" b="0" i="0" u="none" strike="noStrike" cap="none">
              <a:solidFill>
                <a:schemeClr val="dk1"/>
              </a:solidFill>
              <a:latin typeface="Century Gothic"/>
              <a:ea typeface="Century Gothic"/>
              <a:cs typeface="Century Gothic"/>
              <a:sym typeface="Century Gothic"/>
            </a:endParaRPr>
          </a:p>
        </p:txBody>
      </p:sp>
      <p:pic>
        <p:nvPicPr>
          <p:cNvPr id="204" name="Google Shape;204;p13"/>
          <p:cNvPicPr preferRelativeResize="0"/>
          <p:nvPr/>
        </p:nvPicPr>
        <p:blipFill rotWithShape="1">
          <a:blip r:embed="rId7">
            <a:alphaModFix/>
          </a:blip>
          <a:srcRect/>
          <a:stretch/>
        </p:blipFill>
        <p:spPr>
          <a:xfrm>
            <a:off x="1634735" y="1169037"/>
            <a:ext cx="4012378" cy="5460715"/>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pic>
        <p:nvPicPr>
          <p:cNvPr id="210" name="Google Shape;210;p14" descr="A picture containing clock&#10;&#10;Description automatically generated"/>
          <p:cNvPicPr preferRelativeResize="0"/>
          <p:nvPr/>
        </p:nvPicPr>
        <p:blipFill rotWithShape="1">
          <a:blip r:embed="rId3">
            <a:alphaModFix/>
          </a:blip>
          <a:srcRect r="52261"/>
          <a:stretch/>
        </p:blipFill>
        <p:spPr>
          <a:xfrm>
            <a:off x="10386533" y="6204193"/>
            <a:ext cx="1632724" cy="467031"/>
          </a:xfrm>
          <a:prstGeom prst="rect">
            <a:avLst/>
          </a:prstGeom>
          <a:noFill/>
          <a:ln>
            <a:noFill/>
          </a:ln>
        </p:spPr>
      </p:pic>
      <p:pic>
        <p:nvPicPr>
          <p:cNvPr id="211" name="Google Shape;211;p14" descr="A picture containing drawing, lamp&#10;&#10;Description automatically generated"/>
          <p:cNvPicPr preferRelativeResize="0"/>
          <p:nvPr/>
        </p:nvPicPr>
        <p:blipFill rotWithShape="1">
          <a:blip r:embed="rId4">
            <a:alphaModFix/>
          </a:blip>
          <a:srcRect/>
          <a:stretch/>
        </p:blipFill>
        <p:spPr>
          <a:xfrm rot="9387287">
            <a:off x="9271967" y="5485049"/>
            <a:ext cx="2842710" cy="979582"/>
          </a:xfrm>
          <a:prstGeom prst="rect">
            <a:avLst/>
          </a:prstGeom>
          <a:noFill/>
          <a:ln>
            <a:noFill/>
          </a:ln>
        </p:spPr>
      </p:pic>
      <p:pic>
        <p:nvPicPr>
          <p:cNvPr id="212" name="Google Shape;212;p14" descr="Logo, company name&#10;&#10;Description automatically generated"/>
          <p:cNvPicPr preferRelativeResize="0"/>
          <p:nvPr/>
        </p:nvPicPr>
        <p:blipFill rotWithShape="1">
          <a:blip r:embed="rId5">
            <a:alphaModFix/>
          </a:blip>
          <a:srcRect l="5777" r="5316" b="11561"/>
          <a:stretch/>
        </p:blipFill>
        <p:spPr>
          <a:xfrm>
            <a:off x="298808" y="6364415"/>
            <a:ext cx="1040465" cy="416153"/>
          </a:xfrm>
          <a:prstGeom prst="rect">
            <a:avLst/>
          </a:prstGeom>
          <a:noFill/>
          <a:ln>
            <a:noFill/>
          </a:ln>
        </p:spPr>
      </p:pic>
      <p:cxnSp>
        <p:nvCxnSpPr>
          <p:cNvPr id="213" name="Google Shape;213;p14"/>
          <p:cNvCxnSpPr/>
          <p:nvPr/>
        </p:nvCxnSpPr>
        <p:spPr>
          <a:xfrm>
            <a:off x="212450" y="304023"/>
            <a:ext cx="0" cy="6440971"/>
          </a:xfrm>
          <a:prstGeom prst="straightConnector1">
            <a:avLst/>
          </a:prstGeom>
          <a:noFill/>
          <a:ln w="28575" cap="flat" cmpd="sng">
            <a:solidFill>
              <a:srgbClr val="0070C0"/>
            </a:solidFill>
            <a:prstDash val="solid"/>
            <a:miter lim="800000"/>
            <a:headEnd type="none" w="sm" len="sm"/>
            <a:tailEnd type="none" w="sm" len="sm"/>
          </a:ln>
        </p:spPr>
      </p:cxnSp>
      <p:sp>
        <p:nvSpPr>
          <p:cNvPr id="214" name="Google Shape;214;p14"/>
          <p:cNvSpPr/>
          <p:nvPr/>
        </p:nvSpPr>
        <p:spPr>
          <a:xfrm>
            <a:off x="212449" y="285508"/>
            <a:ext cx="10660327" cy="728905"/>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chemeClr val="lt1"/>
                </a:solidFill>
                <a:latin typeface="Century Gothic"/>
                <a:ea typeface="Century Gothic"/>
                <a:cs typeface="Century Gothic"/>
                <a:sym typeface="Century Gothic"/>
              </a:rPr>
              <a:t>   Academic Vocabulary </a:t>
            </a:r>
            <a:endParaRPr sz="1400" b="0" i="0" u="none" strike="noStrike" cap="none">
              <a:solidFill>
                <a:srgbClr val="000000"/>
              </a:solidFill>
              <a:latin typeface="Century Gothic"/>
              <a:ea typeface="Century Gothic"/>
              <a:cs typeface="Century Gothic"/>
              <a:sym typeface="Century Gothic"/>
            </a:endParaRPr>
          </a:p>
        </p:txBody>
      </p:sp>
      <p:sp>
        <p:nvSpPr>
          <p:cNvPr id="215" name="Google Shape;215;p14"/>
          <p:cNvSpPr/>
          <p:nvPr/>
        </p:nvSpPr>
        <p:spPr>
          <a:xfrm>
            <a:off x="9958392" y="140912"/>
            <a:ext cx="2060865" cy="1156961"/>
          </a:xfrm>
          <a:prstGeom prst="ellipse">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lt1"/>
                </a:solidFill>
                <a:latin typeface="Century Gothic"/>
                <a:ea typeface="Century Gothic"/>
                <a:cs typeface="Century Gothic"/>
                <a:sym typeface="Century Gothic"/>
              </a:rPr>
              <a:t>Page 121</a:t>
            </a:r>
            <a:endParaRPr sz="1400" b="0" i="0" u="none" strike="noStrike" cap="none">
              <a:solidFill>
                <a:srgbClr val="000000"/>
              </a:solidFill>
              <a:latin typeface="Century Gothic"/>
              <a:ea typeface="Century Gothic"/>
              <a:cs typeface="Century Gothic"/>
              <a:sym typeface="Century Gothic"/>
            </a:endParaRPr>
          </a:p>
        </p:txBody>
      </p:sp>
      <p:sp>
        <p:nvSpPr>
          <p:cNvPr id="216" name="Google Shape;216;p14"/>
          <p:cNvSpPr txBox="1"/>
          <p:nvPr/>
        </p:nvSpPr>
        <p:spPr>
          <a:xfrm>
            <a:off x="1989342" y="1340567"/>
            <a:ext cx="2377174" cy="507827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600" b="0" i="0" u="none" strike="noStrike" cap="none">
                <a:solidFill>
                  <a:schemeClr val="dk1"/>
                </a:solidFill>
                <a:latin typeface="Century Gothic"/>
                <a:ea typeface="Century Gothic"/>
                <a:cs typeface="Century Gothic"/>
                <a:sym typeface="Century Gothic"/>
              </a:rPr>
              <a:t>affect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200"/>
              <a:buFont typeface="Arial"/>
              <a:buNone/>
            </a:pPr>
            <a:endParaRPr sz="3600" b="0" i="0" u="none" strike="noStrike" cap="none">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3200"/>
              <a:buFont typeface="Arial"/>
              <a:buNone/>
            </a:pPr>
            <a:r>
              <a:rPr lang="en-US" sz="3600" b="0" i="0" u="none" strike="noStrike" cap="none">
                <a:solidFill>
                  <a:schemeClr val="dk1"/>
                </a:solidFill>
                <a:latin typeface="Century Gothic"/>
                <a:ea typeface="Century Gothic"/>
                <a:cs typeface="Century Gothic"/>
                <a:sym typeface="Century Gothic"/>
              </a:rPr>
              <a:t>different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200"/>
              <a:buFont typeface="Arial"/>
              <a:buNone/>
            </a:pPr>
            <a:endParaRPr sz="3600" b="0" i="0" u="none" strike="noStrike" cap="none">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3200"/>
              <a:buFont typeface="Arial"/>
              <a:buNone/>
            </a:pPr>
            <a:r>
              <a:rPr lang="en-US" sz="3600" b="0" i="0" u="none" strike="noStrike" cap="none">
                <a:solidFill>
                  <a:schemeClr val="dk1"/>
                </a:solidFill>
                <a:latin typeface="Century Gothic"/>
                <a:ea typeface="Century Gothic"/>
                <a:cs typeface="Century Gothic"/>
                <a:sym typeface="Century Gothic"/>
              </a:rPr>
              <a:t>compare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200"/>
              <a:buFont typeface="Arial"/>
              <a:buNone/>
            </a:pPr>
            <a:endParaRPr sz="3600" b="0" i="0" u="none" strike="noStrike" cap="none">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3200"/>
              <a:buFont typeface="Arial"/>
              <a:buNone/>
            </a:pPr>
            <a:r>
              <a:rPr lang="en-US" sz="3600" b="0" i="0" u="none" strike="noStrike" cap="none">
                <a:solidFill>
                  <a:schemeClr val="dk1"/>
                </a:solidFill>
                <a:latin typeface="Century Gothic"/>
                <a:ea typeface="Century Gothic"/>
                <a:cs typeface="Century Gothic"/>
                <a:sym typeface="Century Gothic"/>
              </a:rPr>
              <a:t>location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200"/>
              <a:buFont typeface="Arial"/>
              <a:buNone/>
            </a:pPr>
            <a:endParaRPr sz="3600" b="0" i="0" u="none" strike="noStrike" cap="none">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3200"/>
              <a:buFont typeface="Arial"/>
              <a:buNone/>
            </a:pPr>
            <a:r>
              <a:rPr lang="en-US" sz="3600" b="0" i="0" u="none" strike="noStrike" cap="none">
                <a:solidFill>
                  <a:schemeClr val="dk1"/>
                </a:solidFill>
                <a:latin typeface="Century Gothic"/>
                <a:ea typeface="Century Gothic"/>
                <a:cs typeface="Century Gothic"/>
                <a:sym typeface="Century Gothic"/>
              </a:rPr>
              <a:t>region</a:t>
            </a:r>
            <a:endParaRPr sz="3600" b="0" i="0" u="none" strike="noStrike" cap="none">
              <a:solidFill>
                <a:schemeClr val="dk1"/>
              </a:solidFill>
              <a:latin typeface="Century Gothic"/>
              <a:ea typeface="Century Gothic"/>
              <a:cs typeface="Century Gothic"/>
              <a:sym typeface="Century Gothic"/>
            </a:endParaRPr>
          </a:p>
        </p:txBody>
      </p:sp>
      <p:pic>
        <p:nvPicPr>
          <p:cNvPr id="217" name="Google Shape;217;p14"/>
          <p:cNvPicPr preferRelativeResize="0"/>
          <p:nvPr/>
        </p:nvPicPr>
        <p:blipFill rotWithShape="1">
          <a:blip r:embed="rId6">
            <a:alphaModFix/>
          </a:blip>
          <a:srcRect/>
          <a:stretch/>
        </p:blipFill>
        <p:spPr>
          <a:xfrm>
            <a:off x="5778352" y="1257977"/>
            <a:ext cx="3668248" cy="4971525"/>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pic>
        <p:nvPicPr>
          <p:cNvPr id="223" name="Google Shape;223;p15" descr="A picture containing clock&#10;&#10;Description automatically generated"/>
          <p:cNvPicPr preferRelativeResize="0"/>
          <p:nvPr/>
        </p:nvPicPr>
        <p:blipFill rotWithShape="1">
          <a:blip r:embed="rId3">
            <a:alphaModFix/>
          </a:blip>
          <a:srcRect r="52261"/>
          <a:stretch/>
        </p:blipFill>
        <p:spPr>
          <a:xfrm>
            <a:off x="10386533" y="6204193"/>
            <a:ext cx="1632724" cy="467031"/>
          </a:xfrm>
          <a:prstGeom prst="rect">
            <a:avLst/>
          </a:prstGeom>
          <a:noFill/>
          <a:ln>
            <a:noFill/>
          </a:ln>
        </p:spPr>
      </p:pic>
      <p:pic>
        <p:nvPicPr>
          <p:cNvPr id="224" name="Google Shape;224;p15" descr="A picture containing drawing, lamp&#10;&#10;Description automatically generated"/>
          <p:cNvPicPr preferRelativeResize="0"/>
          <p:nvPr/>
        </p:nvPicPr>
        <p:blipFill rotWithShape="1">
          <a:blip r:embed="rId4">
            <a:alphaModFix/>
          </a:blip>
          <a:srcRect/>
          <a:stretch/>
        </p:blipFill>
        <p:spPr>
          <a:xfrm rot="9387287">
            <a:off x="9271967" y="5485049"/>
            <a:ext cx="2842710" cy="979582"/>
          </a:xfrm>
          <a:prstGeom prst="rect">
            <a:avLst/>
          </a:prstGeom>
          <a:noFill/>
          <a:ln>
            <a:noFill/>
          </a:ln>
        </p:spPr>
      </p:pic>
      <p:pic>
        <p:nvPicPr>
          <p:cNvPr id="225" name="Google Shape;225;p15" descr="Logo, company name&#10;&#10;Description automatically generated"/>
          <p:cNvPicPr preferRelativeResize="0"/>
          <p:nvPr/>
        </p:nvPicPr>
        <p:blipFill rotWithShape="1">
          <a:blip r:embed="rId5">
            <a:alphaModFix/>
          </a:blip>
          <a:srcRect l="5777" r="5316" b="11561"/>
          <a:stretch/>
        </p:blipFill>
        <p:spPr>
          <a:xfrm>
            <a:off x="298808" y="6364415"/>
            <a:ext cx="1040465" cy="416153"/>
          </a:xfrm>
          <a:prstGeom prst="rect">
            <a:avLst/>
          </a:prstGeom>
          <a:noFill/>
          <a:ln>
            <a:noFill/>
          </a:ln>
        </p:spPr>
      </p:pic>
      <p:cxnSp>
        <p:nvCxnSpPr>
          <p:cNvPr id="226" name="Google Shape;226;p15"/>
          <p:cNvCxnSpPr/>
          <p:nvPr/>
        </p:nvCxnSpPr>
        <p:spPr>
          <a:xfrm>
            <a:off x="212450" y="304023"/>
            <a:ext cx="0" cy="6440971"/>
          </a:xfrm>
          <a:prstGeom prst="straightConnector1">
            <a:avLst/>
          </a:prstGeom>
          <a:noFill/>
          <a:ln w="28575" cap="flat" cmpd="sng">
            <a:solidFill>
              <a:srgbClr val="0070C0"/>
            </a:solidFill>
            <a:prstDash val="solid"/>
            <a:miter lim="800000"/>
            <a:headEnd type="none" w="sm" len="sm"/>
            <a:tailEnd type="none" w="sm" len="sm"/>
          </a:ln>
        </p:spPr>
      </p:cxnSp>
      <p:sp>
        <p:nvSpPr>
          <p:cNvPr id="227" name="Google Shape;227;p15"/>
          <p:cNvSpPr/>
          <p:nvPr/>
        </p:nvSpPr>
        <p:spPr>
          <a:xfrm>
            <a:off x="212449" y="285508"/>
            <a:ext cx="10660327" cy="728905"/>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chemeClr val="lt1"/>
                </a:solidFill>
                <a:latin typeface="Century Gothic"/>
                <a:ea typeface="Century Gothic"/>
                <a:cs typeface="Century Gothic"/>
                <a:sym typeface="Century Gothic"/>
              </a:rPr>
              <a:t>   Handwriting </a:t>
            </a:r>
            <a:endParaRPr sz="1400" b="0" i="0" u="none" strike="noStrike" cap="none">
              <a:solidFill>
                <a:srgbClr val="000000"/>
              </a:solidFill>
              <a:latin typeface="Century Gothic"/>
              <a:ea typeface="Century Gothic"/>
              <a:cs typeface="Century Gothic"/>
              <a:sym typeface="Century Gothic"/>
            </a:endParaRPr>
          </a:p>
        </p:txBody>
      </p:sp>
      <p:pic>
        <p:nvPicPr>
          <p:cNvPr id="228" name="Google Shape;228;p15" descr="Table&#10;&#10;Description automatically generated with low confidence"/>
          <p:cNvPicPr preferRelativeResize="0"/>
          <p:nvPr/>
        </p:nvPicPr>
        <p:blipFill rotWithShape="1">
          <a:blip r:embed="rId6">
            <a:alphaModFix/>
          </a:blip>
          <a:srcRect/>
          <a:stretch/>
        </p:blipFill>
        <p:spPr>
          <a:xfrm>
            <a:off x="4648037" y="1582249"/>
            <a:ext cx="5713346" cy="4567309"/>
          </a:xfrm>
          <a:prstGeom prst="rect">
            <a:avLst/>
          </a:prstGeom>
          <a:noFill/>
          <a:ln>
            <a:noFill/>
          </a:ln>
        </p:spPr>
      </p:pic>
      <p:pic>
        <p:nvPicPr>
          <p:cNvPr id="229" name="Google Shape;229;p15"/>
          <p:cNvPicPr preferRelativeResize="0"/>
          <p:nvPr/>
        </p:nvPicPr>
        <p:blipFill rotWithShape="1">
          <a:blip r:embed="rId7">
            <a:alphaModFix/>
          </a:blip>
          <a:srcRect/>
          <a:stretch/>
        </p:blipFill>
        <p:spPr>
          <a:xfrm>
            <a:off x="1230975" y="1751450"/>
            <a:ext cx="1134625" cy="1134625"/>
          </a:xfrm>
          <a:prstGeom prst="rect">
            <a:avLst/>
          </a:prstGeom>
          <a:noFill/>
          <a:ln>
            <a:noFill/>
          </a:ln>
        </p:spPr>
      </p:pic>
      <p:pic>
        <p:nvPicPr>
          <p:cNvPr id="230" name="Google Shape;230;p15"/>
          <p:cNvPicPr preferRelativeResize="0"/>
          <p:nvPr/>
        </p:nvPicPr>
        <p:blipFill rotWithShape="1">
          <a:blip r:embed="rId8">
            <a:alphaModFix/>
          </a:blip>
          <a:srcRect/>
          <a:stretch/>
        </p:blipFill>
        <p:spPr>
          <a:xfrm>
            <a:off x="2617675" y="4578775"/>
            <a:ext cx="1134625" cy="1168587"/>
          </a:xfrm>
          <a:prstGeom prst="rect">
            <a:avLst/>
          </a:prstGeom>
          <a:noFill/>
          <a:ln>
            <a:noFill/>
          </a:ln>
        </p:spPr>
      </p:pic>
      <p:pic>
        <p:nvPicPr>
          <p:cNvPr id="231" name="Google Shape;231;p15"/>
          <p:cNvPicPr preferRelativeResize="0"/>
          <p:nvPr/>
        </p:nvPicPr>
        <p:blipFill rotWithShape="1">
          <a:blip r:embed="rId9">
            <a:alphaModFix/>
          </a:blip>
          <a:srcRect/>
          <a:stretch/>
        </p:blipFill>
        <p:spPr>
          <a:xfrm>
            <a:off x="1221312" y="4569900"/>
            <a:ext cx="1153950" cy="1163729"/>
          </a:xfrm>
          <a:prstGeom prst="rect">
            <a:avLst/>
          </a:prstGeom>
          <a:noFill/>
          <a:ln>
            <a:noFill/>
          </a:ln>
        </p:spPr>
      </p:pic>
      <p:pic>
        <p:nvPicPr>
          <p:cNvPr id="232" name="Google Shape;232;p15"/>
          <p:cNvPicPr preferRelativeResize="0"/>
          <p:nvPr/>
        </p:nvPicPr>
        <p:blipFill rotWithShape="1">
          <a:blip r:embed="rId10">
            <a:alphaModFix/>
          </a:blip>
          <a:srcRect/>
          <a:stretch/>
        </p:blipFill>
        <p:spPr>
          <a:xfrm>
            <a:off x="2608025" y="3162725"/>
            <a:ext cx="1153950" cy="1139408"/>
          </a:xfrm>
          <a:prstGeom prst="rect">
            <a:avLst/>
          </a:prstGeom>
          <a:noFill/>
          <a:ln>
            <a:noFill/>
          </a:ln>
        </p:spPr>
      </p:pic>
      <p:pic>
        <p:nvPicPr>
          <p:cNvPr id="233" name="Google Shape;233;p15"/>
          <p:cNvPicPr preferRelativeResize="0"/>
          <p:nvPr/>
        </p:nvPicPr>
        <p:blipFill rotWithShape="1">
          <a:blip r:embed="rId11">
            <a:alphaModFix/>
          </a:blip>
          <a:srcRect/>
          <a:stretch/>
        </p:blipFill>
        <p:spPr>
          <a:xfrm>
            <a:off x="2618275" y="1751450"/>
            <a:ext cx="1153942" cy="1134625"/>
          </a:xfrm>
          <a:prstGeom prst="rect">
            <a:avLst/>
          </a:prstGeom>
          <a:noFill/>
          <a:ln>
            <a:noFill/>
          </a:ln>
        </p:spPr>
      </p:pic>
      <p:pic>
        <p:nvPicPr>
          <p:cNvPr id="234" name="Google Shape;234;p15"/>
          <p:cNvPicPr preferRelativeResize="0"/>
          <p:nvPr/>
        </p:nvPicPr>
        <p:blipFill rotWithShape="1">
          <a:blip r:embed="rId12">
            <a:alphaModFix/>
          </a:blip>
          <a:srcRect/>
          <a:stretch/>
        </p:blipFill>
        <p:spPr>
          <a:xfrm>
            <a:off x="1203875" y="3163075"/>
            <a:ext cx="1134625" cy="1129832"/>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pic>
        <p:nvPicPr>
          <p:cNvPr id="240" name="Google Shape;240;p16" descr="A picture containing clock&#10;&#10;Description automatically generated"/>
          <p:cNvPicPr preferRelativeResize="0"/>
          <p:nvPr/>
        </p:nvPicPr>
        <p:blipFill rotWithShape="1">
          <a:blip r:embed="rId3">
            <a:alphaModFix/>
          </a:blip>
          <a:srcRect r="52261"/>
          <a:stretch/>
        </p:blipFill>
        <p:spPr>
          <a:xfrm>
            <a:off x="10386533" y="6204193"/>
            <a:ext cx="1632724" cy="467031"/>
          </a:xfrm>
          <a:prstGeom prst="rect">
            <a:avLst/>
          </a:prstGeom>
          <a:noFill/>
          <a:ln>
            <a:noFill/>
          </a:ln>
        </p:spPr>
      </p:pic>
      <p:pic>
        <p:nvPicPr>
          <p:cNvPr id="241" name="Google Shape;241;p16" descr="A picture containing drawing, lamp&#10;&#10;Description automatically generated"/>
          <p:cNvPicPr preferRelativeResize="0"/>
          <p:nvPr/>
        </p:nvPicPr>
        <p:blipFill rotWithShape="1">
          <a:blip r:embed="rId4">
            <a:alphaModFix/>
          </a:blip>
          <a:srcRect/>
          <a:stretch/>
        </p:blipFill>
        <p:spPr>
          <a:xfrm rot="9387287">
            <a:off x="9271967" y="5485049"/>
            <a:ext cx="2842710" cy="979582"/>
          </a:xfrm>
          <a:prstGeom prst="rect">
            <a:avLst/>
          </a:prstGeom>
          <a:noFill/>
          <a:ln>
            <a:noFill/>
          </a:ln>
        </p:spPr>
      </p:pic>
      <p:pic>
        <p:nvPicPr>
          <p:cNvPr id="242" name="Google Shape;242;p16" descr="Logo, company name&#10;&#10;Description automatically generated"/>
          <p:cNvPicPr preferRelativeResize="0"/>
          <p:nvPr/>
        </p:nvPicPr>
        <p:blipFill rotWithShape="1">
          <a:blip r:embed="rId5">
            <a:alphaModFix/>
          </a:blip>
          <a:srcRect l="5777" r="5316" b="11561"/>
          <a:stretch/>
        </p:blipFill>
        <p:spPr>
          <a:xfrm>
            <a:off x="298808" y="6364415"/>
            <a:ext cx="1040465" cy="416153"/>
          </a:xfrm>
          <a:prstGeom prst="rect">
            <a:avLst/>
          </a:prstGeom>
          <a:noFill/>
          <a:ln>
            <a:noFill/>
          </a:ln>
        </p:spPr>
      </p:pic>
      <p:cxnSp>
        <p:nvCxnSpPr>
          <p:cNvPr id="243" name="Google Shape;243;p16"/>
          <p:cNvCxnSpPr/>
          <p:nvPr/>
        </p:nvCxnSpPr>
        <p:spPr>
          <a:xfrm>
            <a:off x="212450" y="304023"/>
            <a:ext cx="0" cy="6440971"/>
          </a:xfrm>
          <a:prstGeom prst="straightConnector1">
            <a:avLst/>
          </a:prstGeom>
          <a:noFill/>
          <a:ln w="28575" cap="flat" cmpd="sng">
            <a:solidFill>
              <a:srgbClr val="0070C0"/>
            </a:solidFill>
            <a:prstDash val="solid"/>
            <a:miter lim="800000"/>
            <a:headEnd type="none" w="sm" len="sm"/>
            <a:tailEnd type="none" w="sm" len="sm"/>
          </a:ln>
        </p:spPr>
      </p:cxnSp>
      <p:sp>
        <p:nvSpPr>
          <p:cNvPr id="244" name="Google Shape;244;p16"/>
          <p:cNvSpPr/>
          <p:nvPr/>
        </p:nvSpPr>
        <p:spPr>
          <a:xfrm>
            <a:off x="212449" y="285508"/>
            <a:ext cx="10660327" cy="728905"/>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chemeClr val="lt1"/>
                </a:solidFill>
                <a:latin typeface="Century Gothic"/>
                <a:ea typeface="Century Gothic"/>
                <a:cs typeface="Century Gothic"/>
                <a:sym typeface="Century Gothic"/>
              </a:rPr>
              <a:t>   </a:t>
            </a:r>
            <a:r>
              <a:rPr lang="en-US" sz="3800" b="0" i="0" u="none" strike="noStrike" cap="none">
                <a:solidFill>
                  <a:schemeClr val="lt1"/>
                </a:solidFill>
                <a:latin typeface="Century Gothic"/>
                <a:ea typeface="Century Gothic"/>
                <a:cs typeface="Century Gothic"/>
                <a:sym typeface="Century Gothic"/>
              </a:rPr>
              <a:t>Writing – </a:t>
            </a:r>
            <a:r>
              <a:rPr lang="en-US" sz="3800">
                <a:solidFill>
                  <a:schemeClr val="lt1"/>
                </a:solidFill>
                <a:latin typeface="Century Gothic"/>
                <a:ea typeface="Century Gothic"/>
                <a:cs typeface="Century Gothic"/>
                <a:sym typeface="Century Gothic"/>
              </a:rPr>
              <a:t>Launch Writing Workshop</a:t>
            </a:r>
            <a:endParaRPr sz="3800" b="0" i="0" u="none" strike="noStrike" cap="none">
              <a:solidFill>
                <a:srgbClr val="000000"/>
              </a:solidFill>
              <a:latin typeface="Century Gothic"/>
              <a:ea typeface="Century Gothic"/>
              <a:cs typeface="Century Gothic"/>
              <a:sym typeface="Century Gothic"/>
            </a:endParaRPr>
          </a:p>
        </p:txBody>
      </p:sp>
      <p:graphicFrame>
        <p:nvGraphicFramePr>
          <p:cNvPr id="245" name="Google Shape;245;p16"/>
          <p:cNvGraphicFramePr/>
          <p:nvPr/>
        </p:nvGraphicFramePr>
        <p:xfrm>
          <a:off x="1478614" y="1715623"/>
          <a:ext cx="3000000" cy="3000000"/>
        </p:xfrm>
        <a:graphic>
          <a:graphicData uri="http://schemas.openxmlformats.org/drawingml/2006/table">
            <a:tbl>
              <a:tblPr firstRow="1" bandRow="1">
                <a:noFill/>
                <a:tableStyleId>{4C05758C-05EF-46C1-A114-9D9EE568991D}</a:tableStyleId>
              </a:tblPr>
              <a:tblGrid>
                <a:gridCol w="2709325">
                  <a:extLst>
                    <a:ext uri="{9D8B030D-6E8A-4147-A177-3AD203B41FA5}">
                      <a16:colId xmlns:a16="http://schemas.microsoft.com/office/drawing/2014/main" val="20000"/>
                    </a:ext>
                  </a:extLst>
                </a:gridCol>
                <a:gridCol w="2709325">
                  <a:extLst>
                    <a:ext uri="{9D8B030D-6E8A-4147-A177-3AD203B41FA5}">
                      <a16:colId xmlns:a16="http://schemas.microsoft.com/office/drawing/2014/main" val="20001"/>
                    </a:ext>
                  </a:extLst>
                </a:gridCol>
                <a:gridCol w="2709325">
                  <a:extLst>
                    <a:ext uri="{9D8B030D-6E8A-4147-A177-3AD203B41FA5}">
                      <a16:colId xmlns:a16="http://schemas.microsoft.com/office/drawing/2014/main" val="20002"/>
                    </a:ext>
                  </a:extLst>
                </a:gridCol>
              </a:tblGrid>
              <a:tr h="370850">
                <a:tc gridSpan="3">
                  <a:txBody>
                    <a:bodyPr/>
                    <a:lstStyle/>
                    <a:p>
                      <a:pPr marL="0" marR="0" lvl="0" indent="0" algn="ctr" rtl="0">
                        <a:lnSpc>
                          <a:spcPct val="100000"/>
                        </a:lnSpc>
                        <a:spcBef>
                          <a:spcPts val="0"/>
                        </a:spcBef>
                        <a:spcAft>
                          <a:spcPts val="0"/>
                        </a:spcAft>
                        <a:buClr>
                          <a:srgbClr val="000000"/>
                        </a:buClr>
                        <a:buSzPts val="4000"/>
                        <a:buFont typeface="Arial"/>
                        <a:buNone/>
                      </a:pPr>
                      <a:r>
                        <a:rPr lang="en-US" sz="4000" u="none" strike="noStrike" cap="none">
                          <a:latin typeface="Century Gothic"/>
                          <a:ea typeface="Century Gothic"/>
                          <a:cs typeface="Century Gothic"/>
                          <a:sym typeface="Century Gothic"/>
                        </a:rPr>
                        <a:t>Fiction</a:t>
                      </a:r>
                      <a:endParaRPr sz="1400" u="none" strike="noStrike" cap="none"/>
                    </a:p>
                  </a:txBody>
                  <a:tcPr marL="91450" marR="91450" marT="45725" marB="45725"/>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70850">
                <a:tc>
                  <a:txBody>
                    <a:bodyPr/>
                    <a:lstStyle/>
                    <a:p>
                      <a:pPr marL="0" marR="0" lvl="0" indent="0" algn="ctr" rtl="0">
                        <a:lnSpc>
                          <a:spcPct val="100000"/>
                        </a:lnSpc>
                        <a:spcBef>
                          <a:spcPts val="0"/>
                        </a:spcBef>
                        <a:spcAft>
                          <a:spcPts val="0"/>
                        </a:spcAft>
                        <a:buClr>
                          <a:srgbClr val="000000"/>
                        </a:buClr>
                        <a:buSzPts val="3600"/>
                        <a:buFont typeface="Arial"/>
                        <a:buNone/>
                      </a:pPr>
                      <a:r>
                        <a:rPr lang="en-US" sz="3600" u="none" strike="noStrike" cap="none">
                          <a:latin typeface="Century Gothic"/>
                          <a:ea typeface="Century Gothic"/>
                          <a:cs typeface="Century Gothic"/>
                          <a:sym typeface="Century Gothic"/>
                        </a:rPr>
                        <a:t>Characters</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3600"/>
                        <a:buFont typeface="Arial"/>
                        <a:buNone/>
                      </a:pPr>
                      <a:r>
                        <a:rPr lang="en-US" sz="3600" u="none" strike="noStrike" cap="none">
                          <a:latin typeface="Century Gothic"/>
                          <a:ea typeface="Century Gothic"/>
                          <a:cs typeface="Century Gothic"/>
                          <a:sym typeface="Century Gothic"/>
                        </a:rPr>
                        <a:t>Setting</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3600"/>
                        <a:buFont typeface="Arial"/>
                        <a:buNone/>
                      </a:pPr>
                      <a:r>
                        <a:rPr lang="en-US" sz="3600" u="none" strike="noStrike" cap="none">
                          <a:latin typeface="Century Gothic"/>
                          <a:ea typeface="Century Gothic"/>
                          <a:cs typeface="Century Gothic"/>
                          <a:sym typeface="Century Gothic"/>
                        </a:rPr>
                        <a:t>Plot</a:t>
                      </a:r>
                      <a:endParaRPr sz="1400" u="none" strike="noStrike" cap="none"/>
                    </a:p>
                  </a:txBody>
                  <a:tcPr marL="91450" marR="91450" marT="45725" marB="45725"/>
                </a:tc>
                <a:extLst>
                  <a:ext uri="{0D108BD9-81ED-4DB2-BD59-A6C34878D82A}">
                    <a16:rowId xmlns:a16="http://schemas.microsoft.com/office/drawing/2014/main" val="10001"/>
                  </a:ext>
                </a:extLst>
              </a:tr>
              <a:tr h="370850">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extLst>
                  <a:ext uri="{0D108BD9-81ED-4DB2-BD59-A6C34878D82A}">
                    <a16:rowId xmlns:a16="http://schemas.microsoft.com/office/drawing/2014/main" val="10002"/>
                  </a:ext>
                </a:extLst>
              </a:tr>
            </a:tbl>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pic>
        <p:nvPicPr>
          <p:cNvPr id="251" name="Google Shape;251;p17" descr="A picture containing clock&#10;&#10;Description automatically generated"/>
          <p:cNvPicPr preferRelativeResize="0"/>
          <p:nvPr/>
        </p:nvPicPr>
        <p:blipFill rotWithShape="1">
          <a:blip r:embed="rId3">
            <a:alphaModFix/>
          </a:blip>
          <a:srcRect r="52261"/>
          <a:stretch/>
        </p:blipFill>
        <p:spPr>
          <a:xfrm>
            <a:off x="10386533" y="6204193"/>
            <a:ext cx="1632724" cy="467031"/>
          </a:xfrm>
          <a:prstGeom prst="rect">
            <a:avLst/>
          </a:prstGeom>
          <a:noFill/>
          <a:ln>
            <a:noFill/>
          </a:ln>
        </p:spPr>
      </p:pic>
      <p:pic>
        <p:nvPicPr>
          <p:cNvPr id="252" name="Google Shape;252;p17" descr="A picture containing drawing, lamp&#10;&#10;Description automatically generated"/>
          <p:cNvPicPr preferRelativeResize="0"/>
          <p:nvPr/>
        </p:nvPicPr>
        <p:blipFill rotWithShape="1">
          <a:blip r:embed="rId4">
            <a:alphaModFix/>
          </a:blip>
          <a:srcRect/>
          <a:stretch/>
        </p:blipFill>
        <p:spPr>
          <a:xfrm rot="9387287">
            <a:off x="9271967" y="5485049"/>
            <a:ext cx="2842710" cy="979582"/>
          </a:xfrm>
          <a:prstGeom prst="rect">
            <a:avLst/>
          </a:prstGeom>
          <a:noFill/>
          <a:ln>
            <a:noFill/>
          </a:ln>
        </p:spPr>
      </p:pic>
      <p:pic>
        <p:nvPicPr>
          <p:cNvPr id="253" name="Google Shape;253;p17" descr="Logo, company name&#10;&#10;Description automatically generated"/>
          <p:cNvPicPr preferRelativeResize="0"/>
          <p:nvPr/>
        </p:nvPicPr>
        <p:blipFill rotWithShape="1">
          <a:blip r:embed="rId5">
            <a:alphaModFix/>
          </a:blip>
          <a:srcRect l="5777" r="5316" b="11561"/>
          <a:stretch/>
        </p:blipFill>
        <p:spPr>
          <a:xfrm>
            <a:off x="298808" y="6364415"/>
            <a:ext cx="1040465" cy="416153"/>
          </a:xfrm>
          <a:prstGeom prst="rect">
            <a:avLst/>
          </a:prstGeom>
          <a:noFill/>
          <a:ln>
            <a:noFill/>
          </a:ln>
        </p:spPr>
      </p:pic>
      <p:cxnSp>
        <p:nvCxnSpPr>
          <p:cNvPr id="254" name="Google Shape;254;p17"/>
          <p:cNvCxnSpPr/>
          <p:nvPr/>
        </p:nvCxnSpPr>
        <p:spPr>
          <a:xfrm>
            <a:off x="212450" y="304023"/>
            <a:ext cx="0" cy="6440971"/>
          </a:xfrm>
          <a:prstGeom prst="straightConnector1">
            <a:avLst/>
          </a:prstGeom>
          <a:noFill/>
          <a:ln w="28575" cap="flat" cmpd="sng">
            <a:solidFill>
              <a:srgbClr val="0070C0"/>
            </a:solidFill>
            <a:prstDash val="solid"/>
            <a:miter lim="800000"/>
            <a:headEnd type="none" w="sm" len="sm"/>
            <a:tailEnd type="none" w="sm" len="sm"/>
          </a:ln>
        </p:spPr>
      </p:cxnSp>
      <p:sp>
        <p:nvSpPr>
          <p:cNvPr id="255" name="Google Shape;255;p17"/>
          <p:cNvSpPr/>
          <p:nvPr/>
        </p:nvSpPr>
        <p:spPr>
          <a:xfrm>
            <a:off x="212449" y="285508"/>
            <a:ext cx="10660327" cy="728905"/>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chemeClr val="lt1"/>
                </a:solidFill>
                <a:latin typeface="Century Gothic"/>
                <a:ea typeface="Century Gothic"/>
                <a:cs typeface="Century Gothic"/>
                <a:sym typeface="Century Gothic"/>
              </a:rPr>
              <a:t>   Independent Writing </a:t>
            </a:r>
            <a:endParaRPr sz="1400" b="0" i="0" u="none" strike="noStrike" cap="none">
              <a:solidFill>
                <a:srgbClr val="000000"/>
              </a:solidFill>
              <a:latin typeface="Century Gothic"/>
              <a:ea typeface="Century Gothic"/>
              <a:cs typeface="Century Gothic"/>
              <a:sym typeface="Century Gothic"/>
            </a:endParaRPr>
          </a:p>
        </p:txBody>
      </p:sp>
      <p:sp>
        <p:nvSpPr>
          <p:cNvPr id="256" name="Google Shape;256;p17"/>
          <p:cNvSpPr txBox="1"/>
          <p:nvPr/>
        </p:nvSpPr>
        <p:spPr>
          <a:xfrm>
            <a:off x="995894" y="1899966"/>
            <a:ext cx="9390639" cy="15696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none">
                <a:solidFill>
                  <a:schemeClr val="dk1"/>
                </a:solidFill>
                <a:latin typeface="Century Gothic"/>
                <a:ea typeface="Century Gothic"/>
                <a:cs typeface="Century Gothic"/>
                <a:sym typeface="Century Gothic"/>
              </a:rPr>
              <a:t>Think </a:t>
            </a:r>
            <a:r>
              <a:rPr lang="en-US" sz="3200" b="0" i="0" u="none" strike="noStrike" cap="none">
                <a:solidFill>
                  <a:schemeClr val="dk1"/>
                </a:solidFill>
                <a:latin typeface="Century Gothic"/>
                <a:ea typeface="Century Gothic"/>
                <a:cs typeface="Century Gothic"/>
                <a:sym typeface="Century Gothic"/>
              </a:rPr>
              <a:t>of a plot for a fiction story.</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200"/>
              <a:buFont typeface="Arial"/>
              <a:buNone/>
            </a:pPr>
            <a:endParaRPr sz="3200" b="0" i="0" u="none" strike="noStrike" cap="none">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3200"/>
              <a:buFont typeface="Arial"/>
              <a:buNone/>
            </a:pPr>
            <a:r>
              <a:rPr lang="en-US" sz="3200" b="1" i="0" u="none" strike="noStrike" cap="none">
                <a:solidFill>
                  <a:schemeClr val="dk1"/>
                </a:solidFill>
                <a:latin typeface="Century Gothic"/>
                <a:ea typeface="Century Gothic"/>
                <a:cs typeface="Century Gothic"/>
                <a:sym typeface="Century Gothic"/>
              </a:rPr>
              <a:t>Begin</a:t>
            </a:r>
            <a:r>
              <a:rPr lang="en-US" sz="3200" b="0" i="0" u="none" strike="noStrike" cap="none">
                <a:solidFill>
                  <a:schemeClr val="dk1"/>
                </a:solidFill>
                <a:latin typeface="Century Gothic"/>
                <a:ea typeface="Century Gothic"/>
                <a:cs typeface="Century Gothic"/>
                <a:sym typeface="Century Gothic"/>
              </a:rPr>
              <a:t> </a:t>
            </a:r>
            <a:r>
              <a:rPr lang="en-US" sz="3200" b="1" i="0" u="none" strike="noStrike" cap="none">
                <a:solidFill>
                  <a:schemeClr val="dk1"/>
                </a:solidFill>
                <a:latin typeface="Century Gothic"/>
                <a:ea typeface="Century Gothic"/>
                <a:cs typeface="Century Gothic"/>
                <a:sym typeface="Century Gothic"/>
              </a:rPr>
              <a:t>writing</a:t>
            </a:r>
            <a:r>
              <a:rPr lang="en-US" sz="3200" b="0" i="0" u="none" strike="noStrike" cap="none">
                <a:solidFill>
                  <a:schemeClr val="dk1"/>
                </a:solidFill>
                <a:latin typeface="Century Gothic"/>
                <a:ea typeface="Century Gothic"/>
                <a:cs typeface="Century Gothic"/>
                <a:sym typeface="Century Gothic"/>
              </a:rPr>
              <a:t> a plot in your writing notebook.</a:t>
            </a:r>
            <a:endParaRPr sz="1400" b="0" i="0" u="none" strike="noStrike" cap="none">
              <a:solidFill>
                <a:srgbClr val="000000"/>
              </a:solidFill>
              <a:latin typeface="Century Gothic"/>
              <a:ea typeface="Century Gothic"/>
              <a:cs typeface="Century Gothic"/>
              <a:sym typeface="Century Gothic"/>
            </a:endParaRPr>
          </a:p>
        </p:txBody>
      </p:sp>
      <p:sp>
        <p:nvSpPr>
          <p:cNvPr id="257" name="Google Shape;257;p17"/>
          <p:cNvSpPr txBox="1"/>
          <p:nvPr/>
        </p:nvSpPr>
        <p:spPr>
          <a:xfrm>
            <a:off x="995895" y="4177176"/>
            <a:ext cx="8548156" cy="58473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none">
                <a:solidFill>
                  <a:schemeClr val="dk1"/>
                </a:solidFill>
                <a:latin typeface="Century Gothic"/>
                <a:ea typeface="Century Gothic"/>
                <a:cs typeface="Century Gothic"/>
                <a:sym typeface="Century Gothic"/>
              </a:rPr>
              <a:t>Share </a:t>
            </a:r>
            <a:r>
              <a:rPr lang="en-US" sz="3200" b="0" i="0" u="none" strike="noStrike" cap="none">
                <a:solidFill>
                  <a:schemeClr val="dk1"/>
                </a:solidFill>
                <a:latin typeface="Century Gothic"/>
                <a:ea typeface="Century Gothic"/>
                <a:cs typeface="Century Gothic"/>
                <a:sym typeface="Century Gothic"/>
              </a:rPr>
              <a:t>your plot idea with the class.</a:t>
            </a:r>
            <a:endParaRPr sz="1400" b="0" i="0" u="none" strike="noStrike" cap="none">
              <a:solidFill>
                <a:srgbClr val="000000"/>
              </a:solidFill>
              <a:latin typeface="Century Gothic"/>
              <a:ea typeface="Century Gothic"/>
              <a:cs typeface="Century Gothic"/>
              <a:sym typeface="Century Gothic"/>
            </a:endParaRPr>
          </a:p>
        </p:txBody>
      </p:sp>
      <p:pic>
        <p:nvPicPr>
          <p:cNvPr id="258" name="Google Shape;258;p17" descr="Books outline"/>
          <p:cNvPicPr preferRelativeResize="0"/>
          <p:nvPr/>
        </p:nvPicPr>
        <p:blipFill rotWithShape="1">
          <a:blip r:embed="rId6">
            <a:alphaModFix/>
          </a:blip>
          <a:srcRect/>
          <a:stretch/>
        </p:blipFill>
        <p:spPr>
          <a:xfrm>
            <a:off x="9544051" y="3523318"/>
            <a:ext cx="1843692" cy="1934057"/>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264" name="Google Shape;264;p18" descr="A picture containing clock&#10;&#10;Description automatically generated"/>
          <p:cNvPicPr preferRelativeResize="0"/>
          <p:nvPr/>
        </p:nvPicPr>
        <p:blipFill rotWithShape="1">
          <a:blip r:embed="rId3">
            <a:alphaModFix/>
          </a:blip>
          <a:srcRect r="52261"/>
          <a:stretch/>
        </p:blipFill>
        <p:spPr>
          <a:xfrm>
            <a:off x="10386533" y="6204193"/>
            <a:ext cx="1632724" cy="467031"/>
          </a:xfrm>
          <a:prstGeom prst="rect">
            <a:avLst/>
          </a:prstGeom>
          <a:noFill/>
          <a:ln>
            <a:noFill/>
          </a:ln>
        </p:spPr>
      </p:pic>
      <p:pic>
        <p:nvPicPr>
          <p:cNvPr id="265" name="Google Shape;265;p18" descr="A picture containing drawing, lamp&#10;&#10;Description automatically generated"/>
          <p:cNvPicPr preferRelativeResize="0"/>
          <p:nvPr/>
        </p:nvPicPr>
        <p:blipFill rotWithShape="1">
          <a:blip r:embed="rId4">
            <a:alphaModFix/>
          </a:blip>
          <a:srcRect/>
          <a:stretch/>
        </p:blipFill>
        <p:spPr>
          <a:xfrm rot="9387287">
            <a:off x="9271967" y="5485049"/>
            <a:ext cx="2842710" cy="979582"/>
          </a:xfrm>
          <a:prstGeom prst="rect">
            <a:avLst/>
          </a:prstGeom>
          <a:noFill/>
          <a:ln>
            <a:noFill/>
          </a:ln>
        </p:spPr>
      </p:pic>
      <p:pic>
        <p:nvPicPr>
          <p:cNvPr id="266" name="Google Shape;266;p18" descr="Logo, company name&#10;&#10;Description automatically generated"/>
          <p:cNvPicPr preferRelativeResize="0"/>
          <p:nvPr/>
        </p:nvPicPr>
        <p:blipFill rotWithShape="1">
          <a:blip r:embed="rId5">
            <a:alphaModFix/>
          </a:blip>
          <a:srcRect l="5777" r="5316" b="11561"/>
          <a:stretch/>
        </p:blipFill>
        <p:spPr>
          <a:xfrm>
            <a:off x="298808" y="6364415"/>
            <a:ext cx="1040465" cy="416153"/>
          </a:xfrm>
          <a:prstGeom prst="rect">
            <a:avLst/>
          </a:prstGeom>
          <a:noFill/>
          <a:ln>
            <a:noFill/>
          </a:ln>
        </p:spPr>
      </p:pic>
      <p:cxnSp>
        <p:nvCxnSpPr>
          <p:cNvPr id="267" name="Google Shape;267;p18"/>
          <p:cNvCxnSpPr/>
          <p:nvPr/>
        </p:nvCxnSpPr>
        <p:spPr>
          <a:xfrm>
            <a:off x="212450" y="304023"/>
            <a:ext cx="0" cy="6440971"/>
          </a:xfrm>
          <a:prstGeom prst="straightConnector1">
            <a:avLst/>
          </a:prstGeom>
          <a:noFill/>
          <a:ln w="28575" cap="flat" cmpd="sng">
            <a:solidFill>
              <a:srgbClr val="0070C0"/>
            </a:solidFill>
            <a:prstDash val="solid"/>
            <a:miter lim="800000"/>
            <a:headEnd type="none" w="sm" len="sm"/>
            <a:tailEnd type="none" w="sm" len="sm"/>
          </a:ln>
        </p:spPr>
      </p:cxnSp>
      <p:sp>
        <p:nvSpPr>
          <p:cNvPr id="268" name="Google Shape;268;p18"/>
          <p:cNvSpPr/>
          <p:nvPr/>
        </p:nvSpPr>
        <p:spPr>
          <a:xfrm>
            <a:off x="212449" y="285508"/>
            <a:ext cx="10660327" cy="728905"/>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chemeClr val="lt1"/>
                </a:solidFill>
                <a:latin typeface="Century Gothic"/>
                <a:ea typeface="Century Gothic"/>
                <a:cs typeface="Century Gothic"/>
                <a:sym typeface="Century Gothic"/>
              </a:rPr>
              <a:t>   Spelling</a:t>
            </a:r>
            <a:endParaRPr sz="1400" b="0" i="0" u="none" strike="noStrike" cap="none">
              <a:solidFill>
                <a:srgbClr val="000000"/>
              </a:solidFill>
              <a:latin typeface="Century Gothic"/>
              <a:ea typeface="Century Gothic"/>
              <a:cs typeface="Century Gothic"/>
              <a:sym typeface="Century Gothic"/>
            </a:endParaRPr>
          </a:p>
        </p:txBody>
      </p:sp>
      <p:sp>
        <p:nvSpPr>
          <p:cNvPr id="269" name="Google Shape;269;p18"/>
          <p:cNvSpPr txBox="1"/>
          <p:nvPr/>
        </p:nvSpPr>
        <p:spPr>
          <a:xfrm>
            <a:off x="500647" y="1228148"/>
            <a:ext cx="10151271" cy="5262939"/>
          </a:xfrm>
          <a:prstGeom prst="rect">
            <a:avLst/>
          </a:prstGeom>
          <a:noFill/>
          <a:ln>
            <a:noFill/>
          </a:ln>
        </p:spPr>
        <p:txBody>
          <a:bodyPr spcFirstLastPara="1" wrap="square" lIns="91425" tIns="45700" rIns="91425" bIns="45700" anchor="t" anchorCtr="0">
            <a:spAutoFit/>
          </a:bodyPr>
          <a:lstStyle/>
          <a:p>
            <a:pPr marL="514350" marR="0" lvl="0" indent="-514350" algn="l" rtl="0">
              <a:lnSpc>
                <a:spcPct val="100000"/>
              </a:lnSpc>
              <a:spcBef>
                <a:spcPts val="0"/>
              </a:spcBef>
              <a:spcAft>
                <a:spcPts val="0"/>
              </a:spcAft>
              <a:buClr>
                <a:srgbClr val="000000"/>
              </a:buClr>
              <a:buSzPts val="2800"/>
              <a:buFont typeface="Arial"/>
              <a:buAutoNum type="arabicPeriod"/>
            </a:pPr>
            <a:r>
              <a:rPr lang="en-US" sz="2800" b="0" i="0" u="none" strike="noStrike" cap="none">
                <a:solidFill>
                  <a:srgbClr val="000000"/>
                </a:solidFill>
                <a:latin typeface="Century Gothic"/>
                <a:ea typeface="Century Gothic"/>
                <a:cs typeface="Century Gothic"/>
                <a:sym typeface="Century Gothic"/>
              </a:rPr>
              <a:t>Drive down the </a:t>
            </a:r>
            <a:r>
              <a:rPr lang="en-US" sz="2800" b="1" i="0" u="none" strike="noStrike" cap="none">
                <a:solidFill>
                  <a:srgbClr val="000000"/>
                </a:solidFill>
                <a:latin typeface="Century Gothic"/>
                <a:ea typeface="Century Gothic"/>
                <a:cs typeface="Century Gothic"/>
                <a:sym typeface="Century Gothic"/>
              </a:rPr>
              <a:t>brick</a:t>
            </a:r>
            <a:r>
              <a:rPr lang="en-US" sz="2800" b="0" i="0" u="none" strike="noStrike" cap="none">
                <a:solidFill>
                  <a:srgbClr val="000000"/>
                </a:solidFill>
                <a:latin typeface="Century Gothic"/>
                <a:ea typeface="Century Gothic"/>
                <a:cs typeface="Century Gothic"/>
                <a:sym typeface="Century Gothic"/>
              </a:rPr>
              <a:t> road.</a:t>
            </a:r>
            <a:endParaRPr sz="1400" b="0" i="0" u="none" strike="noStrike" cap="none">
              <a:solidFill>
                <a:srgbClr val="000000"/>
              </a:solidFill>
              <a:latin typeface="Arial"/>
              <a:ea typeface="Arial"/>
              <a:cs typeface="Arial"/>
              <a:sym typeface="Arial"/>
            </a:endParaRPr>
          </a:p>
          <a:p>
            <a:pPr marL="514350" marR="0" lvl="0" indent="-514350" algn="l" rtl="0">
              <a:lnSpc>
                <a:spcPct val="100000"/>
              </a:lnSpc>
              <a:spcBef>
                <a:spcPts val="0"/>
              </a:spcBef>
              <a:spcAft>
                <a:spcPts val="0"/>
              </a:spcAft>
              <a:buClr>
                <a:srgbClr val="000000"/>
              </a:buClr>
              <a:buSzPts val="2800"/>
              <a:buFont typeface="Arial"/>
              <a:buAutoNum type="arabicPeriod"/>
            </a:pPr>
            <a:r>
              <a:rPr lang="en-US" sz="2800" b="0" i="0" u="none" strike="noStrike" cap="none">
                <a:solidFill>
                  <a:srgbClr val="000000"/>
                </a:solidFill>
                <a:latin typeface="Century Gothic"/>
                <a:ea typeface="Century Gothic"/>
                <a:cs typeface="Century Gothic"/>
                <a:sym typeface="Century Gothic"/>
              </a:rPr>
              <a:t>My dogs chase the </a:t>
            </a:r>
            <a:r>
              <a:rPr lang="en-US" sz="2800" b="1" i="0" u="none" strike="noStrike" cap="none">
                <a:solidFill>
                  <a:srgbClr val="000000"/>
                </a:solidFill>
                <a:latin typeface="Century Gothic"/>
                <a:ea typeface="Century Gothic"/>
                <a:cs typeface="Century Gothic"/>
                <a:sym typeface="Century Gothic"/>
              </a:rPr>
              <a:t>stick</a:t>
            </a:r>
            <a:r>
              <a:rPr lang="en-US" sz="2800" b="0" i="0" u="none" strike="noStrike" cap="none">
                <a:solidFill>
                  <a:srgbClr val="000000"/>
                </a:solidFill>
                <a:latin typeface="Century Gothic"/>
                <a:ea typeface="Century Gothic"/>
                <a:cs typeface="Century Gothic"/>
                <a:sym typeface="Century Gothic"/>
              </a:rPr>
              <a:t>. </a:t>
            </a:r>
            <a:endParaRPr sz="1400" b="0" i="0" u="none" strike="noStrike" cap="none">
              <a:solidFill>
                <a:srgbClr val="000000"/>
              </a:solidFill>
              <a:latin typeface="Arial"/>
              <a:ea typeface="Arial"/>
              <a:cs typeface="Arial"/>
              <a:sym typeface="Arial"/>
            </a:endParaRPr>
          </a:p>
          <a:p>
            <a:pPr marL="514350" marR="0" lvl="0" indent="-514350" algn="l" rtl="0">
              <a:lnSpc>
                <a:spcPct val="100000"/>
              </a:lnSpc>
              <a:spcBef>
                <a:spcPts val="0"/>
              </a:spcBef>
              <a:spcAft>
                <a:spcPts val="0"/>
              </a:spcAft>
              <a:buClr>
                <a:srgbClr val="000000"/>
              </a:buClr>
              <a:buSzPts val="2800"/>
              <a:buFont typeface="Arial"/>
              <a:buAutoNum type="arabicPeriod"/>
            </a:pPr>
            <a:r>
              <a:rPr lang="en-US" sz="2800" b="0" i="0" u="none" strike="noStrike" cap="none">
                <a:solidFill>
                  <a:srgbClr val="000000"/>
                </a:solidFill>
                <a:latin typeface="Century Gothic"/>
                <a:ea typeface="Century Gothic"/>
                <a:cs typeface="Century Gothic"/>
                <a:sym typeface="Century Gothic"/>
              </a:rPr>
              <a:t>Have you read my </a:t>
            </a:r>
            <a:r>
              <a:rPr lang="en-US" sz="2800" b="1" i="0" u="none" strike="noStrike" cap="none">
                <a:solidFill>
                  <a:srgbClr val="000000"/>
                </a:solidFill>
                <a:latin typeface="Century Gothic"/>
                <a:ea typeface="Century Gothic"/>
                <a:cs typeface="Century Gothic"/>
                <a:sym typeface="Century Gothic"/>
              </a:rPr>
              <a:t>blog</a:t>
            </a:r>
            <a:r>
              <a:rPr lang="en-US" sz="2800" b="0" i="0" u="none" strike="noStrike" cap="none">
                <a:solidFill>
                  <a:srgbClr val="000000"/>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a:p>
            <a:pPr marL="514350" marR="0" lvl="0" indent="-514350" algn="l" rtl="0">
              <a:lnSpc>
                <a:spcPct val="100000"/>
              </a:lnSpc>
              <a:spcBef>
                <a:spcPts val="0"/>
              </a:spcBef>
              <a:spcAft>
                <a:spcPts val="0"/>
              </a:spcAft>
              <a:buClr>
                <a:srgbClr val="000000"/>
              </a:buClr>
              <a:buSzPts val="2800"/>
              <a:buFont typeface="Arial"/>
              <a:buAutoNum type="arabicPeriod"/>
            </a:pPr>
            <a:r>
              <a:rPr lang="en-US" sz="2800" b="0" i="0" u="none" strike="noStrike" cap="none">
                <a:solidFill>
                  <a:srgbClr val="000000"/>
                </a:solidFill>
                <a:latin typeface="Century Gothic"/>
                <a:ea typeface="Century Gothic"/>
                <a:cs typeface="Century Gothic"/>
                <a:sym typeface="Century Gothic"/>
              </a:rPr>
              <a:t>Do not </a:t>
            </a:r>
            <a:r>
              <a:rPr lang="en-US" sz="2800" b="1" i="0" u="none" strike="noStrike" cap="none">
                <a:solidFill>
                  <a:srgbClr val="000000"/>
                </a:solidFill>
                <a:latin typeface="Century Gothic"/>
                <a:ea typeface="Century Gothic"/>
                <a:cs typeface="Century Gothic"/>
                <a:sym typeface="Century Gothic"/>
              </a:rPr>
              <a:t>spend</a:t>
            </a:r>
            <a:r>
              <a:rPr lang="en-US" sz="2800" b="0" i="0" u="none" strike="noStrike" cap="none">
                <a:solidFill>
                  <a:srgbClr val="000000"/>
                </a:solidFill>
                <a:latin typeface="Century Gothic"/>
                <a:ea typeface="Century Gothic"/>
                <a:cs typeface="Century Gothic"/>
                <a:sym typeface="Century Gothic"/>
              </a:rPr>
              <a:t> too much cash.</a:t>
            </a:r>
            <a:endParaRPr sz="1400" b="0" i="0" u="none" strike="noStrike" cap="none">
              <a:solidFill>
                <a:srgbClr val="000000"/>
              </a:solidFill>
              <a:latin typeface="Arial"/>
              <a:ea typeface="Arial"/>
              <a:cs typeface="Arial"/>
              <a:sym typeface="Arial"/>
            </a:endParaRPr>
          </a:p>
          <a:p>
            <a:pPr marL="514350" marR="0" lvl="0" indent="-514350" algn="l" rtl="0">
              <a:lnSpc>
                <a:spcPct val="100000"/>
              </a:lnSpc>
              <a:spcBef>
                <a:spcPts val="0"/>
              </a:spcBef>
              <a:spcAft>
                <a:spcPts val="0"/>
              </a:spcAft>
              <a:buClr>
                <a:srgbClr val="000000"/>
              </a:buClr>
              <a:buSzPts val="2800"/>
              <a:buFont typeface="Arial"/>
              <a:buAutoNum type="arabicPeriod"/>
            </a:pPr>
            <a:r>
              <a:rPr lang="en-US" sz="2800" b="0" i="0" u="none" strike="noStrike" cap="none">
                <a:solidFill>
                  <a:srgbClr val="000000"/>
                </a:solidFill>
                <a:latin typeface="Century Gothic"/>
                <a:ea typeface="Century Gothic"/>
                <a:cs typeface="Century Gothic"/>
                <a:sym typeface="Century Gothic"/>
              </a:rPr>
              <a:t>What are those </a:t>
            </a:r>
            <a:r>
              <a:rPr lang="en-US" sz="2800" b="1" i="0" u="none" strike="noStrike" cap="none">
                <a:solidFill>
                  <a:srgbClr val="000000"/>
                </a:solidFill>
                <a:latin typeface="Century Gothic"/>
                <a:ea typeface="Century Gothic"/>
                <a:cs typeface="Century Gothic"/>
                <a:sym typeface="Century Gothic"/>
              </a:rPr>
              <a:t>things</a:t>
            </a:r>
            <a:r>
              <a:rPr lang="en-US" sz="2800" b="0" i="0" u="none" strike="noStrike" cap="none">
                <a:solidFill>
                  <a:srgbClr val="000000"/>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a:p>
            <a:pPr marL="514350" marR="0" lvl="0" indent="-514350" algn="l" rtl="0">
              <a:lnSpc>
                <a:spcPct val="100000"/>
              </a:lnSpc>
              <a:spcBef>
                <a:spcPts val="0"/>
              </a:spcBef>
              <a:spcAft>
                <a:spcPts val="0"/>
              </a:spcAft>
              <a:buClr>
                <a:srgbClr val="000000"/>
              </a:buClr>
              <a:buSzPts val="2800"/>
              <a:buFont typeface="Arial"/>
              <a:buAutoNum type="arabicPeriod"/>
            </a:pPr>
            <a:r>
              <a:rPr lang="en-US" sz="2800" b="0" i="0" u="none" strike="noStrike" cap="none">
                <a:solidFill>
                  <a:srgbClr val="000000"/>
                </a:solidFill>
                <a:latin typeface="Century Gothic"/>
                <a:ea typeface="Century Gothic"/>
                <a:cs typeface="Century Gothic"/>
                <a:sym typeface="Century Gothic"/>
              </a:rPr>
              <a:t>The little bird is building a </a:t>
            </a:r>
            <a:r>
              <a:rPr lang="en-US" sz="2800" b="1" i="0" u="none" strike="noStrike" cap="none">
                <a:solidFill>
                  <a:srgbClr val="000000"/>
                </a:solidFill>
                <a:latin typeface="Century Gothic"/>
                <a:ea typeface="Century Gothic"/>
                <a:cs typeface="Century Gothic"/>
                <a:sym typeface="Century Gothic"/>
              </a:rPr>
              <a:t>nest</a:t>
            </a:r>
            <a:r>
              <a:rPr lang="en-US" sz="2800" b="0" i="0" u="none" strike="noStrike" cap="none">
                <a:solidFill>
                  <a:srgbClr val="000000"/>
                </a:solidFill>
                <a:latin typeface="Century Gothic"/>
                <a:ea typeface="Century Gothic"/>
                <a:cs typeface="Century Gothic"/>
                <a:sym typeface="Century Gothic"/>
              </a:rPr>
              <a:t>.</a:t>
            </a:r>
            <a:endParaRPr sz="1400" b="0" i="0" u="none" strike="noStrike" cap="none">
              <a:solidFill>
                <a:srgbClr val="000000"/>
              </a:solidFill>
              <a:latin typeface="Arial"/>
              <a:ea typeface="Arial"/>
              <a:cs typeface="Arial"/>
              <a:sym typeface="Arial"/>
            </a:endParaRPr>
          </a:p>
          <a:p>
            <a:pPr marL="514350" marR="0" lvl="0" indent="-514350" algn="l" rtl="0">
              <a:lnSpc>
                <a:spcPct val="100000"/>
              </a:lnSpc>
              <a:spcBef>
                <a:spcPts val="0"/>
              </a:spcBef>
              <a:spcAft>
                <a:spcPts val="0"/>
              </a:spcAft>
              <a:buClr>
                <a:srgbClr val="000000"/>
              </a:buClr>
              <a:buSzPts val="2800"/>
              <a:buFont typeface="Arial"/>
              <a:buAutoNum type="arabicPeriod"/>
            </a:pPr>
            <a:r>
              <a:rPr lang="en-US" sz="2800" b="0" i="0" u="none" strike="noStrike" cap="none">
                <a:solidFill>
                  <a:srgbClr val="000000"/>
                </a:solidFill>
                <a:latin typeface="Century Gothic"/>
                <a:ea typeface="Century Gothic"/>
                <a:cs typeface="Century Gothic"/>
                <a:sym typeface="Century Gothic"/>
              </a:rPr>
              <a:t>A shark has </a:t>
            </a:r>
            <a:r>
              <a:rPr lang="en-US" sz="2800" b="1" i="0" u="none" strike="noStrike" cap="none">
                <a:solidFill>
                  <a:srgbClr val="000000"/>
                </a:solidFill>
                <a:latin typeface="Century Gothic"/>
                <a:ea typeface="Century Gothic"/>
                <a:cs typeface="Century Gothic"/>
                <a:sym typeface="Century Gothic"/>
              </a:rPr>
              <a:t>strong</a:t>
            </a:r>
            <a:r>
              <a:rPr lang="en-US" sz="2800" b="0" i="0" u="none" strike="noStrike" cap="none">
                <a:solidFill>
                  <a:srgbClr val="000000"/>
                </a:solidFill>
                <a:latin typeface="Century Gothic"/>
                <a:ea typeface="Century Gothic"/>
                <a:cs typeface="Century Gothic"/>
                <a:sym typeface="Century Gothic"/>
              </a:rPr>
              <a:t> teeth.</a:t>
            </a:r>
            <a:endParaRPr sz="1400" b="0" i="0" u="none" strike="noStrike" cap="none">
              <a:solidFill>
                <a:srgbClr val="000000"/>
              </a:solidFill>
              <a:latin typeface="Arial"/>
              <a:ea typeface="Arial"/>
              <a:cs typeface="Arial"/>
              <a:sym typeface="Arial"/>
            </a:endParaRPr>
          </a:p>
          <a:p>
            <a:pPr marL="514350" marR="0" lvl="0" indent="-514350" algn="l" rtl="0">
              <a:lnSpc>
                <a:spcPct val="100000"/>
              </a:lnSpc>
              <a:spcBef>
                <a:spcPts val="0"/>
              </a:spcBef>
              <a:spcAft>
                <a:spcPts val="0"/>
              </a:spcAft>
              <a:buClr>
                <a:srgbClr val="000000"/>
              </a:buClr>
              <a:buSzPts val="2800"/>
              <a:buFont typeface="Arial"/>
              <a:buAutoNum type="arabicPeriod"/>
            </a:pPr>
            <a:r>
              <a:rPr lang="en-US" sz="2800" b="0" i="0" u="none" strike="noStrike" cap="none">
                <a:solidFill>
                  <a:srgbClr val="000000"/>
                </a:solidFill>
                <a:latin typeface="Century Gothic"/>
                <a:ea typeface="Century Gothic"/>
                <a:cs typeface="Century Gothic"/>
                <a:sym typeface="Century Gothic"/>
              </a:rPr>
              <a:t>Can I borrow some </a:t>
            </a:r>
            <a:r>
              <a:rPr lang="en-US" sz="2800" b="1" i="0" u="none" strike="noStrike" cap="none">
                <a:solidFill>
                  <a:srgbClr val="000000"/>
                </a:solidFill>
                <a:latin typeface="Century Gothic"/>
                <a:ea typeface="Century Gothic"/>
                <a:cs typeface="Century Gothic"/>
                <a:sym typeface="Century Gothic"/>
              </a:rPr>
              <a:t>scrap</a:t>
            </a:r>
            <a:r>
              <a:rPr lang="en-US" sz="2800" b="0" i="0" u="none" strike="noStrike" cap="none">
                <a:solidFill>
                  <a:srgbClr val="000000"/>
                </a:solidFill>
                <a:latin typeface="Century Gothic"/>
                <a:ea typeface="Century Gothic"/>
                <a:cs typeface="Century Gothic"/>
                <a:sym typeface="Century Gothic"/>
              </a:rPr>
              <a:t> paper</a:t>
            </a:r>
            <a:r>
              <a:rPr lang="en-US" sz="2800" b="0" i="0" u="none" strike="noStrike" cap="none">
                <a:solidFill>
                  <a:srgbClr val="000000"/>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a:p>
            <a:pPr marL="514350" marR="0" lvl="0" indent="-514350" algn="l" rtl="0">
              <a:lnSpc>
                <a:spcPct val="100000"/>
              </a:lnSpc>
              <a:spcBef>
                <a:spcPts val="0"/>
              </a:spcBef>
              <a:spcAft>
                <a:spcPts val="0"/>
              </a:spcAft>
              <a:buClr>
                <a:srgbClr val="000000"/>
              </a:buClr>
              <a:buSzPts val="2800"/>
              <a:buFont typeface="Arial"/>
              <a:buAutoNum type="arabicPeriod"/>
            </a:pPr>
            <a:r>
              <a:rPr lang="en-US" sz="2800" b="0" i="0" u="none" strike="noStrike" cap="none">
                <a:solidFill>
                  <a:srgbClr val="000000"/>
                </a:solidFill>
                <a:latin typeface="Century Gothic"/>
                <a:ea typeface="Century Gothic"/>
                <a:cs typeface="Century Gothic"/>
                <a:sym typeface="Century Gothic"/>
              </a:rPr>
              <a:t>Her pet </a:t>
            </a:r>
            <a:r>
              <a:rPr lang="en-US" sz="2800" b="1" i="0" u="none" strike="noStrike" cap="none">
                <a:solidFill>
                  <a:srgbClr val="000000"/>
                </a:solidFill>
                <a:latin typeface="Century Gothic"/>
                <a:ea typeface="Century Gothic"/>
                <a:cs typeface="Century Gothic"/>
                <a:sym typeface="Century Gothic"/>
              </a:rPr>
              <a:t>frog</a:t>
            </a:r>
            <a:r>
              <a:rPr lang="en-US" sz="2800" b="0" i="0" u="none" strike="noStrike" cap="none">
                <a:solidFill>
                  <a:srgbClr val="000000"/>
                </a:solidFill>
                <a:latin typeface="Century Gothic"/>
                <a:ea typeface="Century Gothic"/>
                <a:cs typeface="Century Gothic"/>
                <a:sym typeface="Century Gothic"/>
              </a:rPr>
              <a:t> can jump high!</a:t>
            </a:r>
            <a:endParaRPr sz="1400" b="0" i="0" u="none" strike="noStrike" cap="none">
              <a:solidFill>
                <a:srgbClr val="000000"/>
              </a:solidFill>
              <a:latin typeface="Arial"/>
              <a:ea typeface="Arial"/>
              <a:cs typeface="Arial"/>
              <a:sym typeface="Arial"/>
            </a:endParaRPr>
          </a:p>
          <a:p>
            <a:pPr marL="514350" marR="0" lvl="0" indent="-514350" algn="l" rtl="0">
              <a:lnSpc>
                <a:spcPct val="100000"/>
              </a:lnSpc>
              <a:spcBef>
                <a:spcPts val="0"/>
              </a:spcBef>
              <a:spcAft>
                <a:spcPts val="0"/>
              </a:spcAft>
              <a:buClr>
                <a:srgbClr val="000000"/>
              </a:buClr>
              <a:buSzPts val="2800"/>
              <a:buFont typeface="Arial"/>
              <a:buAutoNum type="arabicPeriod"/>
            </a:pPr>
            <a:r>
              <a:rPr lang="en-US" sz="2800" b="0" i="0" u="none" strike="noStrike" cap="none">
                <a:solidFill>
                  <a:srgbClr val="000000"/>
                </a:solidFill>
                <a:latin typeface="Century Gothic"/>
                <a:ea typeface="Century Gothic"/>
                <a:cs typeface="Century Gothic"/>
                <a:sym typeface="Century Gothic"/>
              </a:rPr>
              <a:t> We hear the </a:t>
            </a:r>
            <a:r>
              <a:rPr lang="en-US" sz="2800" b="1" i="0" u="none" strike="noStrike" cap="none">
                <a:solidFill>
                  <a:srgbClr val="000000"/>
                </a:solidFill>
                <a:latin typeface="Century Gothic"/>
                <a:ea typeface="Century Gothic"/>
                <a:cs typeface="Century Gothic"/>
                <a:sym typeface="Century Gothic"/>
              </a:rPr>
              <a:t>sound</a:t>
            </a:r>
            <a:r>
              <a:rPr lang="en-US" sz="2800" b="0" i="0" u="none" strike="noStrike" cap="none">
                <a:solidFill>
                  <a:srgbClr val="000000"/>
                </a:solidFill>
                <a:latin typeface="Century Gothic"/>
                <a:ea typeface="Century Gothic"/>
                <a:cs typeface="Century Gothic"/>
                <a:sym typeface="Century Gothic"/>
              </a:rPr>
              <a:t> of music.</a:t>
            </a:r>
            <a:endParaRPr sz="1400" b="0" i="0" u="none" strike="noStrike" cap="none">
              <a:solidFill>
                <a:srgbClr val="000000"/>
              </a:solidFill>
              <a:latin typeface="Arial"/>
              <a:ea typeface="Arial"/>
              <a:cs typeface="Arial"/>
              <a:sym typeface="Arial"/>
            </a:endParaRPr>
          </a:p>
          <a:p>
            <a:pPr marL="514350" marR="0" lvl="0" indent="-514350" algn="l" rtl="0">
              <a:lnSpc>
                <a:spcPct val="100000"/>
              </a:lnSpc>
              <a:spcBef>
                <a:spcPts val="0"/>
              </a:spcBef>
              <a:spcAft>
                <a:spcPts val="0"/>
              </a:spcAft>
              <a:buClr>
                <a:srgbClr val="000000"/>
              </a:buClr>
              <a:buSzPts val="2800"/>
              <a:buFont typeface="Arial"/>
              <a:buAutoNum type="arabicPeriod"/>
            </a:pPr>
            <a:r>
              <a:rPr lang="en-US" sz="2800" b="0" i="0" u="none" strike="noStrike" cap="none">
                <a:solidFill>
                  <a:srgbClr val="000000"/>
                </a:solidFill>
                <a:latin typeface="Century Gothic"/>
                <a:ea typeface="Century Gothic"/>
                <a:cs typeface="Century Gothic"/>
                <a:sym typeface="Century Gothic"/>
              </a:rPr>
              <a:t> Today is the first day of </a:t>
            </a:r>
            <a:r>
              <a:rPr lang="en-US" sz="2800" b="1" i="0" u="none" strike="noStrike" cap="none">
                <a:solidFill>
                  <a:srgbClr val="000000"/>
                </a:solidFill>
                <a:latin typeface="Century Gothic"/>
                <a:ea typeface="Century Gothic"/>
                <a:cs typeface="Century Gothic"/>
                <a:sym typeface="Century Gothic"/>
              </a:rPr>
              <a:t>spring</a:t>
            </a:r>
            <a:r>
              <a:rPr lang="en-US" sz="2800" b="0" i="0" u="none" strike="noStrike" cap="none">
                <a:solidFill>
                  <a:srgbClr val="000000"/>
                </a:solidFill>
                <a:latin typeface="Century Gothic"/>
                <a:ea typeface="Century Gothic"/>
                <a:cs typeface="Century Gothic"/>
                <a:sym typeface="Century Gothic"/>
              </a:rPr>
              <a:t>.</a:t>
            </a:r>
            <a:endParaRPr sz="1400" b="0" i="0" u="none" strike="noStrike" cap="none">
              <a:solidFill>
                <a:srgbClr val="000000"/>
              </a:solidFill>
              <a:latin typeface="Arial"/>
              <a:ea typeface="Arial"/>
              <a:cs typeface="Arial"/>
              <a:sym typeface="Arial"/>
            </a:endParaRPr>
          </a:p>
          <a:p>
            <a:pPr marL="514350" marR="0" lvl="0" indent="-514350" algn="l" rtl="0">
              <a:lnSpc>
                <a:spcPct val="100000"/>
              </a:lnSpc>
              <a:spcBef>
                <a:spcPts val="0"/>
              </a:spcBef>
              <a:spcAft>
                <a:spcPts val="0"/>
              </a:spcAft>
              <a:buClr>
                <a:srgbClr val="000000"/>
              </a:buClr>
              <a:buSzPts val="2800"/>
              <a:buFont typeface="Arial"/>
              <a:buAutoNum type="arabicPeriod"/>
            </a:pPr>
            <a:r>
              <a:rPr lang="en-US" sz="2800" b="0" i="0" u="none" strike="noStrike" cap="none">
                <a:solidFill>
                  <a:srgbClr val="000000"/>
                </a:solidFill>
                <a:latin typeface="Century Gothic"/>
                <a:ea typeface="Century Gothic"/>
                <a:cs typeface="Century Gothic"/>
                <a:sym typeface="Century Gothic"/>
              </a:rPr>
              <a:t> He walks </a:t>
            </a:r>
            <a:r>
              <a:rPr lang="en-US" sz="2800" b="1" i="0" u="none" strike="noStrike" cap="none">
                <a:solidFill>
                  <a:srgbClr val="000000"/>
                </a:solidFill>
                <a:latin typeface="Century Gothic"/>
                <a:ea typeface="Century Gothic"/>
                <a:cs typeface="Century Gothic"/>
                <a:sym typeface="Century Gothic"/>
              </a:rPr>
              <a:t>past</a:t>
            </a:r>
            <a:r>
              <a:rPr lang="en-US" sz="2800" b="0" i="0" u="none" strike="noStrike" cap="none">
                <a:solidFill>
                  <a:srgbClr val="000000"/>
                </a:solidFill>
                <a:latin typeface="Century Gothic"/>
                <a:ea typeface="Century Gothic"/>
                <a:cs typeface="Century Gothic"/>
                <a:sym typeface="Century Gothic"/>
              </a:rPr>
              <a:t> the store.</a:t>
            </a:r>
            <a:endParaRPr sz="2800" b="0" i="0" u="none" strike="noStrike" cap="none">
              <a:solidFill>
                <a:schemeClr val="dk1"/>
              </a:solidFill>
              <a:latin typeface="Century Gothic"/>
              <a:ea typeface="Century Gothic"/>
              <a:cs typeface="Century Gothic"/>
              <a:sym typeface="Century Gothic"/>
            </a:endParaRPr>
          </a:p>
        </p:txBody>
      </p:sp>
      <p:sp>
        <p:nvSpPr>
          <p:cNvPr id="270" name="Google Shape;270;p18"/>
          <p:cNvSpPr/>
          <p:nvPr/>
        </p:nvSpPr>
        <p:spPr>
          <a:xfrm>
            <a:off x="5471476" y="1682271"/>
            <a:ext cx="805068" cy="420025"/>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71" name="Google Shape;271;p18"/>
          <p:cNvSpPr/>
          <p:nvPr/>
        </p:nvSpPr>
        <p:spPr>
          <a:xfrm>
            <a:off x="5874010" y="1290306"/>
            <a:ext cx="1001378" cy="388243"/>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72" name="Google Shape;272;p18"/>
          <p:cNvSpPr/>
          <p:nvPr/>
        </p:nvSpPr>
        <p:spPr>
          <a:xfrm>
            <a:off x="6440172" y="2465275"/>
            <a:ext cx="1147069" cy="420025"/>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73" name="Google Shape;273;p18"/>
          <p:cNvSpPr/>
          <p:nvPr/>
        </p:nvSpPr>
        <p:spPr>
          <a:xfrm>
            <a:off x="5510843" y="2142563"/>
            <a:ext cx="901221" cy="420025"/>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74" name="Google Shape;274;p18"/>
          <p:cNvSpPr/>
          <p:nvPr/>
        </p:nvSpPr>
        <p:spPr>
          <a:xfrm>
            <a:off x="5048069" y="2998796"/>
            <a:ext cx="1056425" cy="420025"/>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75" name="Google Shape;275;p18"/>
          <p:cNvSpPr/>
          <p:nvPr/>
        </p:nvSpPr>
        <p:spPr>
          <a:xfrm>
            <a:off x="6905324" y="4233353"/>
            <a:ext cx="1044280" cy="420025"/>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76" name="Google Shape;276;p18"/>
          <p:cNvSpPr/>
          <p:nvPr/>
        </p:nvSpPr>
        <p:spPr>
          <a:xfrm>
            <a:off x="6374699" y="3349314"/>
            <a:ext cx="779389" cy="420025"/>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77" name="Google Shape;277;p18"/>
          <p:cNvSpPr/>
          <p:nvPr/>
        </p:nvSpPr>
        <p:spPr>
          <a:xfrm>
            <a:off x="5471476" y="3785522"/>
            <a:ext cx="1145652" cy="420025"/>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78" name="Google Shape;278;p18"/>
          <p:cNvSpPr/>
          <p:nvPr/>
        </p:nvSpPr>
        <p:spPr>
          <a:xfrm>
            <a:off x="6244429" y="5152207"/>
            <a:ext cx="1039928" cy="420025"/>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79" name="Google Shape;279;p18"/>
          <p:cNvSpPr/>
          <p:nvPr/>
        </p:nvSpPr>
        <p:spPr>
          <a:xfrm>
            <a:off x="6050477" y="4669561"/>
            <a:ext cx="779389" cy="420025"/>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80" name="Google Shape;280;p18"/>
          <p:cNvSpPr/>
          <p:nvPr/>
        </p:nvSpPr>
        <p:spPr>
          <a:xfrm>
            <a:off x="6460627" y="5611634"/>
            <a:ext cx="1039928" cy="420025"/>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81" name="Google Shape;281;p18"/>
          <p:cNvSpPr/>
          <p:nvPr/>
        </p:nvSpPr>
        <p:spPr>
          <a:xfrm>
            <a:off x="5347168" y="6019305"/>
            <a:ext cx="825263" cy="34511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pic>
        <p:nvPicPr>
          <p:cNvPr id="287" name="Google Shape;287;p19" descr="A picture containing clock&#10;&#10;Description automatically generated"/>
          <p:cNvPicPr preferRelativeResize="0"/>
          <p:nvPr/>
        </p:nvPicPr>
        <p:blipFill rotWithShape="1">
          <a:blip r:embed="rId3">
            <a:alphaModFix/>
          </a:blip>
          <a:srcRect r="52261"/>
          <a:stretch/>
        </p:blipFill>
        <p:spPr>
          <a:xfrm>
            <a:off x="10386533" y="6204193"/>
            <a:ext cx="1632724" cy="467031"/>
          </a:xfrm>
          <a:prstGeom prst="rect">
            <a:avLst/>
          </a:prstGeom>
          <a:noFill/>
          <a:ln>
            <a:noFill/>
          </a:ln>
        </p:spPr>
      </p:pic>
      <p:pic>
        <p:nvPicPr>
          <p:cNvPr id="288" name="Google Shape;288;p19" descr="A picture containing drawing, lamp&#10;&#10;Description automatically generated"/>
          <p:cNvPicPr preferRelativeResize="0"/>
          <p:nvPr/>
        </p:nvPicPr>
        <p:blipFill rotWithShape="1">
          <a:blip r:embed="rId4">
            <a:alphaModFix/>
          </a:blip>
          <a:srcRect/>
          <a:stretch/>
        </p:blipFill>
        <p:spPr>
          <a:xfrm rot="9387287">
            <a:off x="9271967" y="5485049"/>
            <a:ext cx="2842710" cy="979582"/>
          </a:xfrm>
          <a:prstGeom prst="rect">
            <a:avLst/>
          </a:prstGeom>
          <a:noFill/>
          <a:ln>
            <a:noFill/>
          </a:ln>
        </p:spPr>
      </p:pic>
      <p:pic>
        <p:nvPicPr>
          <p:cNvPr id="289" name="Google Shape;289;p19" descr="Logo, company name&#10;&#10;Description automatically generated"/>
          <p:cNvPicPr preferRelativeResize="0"/>
          <p:nvPr/>
        </p:nvPicPr>
        <p:blipFill rotWithShape="1">
          <a:blip r:embed="rId5">
            <a:alphaModFix/>
          </a:blip>
          <a:srcRect l="5777" r="5316" b="11561"/>
          <a:stretch/>
        </p:blipFill>
        <p:spPr>
          <a:xfrm>
            <a:off x="298808" y="6364415"/>
            <a:ext cx="1040465" cy="416153"/>
          </a:xfrm>
          <a:prstGeom prst="rect">
            <a:avLst/>
          </a:prstGeom>
          <a:noFill/>
          <a:ln>
            <a:noFill/>
          </a:ln>
        </p:spPr>
      </p:pic>
      <p:cxnSp>
        <p:nvCxnSpPr>
          <p:cNvPr id="290" name="Google Shape;290;p19"/>
          <p:cNvCxnSpPr/>
          <p:nvPr/>
        </p:nvCxnSpPr>
        <p:spPr>
          <a:xfrm>
            <a:off x="212450" y="304023"/>
            <a:ext cx="0" cy="6440971"/>
          </a:xfrm>
          <a:prstGeom prst="straightConnector1">
            <a:avLst/>
          </a:prstGeom>
          <a:noFill/>
          <a:ln w="28575" cap="flat" cmpd="sng">
            <a:solidFill>
              <a:srgbClr val="0070C0"/>
            </a:solidFill>
            <a:prstDash val="solid"/>
            <a:miter lim="800000"/>
            <a:headEnd type="none" w="sm" len="sm"/>
            <a:tailEnd type="none" w="sm" len="sm"/>
          </a:ln>
        </p:spPr>
      </p:cxnSp>
      <p:sp>
        <p:nvSpPr>
          <p:cNvPr id="291" name="Google Shape;291;p19"/>
          <p:cNvSpPr/>
          <p:nvPr/>
        </p:nvSpPr>
        <p:spPr>
          <a:xfrm>
            <a:off x="212449" y="285508"/>
            <a:ext cx="10660327" cy="728905"/>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chemeClr val="lt1"/>
                </a:solidFill>
                <a:latin typeface="Century Gothic"/>
                <a:ea typeface="Century Gothic"/>
                <a:cs typeface="Century Gothic"/>
                <a:sym typeface="Century Gothic"/>
              </a:rPr>
              <a:t>   Language and Conventions</a:t>
            </a:r>
            <a:endParaRPr sz="1400" b="0" i="0" u="none" strike="noStrike" cap="none">
              <a:solidFill>
                <a:srgbClr val="000000"/>
              </a:solidFill>
              <a:latin typeface="Century Gothic"/>
              <a:ea typeface="Century Gothic"/>
              <a:cs typeface="Century Gothic"/>
              <a:sym typeface="Century Gothic"/>
            </a:endParaRPr>
          </a:p>
        </p:txBody>
      </p:sp>
      <p:sp>
        <p:nvSpPr>
          <p:cNvPr id="292" name="Google Shape;292;p19"/>
          <p:cNvSpPr txBox="1"/>
          <p:nvPr/>
        </p:nvSpPr>
        <p:spPr>
          <a:xfrm>
            <a:off x="843468" y="2062893"/>
            <a:ext cx="10505063" cy="83099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800"/>
              <a:buFont typeface="Arial"/>
              <a:buNone/>
            </a:pPr>
            <a:r>
              <a:rPr lang="en-US" sz="4800" b="0" i="0" u="none" strike="noStrike" cap="none">
                <a:solidFill>
                  <a:schemeClr val="accent1"/>
                </a:solidFill>
                <a:latin typeface="Century Gothic"/>
                <a:ea typeface="Century Gothic"/>
                <a:cs typeface="Century Gothic"/>
                <a:sym typeface="Century Gothic"/>
              </a:rPr>
              <a:t>Jack lunch at noon.</a:t>
            </a:r>
            <a:endParaRPr sz="4800" b="0" i="0" u="none" strike="noStrike" cap="none">
              <a:solidFill>
                <a:schemeClr val="accent1"/>
              </a:solidFill>
              <a:latin typeface="Century Gothic"/>
              <a:ea typeface="Century Gothic"/>
              <a:cs typeface="Century Gothic"/>
              <a:sym typeface="Century Gothic"/>
            </a:endParaRPr>
          </a:p>
        </p:txBody>
      </p:sp>
      <p:sp>
        <p:nvSpPr>
          <p:cNvPr id="293" name="Google Shape;293;p19"/>
          <p:cNvSpPr txBox="1"/>
          <p:nvPr/>
        </p:nvSpPr>
        <p:spPr>
          <a:xfrm>
            <a:off x="843467" y="3303318"/>
            <a:ext cx="10505063" cy="83099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800"/>
              <a:buFont typeface="Arial"/>
              <a:buNone/>
            </a:pPr>
            <a:r>
              <a:rPr lang="en-US" sz="4800" b="0" i="0" u="none" strike="noStrike" cap="none">
                <a:solidFill>
                  <a:srgbClr val="C55A11"/>
                </a:solidFill>
                <a:latin typeface="Century Gothic"/>
                <a:ea typeface="Century Gothic"/>
                <a:cs typeface="Century Gothic"/>
                <a:sym typeface="Century Gothic"/>
              </a:rPr>
              <a:t>take train to the city. </a:t>
            </a:r>
            <a:endParaRPr sz="4800" b="0" i="0" u="none" strike="noStrike" cap="none">
              <a:solidFill>
                <a:srgbClr val="C55A11"/>
              </a:solidFill>
              <a:latin typeface="Century Gothic"/>
              <a:ea typeface="Century Gothic"/>
              <a:cs typeface="Century Gothic"/>
              <a:sym typeface="Century Gothic"/>
            </a:endParaRPr>
          </a:p>
        </p:txBody>
      </p:sp>
      <p:sp>
        <p:nvSpPr>
          <p:cNvPr id="294" name="Google Shape;294;p19"/>
          <p:cNvSpPr txBox="1"/>
          <p:nvPr/>
        </p:nvSpPr>
        <p:spPr>
          <a:xfrm>
            <a:off x="5469371" y="4559907"/>
            <a:ext cx="5879159" cy="144650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chemeClr val="dk1"/>
                </a:solidFill>
                <a:latin typeface="Century Gothic"/>
                <a:ea typeface="Century Gothic"/>
                <a:cs typeface="Century Gothic"/>
                <a:sym typeface="Century Gothic"/>
              </a:rPr>
              <a:t>Work together to </a:t>
            </a:r>
            <a:r>
              <a:rPr lang="en-US" sz="2800" b="1" i="0" u="none" strike="noStrike" cap="none">
                <a:solidFill>
                  <a:schemeClr val="dk1"/>
                </a:solidFill>
                <a:latin typeface="Century Gothic"/>
                <a:ea typeface="Century Gothic"/>
                <a:cs typeface="Century Gothic"/>
                <a:sym typeface="Century Gothic"/>
              </a:rPr>
              <a:t>edit</a:t>
            </a:r>
            <a:r>
              <a:rPr lang="en-US" sz="2800" b="0" i="0" u="none" strike="noStrike" cap="none">
                <a:solidFill>
                  <a:schemeClr val="dk1"/>
                </a:solidFill>
                <a:latin typeface="Century Gothic"/>
                <a:ea typeface="Century Gothic"/>
                <a:cs typeface="Century Gothic"/>
                <a:sym typeface="Century Gothic"/>
              </a:rPr>
              <a:t> the incomplete sentence.</a:t>
            </a:r>
            <a:endParaRPr sz="1400" b="0" i="0" u="none" strike="noStrike" cap="none">
              <a:solidFill>
                <a:srgbClr val="00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3200"/>
              <a:buFont typeface="Arial"/>
              <a:buNone/>
            </a:pPr>
            <a:endParaRPr sz="3200" b="0" i="0" u="none" strike="noStrike" cap="none">
              <a:solidFill>
                <a:schemeClr val="dk1"/>
              </a:solidFill>
              <a:latin typeface="Century Gothic"/>
              <a:ea typeface="Century Gothic"/>
              <a:cs typeface="Century Gothic"/>
              <a:sym typeface="Century Gothic"/>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pic>
        <p:nvPicPr>
          <p:cNvPr id="299" name="Google Shape;299;p20" descr="A picture containing drawing, lamp&#10;&#10;Description automatically generated"/>
          <p:cNvPicPr preferRelativeResize="0"/>
          <p:nvPr/>
        </p:nvPicPr>
        <p:blipFill rotWithShape="1">
          <a:blip r:embed="rId3">
            <a:alphaModFix/>
          </a:blip>
          <a:srcRect/>
          <a:stretch/>
        </p:blipFill>
        <p:spPr>
          <a:xfrm rot="9387287">
            <a:off x="9271967" y="5485049"/>
            <a:ext cx="2842710" cy="979582"/>
          </a:xfrm>
          <a:prstGeom prst="rect">
            <a:avLst/>
          </a:prstGeom>
          <a:noFill/>
          <a:ln>
            <a:noFill/>
          </a:ln>
        </p:spPr>
      </p:pic>
      <p:pic>
        <p:nvPicPr>
          <p:cNvPr id="300" name="Google Shape;300;p20" descr="A picture containing drawing, lamp&#10;&#10;Description automatically generated"/>
          <p:cNvPicPr preferRelativeResize="0"/>
          <p:nvPr/>
        </p:nvPicPr>
        <p:blipFill rotWithShape="1">
          <a:blip r:embed="rId3">
            <a:alphaModFix/>
          </a:blip>
          <a:srcRect/>
          <a:stretch/>
        </p:blipFill>
        <p:spPr>
          <a:xfrm rot="9387287">
            <a:off x="-82083" y="449101"/>
            <a:ext cx="2842710" cy="979582"/>
          </a:xfrm>
          <a:prstGeom prst="rect">
            <a:avLst/>
          </a:prstGeom>
          <a:noFill/>
          <a:ln>
            <a:noFill/>
          </a:ln>
        </p:spPr>
      </p:pic>
      <p:cxnSp>
        <p:nvCxnSpPr>
          <p:cNvPr id="301" name="Google Shape;301;p20"/>
          <p:cNvCxnSpPr/>
          <p:nvPr/>
        </p:nvCxnSpPr>
        <p:spPr>
          <a:xfrm rot="10800000">
            <a:off x="0" y="3143250"/>
            <a:ext cx="12192000" cy="0"/>
          </a:xfrm>
          <a:prstGeom prst="straightConnector1">
            <a:avLst/>
          </a:prstGeom>
          <a:noFill/>
          <a:ln w="28575" cap="flat" cmpd="sng">
            <a:solidFill>
              <a:srgbClr val="0070C0"/>
            </a:solidFill>
            <a:prstDash val="solid"/>
            <a:miter lim="800000"/>
            <a:headEnd type="none" w="sm" len="sm"/>
            <a:tailEnd type="none" w="sm" len="sm"/>
          </a:ln>
        </p:spPr>
      </p:cxnSp>
      <p:sp>
        <p:nvSpPr>
          <p:cNvPr id="302" name="Google Shape;302;p20"/>
          <p:cNvSpPr/>
          <p:nvPr/>
        </p:nvSpPr>
        <p:spPr>
          <a:xfrm>
            <a:off x="2581999" y="2235872"/>
            <a:ext cx="7028001" cy="1814755"/>
          </a:xfrm>
          <a:prstGeom prst="rect">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0"/>
              <a:buFont typeface="Arial"/>
              <a:buNone/>
            </a:pPr>
            <a:r>
              <a:rPr lang="en-US" sz="4000" b="0" i="0" u="none" strike="noStrike" cap="none">
                <a:solidFill>
                  <a:schemeClr val="lt1"/>
                </a:solidFill>
                <a:latin typeface="Avenir"/>
                <a:ea typeface="Avenir"/>
                <a:cs typeface="Avenir"/>
                <a:sym typeface="Avenir"/>
              </a:rPr>
              <a:t>   </a:t>
            </a:r>
            <a:r>
              <a:rPr lang="en-US" sz="6000" b="0" i="0" u="none" strike="noStrike" cap="none">
                <a:solidFill>
                  <a:schemeClr val="lt1"/>
                </a:solidFill>
                <a:latin typeface="Century Gothic"/>
                <a:ea typeface="Century Gothic"/>
                <a:cs typeface="Century Gothic"/>
                <a:sym typeface="Century Gothic"/>
              </a:rPr>
              <a:t>Lesson 2</a:t>
            </a:r>
            <a:endParaRPr sz="1400" b="0" i="0" u="none" strike="noStrike" cap="none">
              <a:solidFill>
                <a:srgbClr val="000000"/>
              </a:solidFill>
              <a:latin typeface="Century Gothic"/>
              <a:ea typeface="Century Gothic"/>
              <a:cs typeface="Century Gothic"/>
              <a:sym typeface="Century Gothic"/>
            </a:endParaRPr>
          </a:p>
        </p:txBody>
      </p:sp>
      <p:pic>
        <p:nvPicPr>
          <p:cNvPr id="303" name="Google Shape;303;p20" descr="A picture containing clock&#10;&#10;Description automatically generated"/>
          <p:cNvPicPr preferRelativeResize="0"/>
          <p:nvPr/>
        </p:nvPicPr>
        <p:blipFill rotWithShape="1">
          <a:blip r:embed="rId4">
            <a:alphaModFix/>
          </a:blip>
          <a:srcRect r="52261"/>
          <a:stretch/>
        </p:blipFill>
        <p:spPr>
          <a:xfrm>
            <a:off x="4771547" y="4649495"/>
            <a:ext cx="3157122" cy="903076"/>
          </a:xfrm>
          <a:prstGeom prst="rect">
            <a:avLst/>
          </a:prstGeom>
          <a:noFill/>
          <a:ln>
            <a:noFill/>
          </a:ln>
        </p:spPr>
      </p:pic>
      <p:pic>
        <p:nvPicPr>
          <p:cNvPr id="304" name="Google Shape;304;p20" descr="Logo, company name&#10;&#10;Description automatically generated"/>
          <p:cNvPicPr preferRelativeResize="0"/>
          <p:nvPr/>
        </p:nvPicPr>
        <p:blipFill rotWithShape="1">
          <a:blip r:embed="rId5">
            <a:alphaModFix/>
          </a:blip>
          <a:srcRect l="5777" r="5316" b="11561"/>
          <a:stretch/>
        </p:blipFill>
        <p:spPr>
          <a:xfrm>
            <a:off x="298808" y="6364415"/>
            <a:ext cx="1040465" cy="416153"/>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pic>
        <p:nvPicPr>
          <p:cNvPr id="310" name="Google Shape;310;p21" descr="A picture containing clock&#10;&#10;Description automatically generated"/>
          <p:cNvPicPr preferRelativeResize="0"/>
          <p:nvPr/>
        </p:nvPicPr>
        <p:blipFill rotWithShape="1">
          <a:blip r:embed="rId3">
            <a:alphaModFix/>
          </a:blip>
          <a:srcRect r="52261"/>
          <a:stretch/>
        </p:blipFill>
        <p:spPr>
          <a:xfrm>
            <a:off x="10386533" y="6204193"/>
            <a:ext cx="1632724" cy="467031"/>
          </a:xfrm>
          <a:prstGeom prst="rect">
            <a:avLst/>
          </a:prstGeom>
          <a:noFill/>
          <a:ln>
            <a:noFill/>
          </a:ln>
        </p:spPr>
      </p:pic>
      <p:pic>
        <p:nvPicPr>
          <p:cNvPr id="311" name="Google Shape;311;p21" descr="A picture containing drawing, lamp&#10;&#10;Description automatically generated"/>
          <p:cNvPicPr preferRelativeResize="0"/>
          <p:nvPr/>
        </p:nvPicPr>
        <p:blipFill rotWithShape="1">
          <a:blip r:embed="rId4">
            <a:alphaModFix/>
          </a:blip>
          <a:srcRect/>
          <a:stretch/>
        </p:blipFill>
        <p:spPr>
          <a:xfrm rot="9387287">
            <a:off x="9271967" y="5485049"/>
            <a:ext cx="2842710" cy="979582"/>
          </a:xfrm>
          <a:prstGeom prst="rect">
            <a:avLst/>
          </a:prstGeom>
          <a:noFill/>
          <a:ln>
            <a:noFill/>
          </a:ln>
        </p:spPr>
      </p:pic>
      <p:pic>
        <p:nvPicPr>
          <p:cNvPr id="312" name="Google Shape;312;p21" descr="Logo, company name&#10;&#10;Description automatically generated"/>
          <p:cNvPicPr preferRelativeResize="0"/>
          <p:nvPr/>
        </p:nvPicPr>
        <p:blipFill rotWithShape="1">
          <a:blip r:embed="rId5">
            <a:alphaModFix/>
          </a:blip>
          <a:srcRect l="5777" r="5316" b="11561"/>
          <a:stretch/>
        </p:blipFill>
        <p:spPr>
          <a:xfrm>
            <a:off x="298808" y="6364415"/>
            <a:ext cx="1040465" cy="416153"/>
          </a:xfrm>
          <a:prstGeom prst="rect">
            <a:avLst/>
          </a:prstGeom>
          <a:noFill/>
          <a:ln>
            <a:noFill/>
          </a:ln>
        </p:spPr>
      </p:pic>
      <p:cxnSp>
        <p:nvCxnSpPr>
          <p:cNvPr id="313" name="Google Shape;313;p21"/>
          <p:cNvCxnSpPr/>
          <p:nvPr/>
        </p:nvCxnSpPr>
        <p:spPr>
          <a:xfrm>
            <a:off x="212450" y="304023"/>
            <a:ext cx="0" cy="6440971"/>
          </a:xfrm>
          <a:prstGeom prst="straightConnector1">
            <a:avLst/>
          </a:prstGeom>
          <a:noFill/>
          <a:ln w="28575" cap="flat" cmpd="sng">
            <a:solidFill>
              <a:srgbClr val="0070C0"/>
            </a:solidFill>
            <a:prstDash val="solid"/>
            <a:miter lim="800000"/>
            <a:headEnd type="none" w="sm" len="sm"/>
            <a:tailEnd type="none" w="sm" len="sm"/>
          </a:ln>
        </p:spPr>
      </p:cxnSp>
      <p:sp>
        <p:nvSpPr>
          <p:cNvPr id="314" name="Google Shape;314;p21"/>
          <p:cNvSpPr/>
          <p:nvPr/>
        </p:nvSpPr>
        <p:spPr>
          <a:xfrm>
            <a:off x="212449" y="285508"/>
            <a:ext cx="10660327" cy="728905"/>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chemeClr val="lt1"/>
                </a:solidFill>
                <a:latin typeface="Century Gothic"/>
                <a:ea typeface="Century Gothic"/>
                <a:cs typeface="Century Gothic"/>
                <a:sym typeface="Century Gothic"/>
              </a:rPr>
              <a:t>   Phonics</a:t>
            </a:r>
            <a:endParaRPr sz="1400" b="0" i="0" u="none" strike="noStrike" cap="none">
              <a:solidFill>
                <a:srgbClr val="000000"/>
              </a:solidFill>
              <a:latin typeface="Century Gothic"/>
              <a:ea typeface="Century Gothic"/>
              <a:cs typeface="Century Gothic"/>
              <a:sym typeface="Century Gothic"/>
            </a:endParaRPr>
          </a:p>
        </p:txBody>
      </p:sp>
      <p:sp>
        <p:nvSpPr>
          <p:cNvPr id="315" name="Google Shape;315;p21"/>
          <p:cNvSpPr/>
          <p:nvPr/>
        </p:nvSpPr>
        <p:spPr>
          <a:xfrm>
            <a:off x="9958392" y="140912"/>
            <a:ext cx="2060865" cy="1156961"/>
          </a:xfrm>
          <a:prstGeom prst="ellipse">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lt1"/>
                </a:solidFill>
                <a:latin typeface="Century Gothic"/>
                <a:ea typeface="Century Gothic"/>
                <a:cs typeface="Century Gothic"/>
                <a:sym typeface="Century Gothic"/>
              </a:rPr>
              <a:t>Page 93</a:t>
            </a:r>
            <a:endParaRPr sz="1400" b="0" i="0" u="none" strike="noStrike" cap="none">
              <a:solidFill>
                <a:srgbClr val="000000"/>
              </a:solidFill>
              <a:latin typeface="Century Gothic"/>
              <a:ea typeface="Century Gothic"/>
              <a:cs typeface="Century Gothic"/>
              <a:sym typeface="Century Gothic"/>
            </a:endParaRPr>
          </a:p>
        </p:txBody>
      </p:sp>
      <p:pic>
        <p:nvPicPr>
          <p:cNvPr id="316" name="Google Shape;316;p21"/>
          <p:cNvPicPr preferRelativeResize="0"/>
          <p:nvPr/>
        </p:nvPicPr>
        <p:blipFill rotWithShape="1">
          <a:blip r:embed="rId6">
            <a:alphaModFix/>
          </a:blip>
          <a:srcRect/>
          <a:stretch/>
        </p:blipFill>
        <p:spPr>
          <a:xfrm>
            <a:off x="768825" y="1631488"/>
            <a:ext cx="3217996" cy="3965514"/>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317" name="Google Shape;317;p21"/>
          <p:cNvPicPr preferRelativeResize="0"/>
          <p:nvPr/>
        </p:nvPicPr>
        <p:blipFill rotWithShape="1">
          <a:blip r:embed="rId7">
            <a:alphaModFix/>
          </a:blip>
          <a:srcRect/>
          <a:stretch/>
        </p:blipFill>
        <p:spPr>
          <a:xfrm>
            <a:off x="4335784" y="1626931"/>
            <a:ext cx="3272692" cy="3974632"/>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318" name="Google Shape;318;p21"/>
          <p:cNvPicPr preferRelativeResize="0"/>
          <p:nvPr/>
        </p:nvPicPr>
        <p:blipFill rotWithShape="1">
          <a:blip r:embed="rId8">
            <a:alphaModFix/>
          </a:blip>
          <a:srcRect/>
          <a:stretch/>
        </p:blipFill>
        <p:spPr>
          <a:xfrm>
            <a:off x="7957454" y="1617075"/>
            <a:ext cx="3308068" cy="3984483"/>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pic>
        <p:nvPicPr>
          <p:cNvPr id="324" name="Google Shape;324;p22" descr="A picture containing clock&#10;&#10;Description automatically generated"/>
          <p:cNvPicPr preferRelativeResize="0"/>
          <p:nvPr/>
        </p:nvPicPr>
        <p:blipFill rotWithShape="1">
          <a:blip r:embed="rId3">
            <a:alphaModFix/>
          </a:blip>
          <a:srcRect r="52261"/>
          <a:stretch/>
        </p:blipFill>
        <p:spPr>
          <a:xfrm>
            <a:off x="10386533" y="6204193"/>
            <a:ext cx="1632724" cy="467031"/>
          </a:xfrm>
          <a:prstGeom prst="rect">
            <a:avLst/>
          </a:prstGeom>
          <a:noFill/>
          <a:ln>
            <a:noFill/>
          </a:ln>
        </p:spPr>
      </p:pic>
      <p:pic>
        <p:nvPicPr>
          <p:cNvPr id="325" name="Google Shape;325;p22" descr="A picture containing drawing, lamp&#10;&#10;Description automatically generated"/>
          <p:cNvPicPr preferRelativeResize="0"/>
          <p:nvPr/>
        </p:nvPicPr>
        <p:blipFill rotWithShape="1">
          <a:blip r:embed="rId4">
            <a:alphaModFix/>
          </a:blip>
          <a:srcRect/>
          <a:stretch/>
        </p:blipFill>
        <p:spPr>
          <a:xfrm rot="9387287">
            <a:off x="9271967" y="5485049"/>
            <a:ext cx="2842710" cy="979582"/>
          </a:xfrm>
          <a:prstGeom prst="rect">
            <a:avLst/>
          </a:prstGeom>
          <a:noFill/>
          <a:ln>
            <a:noFill/>
          </a:ln>
        </p:spPr>
      </p:pic>
      <p:pic>
        <p:nvPicPr>
          <p:cNvPr id="326" name="Google Shape;326;p22" descr="Logo, company name&#10;&#10;Description automatically generated"/>
          <p:cNvPicPr preferRelativeResize="0"/>
          <p:nvPr/>
        </p:nvPicPr>
        <p:blipFill rotWithShape="1">
          <a:blip r:embed="rId5">
            <a:alphaModFix/>
          </a:blip>
          <a:srcRect l="5777" r="5316" b="11561"/>
          <a:stretch/>
        </p:blipFill>
        <p:spPr>
          <a:xfrm>
            <a:off x="298808" y="6364415"/>
            <a:ext cx="1040465" cy="416153"/>
          </a:xfrm>
          <a:prstGeom prst="rect">
            <a:avLst/>
          </a:prstGeom>
          <a:noFill/>
          <a:ln>
            <a:noFill/>
          </a:ln>
        </p:spPr>
      </p:pic>
      <p:cxnSp>
        <p:nvCxnSpPr>
          <p:cNvPr id="327" name="Google Shape;327;p22"/>
          <p:cNvCxnSpPr/>
          <p:nvPr/>
        </p:nvCxnSpPr>
        <p:spPr>
          <a:xfrm>
            <a:off x="212450" y="304023"/>
            <a:ext cx="0" cy="6440971"/>
          </a:xfrm>
          <a:prstGeom prst="straightConnector1">
            <a:avLst/>
          </a:prstGeom>
          <a:noFill/>
          <a:ln w="28575" cap="flat" cmpd="sng">
            <a:solidFill>
              <a:srgbClr val="0070C0"/>
            </a:solidFill>
            <a:prstDash val="solid"/>
            <a:miter lim="800000"/>
            <a:headEnd type="none" w="sm" len="sm"/>
            <a:tailEnd type="none" w="sm" len="sm"/>
          </a:ln>
        </p:spPr>
      </p:cxnSp>
      <p:sp>
        <p:nvSpPr>
          <p:cNvPr id="328" name="Google Shape;328;p22"/>
          <p:cNvSpPr/>
          <p:nvPr/>
        </p:nvSpPr>
        <p:spPr>
          <a:xfrm>
            <a:off x="212449" y="285508"/>
            <a:ext cx="10660327" cy="728905"/>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chemeClr val="lt1"/>
                </a:solidFill>
                <a:latin typeface="Century Gothic"/>
                <a:ea typeface="Century Gothic"/>
                <a:cs typeface="Century Gothic"/>
                <a:sym typeface="Century Gothic"/>
              </a:rPr>
              <a:t>   Apply</a:t>
            </a:r>
            <a:endParaRPr sz="1400" b="0" i="0" u="none" strike="noStrike" cap="none">
              <a:solidFill>
                <a:srgbClr val="000000"/>
              </a:solidFill>
              <a:latin typeface="Century Gothic"/>
              <a:ea typeface="Century Gothic"/>
              <a:cs typeface="Century Gothic"/>
              <a:sym typeface="Century Gothic"/>
            </a:endParaRPr>
          </a:p>
        </p:txBody>
      </p:sp>
      <p:sp>
        <p:nvSpPr>
          <p:cNvPr id="329" name="Google Shape;329;p22"/>
          <p:cNvSpPr/>
          <p:nvPr/>
        </p:nvSpPr>
        <p:spPr>
          <a:xfrm>
            <a:off x="9958392" y="140912"/>
            <a:ext cx="2060865" cy="1156961"/>
          </a:xfrm>
          <a:prstGeom prst="ellipse">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lt1"/>
                </a:solidFill>
                <a:latin typeface="Century Gothic"/>
                <a:ea typeface="Century Gothic"/>
                <a:cs typeface="Century Gothic"/>
                <a:sym typeface="Century Gothic"/>
              </a:rPr>
              <a:t>Page 94</a:t>
            </a:r>
            <a:endParaRPr sz="1400" b="0" i="0" u="none" strike="noStrike" cap="none">
              <a:solidFill>
                <a:srgbClr val="000000"/>
              </a:solidFill>
              <a:latin typeface="Century Gothic"/>
              <a:ea typeface="Century Gothic"/>
              <a:cs typeface="Century Gothic"/>
              <a:sym typeface="Century Gothic"/>
            </a:endParaRPr>
          </a:p>
        </p:txBody>
      </p:sp>
      <p:sp>
        <p:nvSpPr>
          <p:cNvPr id="330" name="Google Shape;330;p22"/>
          <p:cNvSpPr txBox="1"/>
          <p:nvPr/>
        </p:nvSpPr>
        <p:spPr>
          <a:xfrm>
            <a:off x="6867349" y="1857738"/>
            <a:ext cx="4764300" cy="3786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3000" b="1" i="0" u="none" strike="noStrike" cap="none">
                <a:solidFill>
                  <a:schemeClr val="dk1"/>
                </a:solidFill>
                <a:latin typeface="Century Gothic"/>
                <a:ea typeface="Century Gothic"/>
                <a:cs typeface="Century Gothic"/>
                <a:sym typeface="Century Gothic"/>
              </a:rPr>
              <a:t>Turn</a:t>
            </a:r>
            <a:r>
              <a:rPr lang="en-US" sz="3000" b="0" i="0" u="none" strike="noStrike" cap="none">
                <a:solidFill>
                  <a:schemeClr val="dk1"/>
                </a:solidFill>
                <a:latin typeface="Century Gothic"/>
                <a:ea typeface="Century Gothic"/>
                <a:cs typeface="Century Gothic"/>
                <a:sym typeface="Century Gothic"/>
              </a:rPr>
              <a:t> to page 94 in your Student Interactive and read the words.</a:t>
            </a:r>
            <a:endParaRPr sz="3000" b="0" i="0" u="none" strike="noStrike" cap="none">
              <a:solidFill>
                <a:srgbClr val="00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2000"/>
              <a:buFont typeface="Arial"/>
              <a:buNone/>
            </a:pPr>
            <a:endParaRPr sz="3000" b="0" i="0" u="none" strike="noStrike" cap="none">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None/>
            </a:pPr>
            <a:r>
              <a:rPr lang="en-US" sz="3000" b="1" i="0" u="none" strike="noStrike" cap="none">
                <a:solidFill>
                  <a:schemeClr val="dk1"/>
                </a:solidFill>
                <a:latin typeface="Century Gothic"/>
                <a:ea typeface="Century Gothic"/>
                <a:cs typeface="Century Gothic"/>
                <a:sym typeface="Century Gothic"/>
              </a:rPr>
              <a:t>Unscramble </a:t>
            </a:r>
            <a:r>
              <a:rPr lang="en-US" sz="3000" b="0" i="0" u="none" strike="noStrike" cap="none">
                <a:solidFill>
                  <a:schemeClr val="dk1"/>
                </a:solidFill>
                <a:latin typeface="Century Gothic"/>
                <a:ea typeface="Century Gothic"/>
                <a:cs typeface="Century Gothic"/>
                <a:sym typeface="Century Gothic"/>
              </a:rPr>
              <a:t>the letters to decode the word.</a:t>
            </a:r>
            <a:endParaRPr sz="3000" b="0" i="0" u="none" strike="noStrike" cap="none">
              <a:solidFill>
                <a:srgbClr val="00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2000"/>
              <a:buFont typeface="Arial"/>
              <a:buNone/>
            </a:pPr>
            <a:endParaRPr sz="3000" b="0" i="0" u="none" strike="noStrike" cap="none">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None/>
            </a:pPr>
            <a:r>
              <a:rPr lang="en-US" sz="3000" b="1" i="0" u="none" strike="noStrike" cap="none">
                <a:solidFill>
                  <a:schemeClr val="dk1"/>
                </a:solidFill>
                <a:latin typeface="Century Gothic"/>
                <a:ea typeface="Century Gothic"/>
                <a:cs typeface="Century Gothic"/>
                <a:sym typeface="Century Gothic"/>
              </a:rPr>
              <a:t>Read</a:t>
            </a:r>
            <a:r>
              <a:rPr lang="en-US" sz="3000" b="0" i="0" u="none" strike="noStrike" cap="none">
                <a:solidFill>
                  <a:schemeClr val="dk1"/>
                </a:solidFill>
                <a:latin typeface="Century Gothic"/>
                <a:ea typeface="Century Gothic"/>
                <a:cs typeface="Century Gothic"/>
                <a:sym typeface="Century Gothic"/>
              </a:rPr>
              <a:t> each word. </a:t>
            </a:r>
            <a:endParaRPr sz="3000" b="0" i="0" u="none" strike="noStrike" cap="none">
              <a:solidFill>
                <a:srgbClr val="000000"/>
              </a:solidFill>
              <a:latin typeface="Century Gothic"/>
              <a:ea typeface="Century Gothic"/>
              <a:cs typeface="Century Gothic"/>
              <a:sym typeface="Century Gothic"/>
            </a:endParaRPr>
          </a:p>
        </p:txBody>
      </p:sp>
      <p:pic>
        <p:nvPicPr>
          <p:cNvPr id="331" name="Google Shape;331;p22"/>
          <p:cNvPicPr preferRelativeResize="0"/>
          <p:nvPr/>
        </p:nvPicPr>
        <p:blipFill rotWithShape="1">
          <a:blip r:embed="rId6">
            <a:alphaModFix/>
          </a:blip>
          <a:srcRect/>
          <a:stretch/>
        </p:blipFill>
        <p:spPr>
          <a:xfrm>
            <a:off x="2298693" y="1413601"/>
            <a:ext cx="3656957" cy="5045201"/>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p2" descr="A picture containing clock&#10;&#10;Description automatically generated"/>
          <p:cNvPicPr preferRelativeResize="0"/>
          <p:nvPr/>
        </p:nvPicPr>
        <p:blipFill rotWithShape="1">
          <a:blip r:embed="rId3">
            <a:alphaModFix/>
          </a:blip>
          <a:srcRect r="52261"/>
          <a:stretch/>
        </p:blipFill>
        <p:spPr>
          <a:xfrm>
            <a:off x="4305489" y="1536072"/>
            <a:ext cx="3157122" cy="903076"/>
          </a:xfrm>
          <a:prstGeom prst="rect">
            <a:avLst/>
          </a:prstGeom>
          <a:noFill/>
          <a:ln>
            <a:noFill/>
          </a:ln>
        </p:spPr>
      </p:pic>
      <p:sp>
        <p:nvSpPr>
          <p:cNvPr id="102" name="Google Shape;102;p2"/>
          <p:cNvSpPr txBox="1"/>
          <p:nvPr/>
        </p:nvSpPr>
        <p:spPr>
          <a:xfrm>
            <a:off x="1132955" y="3092001"/>
            <a:ext cx="9140598" cy="289310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Copyright © Savvas Learning Company LLC. All Rights Reserved.</a:t>
            </a: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15"/>
              </a:spcBef>
              <a:spcAft>
                <a:spcPts val="0"/>
              </a:spcAft>
              <a:buClr>
                <a:srgbClr val="000000"/>
              </a:buClr>
              <a:buSzPts val="1400"/>
              <a:buFont typeface="Arial"/>
              <a:buNone/>
            </a:pPr>
            <a:r>
              <a:rPr lang="en-US" sz="1400" b="0" i="0" u="none" strike="noStrike" cap="none">
                <a:solidFill>
                  <a:schemeClr val="dk1"/>
                </a:solidFill>
                <a:latin typeface="Arial"/>
                <a:ea typeface="Arial"/>
                <a:cs typeface="Arial"/>
                <a:sym typeface="Arial"/>
              </a:rPr>
              <a:t/>
            </a:r>
            <a:br>
              <a:rPr lang="en-US" sz="1400" b="0" i="0" u="none" strike="noStrike" cap="none">
                <a:solidFill>
                  <a:schemeClr val="dk1"/>
                </a:solidFill>
                <a:latin typeface="Arial"/>
                <a:ea typeface="Arial"/>
                <a:cs typeface="Arial"/>
                <a:sym typeface="Arial"/>
              </a:rPr>
            </a:br>
            <a:r>
              <a:rPr lang="en-US" sz="1400" b="0" i="0" u="none" strike="noStrike" cap="none">
                <a:solidFill>
                  <a:srgbClr val="000000"/>
                </a:solidFill>
                <a:latin typeface="Arial"/>
                <a:ea typeface="Arial"/>
                <a:cs typeface="Arial"/>
                <a:sym typeface="Arial"/>
              </a:rPr>
              <a:t>This publication is protected by copyright, and permission should be obtained from the publisher prior to any prohibited reproduction, storage in a retrieval system, or transmission in any form or by any means, electronic, mechanical, photocopying, recording, or otherwise. For information regarding permissions, request forms, and the appropriate contacts within the Savvas Learning Company Rights Management group, please send your query to:</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15"/>
              </a:spcBef>
              <a:spcAft>
                <a:spcPts val="0"/>
              </a:spcAft>
              <a:buClr>
                <a:srgbClr val="000000"/>
              </a:buClr>
              <a:buSzPts val="1400"/>
              <a:buFont typeface="Arial"/>
              <a:buNone/>
            </a:pPr>
            <a:r>
              <a:rPr lang="en-US" sz="1400" b="0" i="0" u="none" strike="noStrike" cap="none">
                <a:solidFill>
                  <a:schemeClr val="dk1"/>
                </a:solidFill>
                <a:latin typeface="Arial"/>
                <a:ea typeface="Arial"/>
                <a:cs typeface="Arial"/>
                <a:sym typeface="Arial"/>
              </a:rPr>
              <a:t/>
            </a:r>
            <a:br>
              <a:rPr lang="en-US" sz="1400" b="0" i="0" u="none" strike="noStrike" cap="none">
                <a:solidFill>
                  <a:schemeClr val="dk1"/>
                </a:solidFill>
                <a:latin typeface="Arial"/>
                <a:ea typeface="Arial"/>
                <a:cs typeface="Arial"/>
                <a:sym typeface="Arial"/>
              </a:rPr>
            </a:br>
            <a:r>
              <a:rPr lang="en-US" sz="1400" b="0" i="0" u="none" strike="noStrike" cap="none">
                <a:solidFill>
                  <a:srgbClr val="000000"/>
                </a:solidFill>
                <a:latin typeface="Arial"/>
                <a:ea typeface="Arial"/>
                <a:cs typeface="Arial"/>
                <a:sym typeface="Arial"/>
              </a:rPr>
              <a:t>Savvas Learning Company LLC, 15 East Midland Avenue, Paramus, NJ 07652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15"/>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or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15"/>
              </a:spcBef>
              <a:spcAft>
                <a:spcPts val="0"/>
              </a:spcAft>
              <a:buClr>
                <a:srgbClr val="000000"/>
              </a:buClr>
              <a:buSzPts val="1400"/>
              <a:buFont typeface="Arial"/>
              <a:buNone/>
            </a:pPr>
            <a:r>
              <a:rPr lang="en-US" sz="1400" b="0" i="0" u="sng" strike="noStrike" cap="none">
                <a:solidFill>
                  <a:srgbClr val="000000"/>
                </a:solidFill>
                <a:latin typeface="Arial"/>
                <a:ea typeface="Arial"/>
                <a:cs typeface="Arial"/>
                <a:sym typeface="Arial"/>
                <a:hlinkClick r:id="rId4">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k12learningpermissions@savvas.com</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15"/>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15"/>
              </a:spcBef>
              <a:spcAft>
                <a:spcPts val="0"/>
              </a:spcAft>
              <a:buClr>
                <a:srgbClr val="000000"/>
              </a:buClr>
              <a:buSzPts val="1400"/>
              <a:buFont typeface="Arial"/>
              <a:buNone/>
            </a:pPr>
            <a:r>
              <a:rPr lang="en-US" sz="1400" b="1" i="0" u="none" strike="noStrike" cap="none">
                <a:solidFill>
                  <a:srgbClr val="000000"/>
                </a:solidFill>
                <a:latin typeface="Arial"/>
                <a:ea typeface="Arial"/>
                <a:cs typeface="Arial"/>
                <a:sym typeface="Arial"/>
              </a:rPr>
              <a:t>myView Literacy®</a:t>
            </a:r>
            <a:r>
              <a:rPr lang="en-US" sz="1400" b="0" i="0" u="none" strike="noStrike" cap="none">
                <a:solidFill>
                  <a:srgbClr val="000000"/>
                </a:solidFill>
                <a:latin typeface="Arial"/>
                <a:ea typeface="Arial"/>
                <a:cs typeface="Arial"/>
                <a:sym typeface="Arial"/>
              </a:rPr>
              <a:t> is an exclusive trademark of Savvas Learning Company LLC in the U.S. and/or other countries.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pic>
        <p:nvPicPr>
          <p:cNvPr id="337" name="Google Shape;337;p23" descr="A picture containing clock&#10;&#10;Description automatically generated"/>
          <p:cNvPicPr preferRelativeResize="0"/>
          <p:nvPr/>
        </p:nvPicPr>
        <p:blipFill rotWithShape="1">
          <a:blip r:embed="rId3">
            <a:alphaModFix/>
          </a:blip>
          <a:srcRect r="52261"/>
          <a:stretch/>
        </p:blipFill>
        <p:spPr>
          <a:xfrm>
            <a:off x="10386533" y="6204193"/>
            <a:ext cx="1632724" cy="467031"/>
          </a:xfrm>
          <a:prstGeom prst="rect">
            <a:avLst/>
          </a:prstGeom>
          <a:noFill/>
          <a:ln>
            <a:noFill/>
          </a:ln>
        </p:spPr>
      </p:pic>
      <p:pic>
        <p:nvPicPr>
          <p:cNvPr id="338" name="Google Shape;338;p23" descr="A picture containing drawing, lamp&#10;&#10;Description automatically generated"/>
          <p:cNvPicPr preferRelativeResize="0"/>
          <p:nvPr/>
        </p:nvPicPr>
        <p:blipFill rotWithShape="1">
          <a:blip r:embed="rId4">
            <a:alphaModFix/>
          </a:blip>
          <a:srcRect/>
          <a:stretch/>
        </p:blipFill>
        <p:spPr>
          <a:xfrm rot="9387287">
            <a:off x="9271967" y="5485049"/>
            <a:ext cx="2842710" cy="979582"/>
          </a:xfrm>
          <a:prstGeom prst="rect">
            <a:avLst/>
          </a:prstGeom>
          <a:noFill/>
          <a:ln>
            <a:noFill/>
          </a:ln>
        </p:spPr>
      </p:pic>
      <p:pic>
        <p:nvPicPr>
          <p:cNvPr id="339" name="Google Shape;339;p23" descr="Logo, company name&#10;&#10;Description automatically generated"/>
          <p:cNvPicPr preferRelativeResize="0"/>
          <p:nvPr/>
        </p:nvPicPr>
        <p:blipFill rotWithShape="1">
          <a:blip r:embed="rId5">
            <a:alphaModFix/>
          </a:blip>
          <a:srcRect l="5777" r="5316" b="11561"/>
          <a:stretch/>
        </p:blipFill>
        <p:spPr>
          <a:xfrm>
            <a:off x="298808" y="6364415"/>
            <a:ext cx="1040465" cy="416153"/>
          </a:xfrm>
          <a:prstGeom prst="rect">
            <a:avLst/>
          </a:prstGeom>
          <a:noFill/>
          <a:ln>
            <a:noFill/>
          </a:ln>
        </p:spPr>
      </p:pic>
      <p:cxnSp>
        <p:nvCxnSpPr>
          <p:cNvPr id="340" name="Google Shape;340;p23"/>
          <p:cNvCxnSpPr/>
          <p:nvPr/>
        </p:nvCxnSpPr>
        <p:spPr>
          <a:xfrm>
            <a:off x="212450" y="304023"/>
            <a:ext cx="0" cy="6440971"/>
          </a:xfrm>
          <a:prstGeom prst="straightConnector1">
            <a:avLst/>
          </a:prstGeom>
          <a:noFill/>
          <a:ln w="28575" cap="flat" cmpd="sng">
            <a:solidFill>
              <a:srgbClr val="0070C0"/>
            </a:solidFill>
            <a:prstDash val="solid"/>
            <a:miter lim="800000"/>
            <a:headEnd type="none" w="sm" len="sm"/>
            <a:tailEnd type="none" w="sm" len="sm"/>
          </a:ln>
        </p:spPr>
      </p:cxnSp>
      <p:sp>
        <p:nvSpPr>
          <p:cNvPr id="341" name="Google Shape;341;p23"/>
          <p:cNvSpPr/>
          <p:nvPr/>
        </p:nvSpPr>
        <p:spPr>
          <a:xfrm>
            <a:off x="212449" y="285508"/>
            <a:ext cx="10660327" cy="728905"/>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chemeClr val="lt1"/>
                </a:solidFill>
                <a:latin typeface="Century Gothic"/>
                <a:ea typeface="Century Gothic"/>
                <a:cs typeface="Century Gothic"/>
                <a:sym typeface="Century Gothic"/>
              </a:rPr>
              <a:t>   High-Frequency Words</a:t>
            </a:r>
            <a:endParaRPr sz="1400" b="0" i="0" u="none" strike="noStrike" cap="none">
              <a:solidFill>
                <a:srgbClr val="000000"/>
              </a:solidFill>
              <a:latin typeface="Century Gothic"/>
              <a:ea typeface="Century Gothic"/>
              <a:cs typeface="Century Gothic"/>
              <a:sym typeface="Century Gothic"/>
            </a:endParaRPr>
          </a:p>
        </p:txBody>
      </p:sp>
      <p:sp>
        <p:nvSpPr>
          <p:cNvPr id="342" name="Google Shape;342;p23"/>
          <p:cNvSpPr txBox="1"/>
          <p:nvPr/>
        </p:nvSpPr>
        <p:spPr>
          <a:xfrm>
            <a:off x="819040" y="3000370"/>
            <a:ext cx="3200398" cy="923289"/>
          </a:xfrm>
          <a:prstGeom prst="rect">
            <a:avLst/>
          </a:prstGeom>
          <a:noFill/>
          <a:ln w="19050" cap="flat" cmpd="sng">
            <a:solidFill>
              <a:schemeClr val="accent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5400" b="0" i="0" u="none" strike="noStrike" cap="none">
                <a:solidFill>
                  <a:schemeClr val="dk1"/>
                </a:solidFill>
                <a:latin typeface="Century Gothic"/>
                <a:ea typeface="Century Gothic"/>
                <a:cs typeface="Century Gothic"/>
                <a:sym typeface="Century Gothic"/>
              </a:rPr>
              <a:t>sound</a:t>
            </a:r>
            <a:endParaRPr sz="1400" b="0" i="0" u="none" strike="noStrike" cap="none">
              <a:solidFill>
                <a:srgbClr val="000000"/>
              </a:solidFill>
              <a:latin typeface="Century Gothic"/>
              <a:ea typeface="Century Gothic"/>
              <a:cs typeface="Century Gothic"/>
              <a:sym typeface="Century Gothic"/>
            </a:endParaRPr>
          </a:p>
        </p:txBody>
      </p:sp>
      <p:sp>
        <p:nvSpPr>
          <p:cNvPr id="343" name="Google Shape;343;p23"/>
          <p:cNvSpPr txBox="1"/>
          <p:nvPr/>
        </p:nvSpPr>
        <p:spPr>
          <a:xfrm>
            <a:off x="4495801" y="3000370"/>
            <a:ext cx="3200398" cy="923289"/>
          </a:xfrm>
          <a:prstGeom prst="rect">
            <a:avLst/>
          </a:prstGeom>
          <a:noFill/>
          <a:ln w="19050" cap="flat" cmpd="sng">
            <a:solidFill>
              <a:schemeClr val="accent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5400" b="0" i="0" u="none" strike="noStrike" cap="none">
                <a:solidFill>
                  <a:schemeClr val="dk1"/>
                </a:solidFill>
                <a:latin typeface="Century Gothic"/>
                <a:ea typeface="Century Gothic"/>
                <a:cs typeface="Century Gothic"/>
                <a:sym typeface="Century Gothic"/>
              </a:rPr>
              <a:t>more</a:t>
            </a:r>
            <a:endParaRPr sz="1400" b="0" i="0" u="none" strike="noStrike" cap="none">
              <a:solidFill>
                <a:srgbClr val="000000"/>
              </a:solidFill>
              <a:latin typeface="Century Gothic"/>
              <a:ea typeface="Century Gothic"/>
              <a:cs typeface="Century Gothic"/>
              <a:sym typeface="Century Gothic"/>
            </a:endParaRPr>
          </a:p>
        </p:txBody>
      </p:sp>
      <p:sp>
        <p:nvSpPr>
          <p:cNvPr id="344" name="Google Shape;344;p23"/>
          <p:cNvSpPr txBox="1"/>
          <p:nvPr/>
        </p:nvSpPr>
        <p:spPr>
          <a:xfrm>
            <a:off x="8172562" y="3000370"/>
            <a:ext cx="3200398" cy="923289"/>
          </a:xfrm>
          <a:prstGeom prst="rect">
            <a:avLst/>
          </a:prstGeom>
          <a:noFill/>
          <a:ln w="19050" cap="flat" cmpd="sng">
            <a:solidFill>
              <a:schemeClr val="accent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5400" b="0" i="0" u="none" strike="noStrike" cap="none">
                <a:solidFill>
                  <a:schemeClr val="dk1"/>
                </a:solidFill>
                <a:latin typeface="Century Gothic"/>
                <a:ea typeface="Century Gothic"/>
                <a:cs typeface="Century Gothic"/>
                <a:sym typeface="Century Gothic"/>
              </a:rPr>
              <a:t>things</a:t>
            </a:r>
            <a:endParaRPr sz="1400" b="0" i="0" u="none" strike="noStrike" cap="none">
              <a:solidFill>
                <a:srgbClr val="000000"/>
              </a:solidFill>
              <a:latin typeface="Century Gothic"/>
              <a:ea typeface="Century Gothic"/>
              <a:cs typeface="Century Gothic"/>
              <a:sym typeface="Century Gothic"/>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pic>
        <p:nvPicPr>
          <p:cNvPr id="350" name="Google Shape;350;p24" descr="A picture containing clock&#10;&#10;Description automatically generated"/>
          <p:cNvPicPr preferRelativeResize="0"/>
          <p:nvPr/>
        </p:nvPicPr>
        <p:blipFill rotWithShape="1">
          <a:blip r:embed="rId3">
            <a:alphaModFix/>
          </a:blip>
          <a:srcRect r="52261"/>
          <a:stretch/>
        </p:blipFill>
        <p:spPr>
          <a:xfrm>
            <a:off x="10386533" y="6204193"/>
            <a:ext cx="1632724" cy="467031"/>
          </a:xfrm>
          <a:prstGeom prst="rect">
            <a:avLst/>
          </a:prstGeom>
          <a:noFill/>
          <a:ln>
            <a:noFill/>
          </a:ln>
        </p:spPr>
      </p:pic>
      <p:pic>
        <p:nvPicPr>
          <p:cNvPr id="351" name="Google Shape;351;p24" descr="A picture containing drawing, lamp&#10;&#10;Description automatically generated"/>
          <p:cNvPicPr preferRelativeResize="0"/>
          <p:nvPr/>
        </p:nvPicPr>
        <p:blipFill rotWithShape="1">
          <a:blip r:embed="rId4">
            <a:alphaModFix/>
          </a:blip>
          <a:srcRect/>
          <a:stretch/>
        </p:blipFill>
        <p:spPr>
          <a:xfrm rot="9387287">
            <a:off x="9271967" y="5485049"/>
            <a:ext cx="2842710" cy="979582"/>
          </a:xfrm>
          <a:prstGeom prst="rect">
            <a:avLst/>
          </a:prstGeom>
          <a:noFill/>
          <a:ln>
            <a:noFill/>
          </a:ln>
        </p:spPr>
      </p:pic>
      <p:pic>
        <p:nvPicPr>
          <p:cNvPr id="352" name="Google Shape;352;p24" descr="Logo, company name&#10;&#10;Description automatically generated"/>
          <p:cNvPicPr preferRelativeResize="0"/>
          <p:nvPr/>
        </p:nvPicPr>
        <p:blipFill rotWithShape="1">
          <a:blip r:embed="rId5">
            <a:alphaModFix/>
          </a:blip>
          <a:srcRect l="5777" r="5316" b="11561"/>
          <a:stretch/>
        </p:blipFill>
        <p:spPr>
          <a:xfrm>
            <a:off x="298808" y="6364415"/>
            <a:ext cx="1040465" cy="416153"/>
          </a:xfrm>
          <a:prstGeom prst="rect">
            <a:avLst/>
          </a:prstGeom>
          <a:noFill/>
          <a:ln>
            <a:noFill/>
          </a:ln>
        </p:spPr>
      </p:pic>
      <p:cxnSp>
        <p:nvCxnSpPr>
          <p:cNvPr id="353" name="Google Shape;353;p24"/>
          <p:cNvCxnSpPr/>
          <p:nvPr/>
        </p:nvCxnSpPr>
        <p:spPr>
          <a:xfrm>
            <a:off x="212450" y="304023"/>
            <a:ext cx="0" cy="6440971"/>
          </a:xfrm>
          <a:prstGeom prst="straightConnector1">
            <a:avLst/>
          </a:prstGeom>
          <a:noFill/>
          <a:ln w="28575" cap="flat" cmpd="sng">
            <a:solidFill>
              <a:srgbClr val="0070C0"/>
            </a:solidFill>
            <a:prstDash val="solid"/>
            <a:miter lim="800000"/>
            <a:headEnd type="none" w="sm" len="sm"/>
            <a:tailEnd type="none" w="sm" len="sm"/>
          </a:ln>
        </p:spPr>
      </p:cxnSp>
      <p:sp>
        <p:nvSpPr>
          <p:cNvPr id="354" name="Google Shape;354;p24"/>
          <p:cNvSpPr/>
          <p:nvPr/>
        </p:nvSpPr>
        <p:spPr>
          <a:xfrm>
            <a:off x="212449" y="285508"/>
            <a:ext cx="10660327" cy="728905"/>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chemeClr val="lt1"/>
                </a:solidFill>
                <a:latin typeface="Century Gothic"/>
                <a:ea typeface="Century Gothic"/>
                <a:cs typeface="Century Gothic"/>
                <a:sym typeface="Century Gothic"/>
              </a:rPr>
              <a:t>   Preview Vocabulary</a:t>
            </a:r>
            <a:endParaRPr sz="1400" b="0" i="0" u="none" strike="noStrike" cap="none">
              <a:solidFill>
                <a:srgbClr val="000000"/>
              </a:solidFill>
              <a:latin typeface="Century Gothic"/>
              <a:ea typeface="Century Gothic"/>
              <a:cs typeface="Century Gothic"/>
              <a:sym typeface="Century Gothic"/>
            </a:endParaRPr>
          </a:p>
        </p:txBody>
      </p:sp>
      <p:sp>
        <p:nvSpPr>
          <p:cNvPr id="355" name="Google Shape;355;p24"/>
          <p:cNvSpPr txBox="1"/>
          <p:nvPr/>
        </p:nvSpPr>
        <p:spPr>
          <a:xfrm>
            <a:off x="1119188" y="2496386"/>
            <a:ext cx="4219559" cy="769401"/>
          </a:xfrm>
          <a:prstGeom prst="rect">
            <a:avLst/>
          </a:prstGeom>
          <a:noFill/>
          <a:ln w="19050" cap="flat" cmpd="sng">
            <a:solidFill>
              <a:schemeClr val="accent6"/>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en-US" sz="4400" b="0" i="0" u="none" strike="noStrike" cap="none">
                <a:solidFill>
                  <a:schemeClr val="dk1"/>
                </a:solidFill>
                <a:latin typeface="Century Gothic"/>
                <a:ea typeface="Century Gothic"/>
                <a:cs typeface="Century Gothic"/>
                <a:sym typeface="Century Gothic"/>
              </a:rPr>
              <a:t>community</a:t>
            </a:r>
            <a:endParaRPr sz="1400" b="0" i="0" u="none" strike="noStrike" cap="none">
              <a:solidFill>
                <a:srgbClr val="000000"/>
              </a:solidFill>
              <a:latin typeface="Century Gothic"/>
              <a:ea typeface="Century Gothic"/>
              <a:cs typeface="Century Gothic"/>
              <a:sym typeface="Century Gothic"/>
            </a:endParaRPr>
          </a:p>
        </p:txBody>
      </p:sp>
      <p:sp>
        <p:nvSpPr>
          <p:cNvPr id="356" name="Google Shape;356;p24"/>
          <p:cNvSpPr txBox="1"/>
          <p:nvPr/>
        </p:nvSpPr>
        <p:spPr>
          <a:xfrm>
            <a:off x="1119188" y="3723979"/>
            <a:ext cx="4219548" cy="769401"/>
          </a:xfrm>
          <a:prstGeom prst="rect">
            <a:avLst/>
          </a:prstGeom>
          <a:noFill/>
          <a:ln w="19050" cap="flat" cmpd="sng">
            <a:solidFill>
              <a:schemeClr val="accent6"/>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en-US" sz="4400" b="0" i="0" u="none" strike="noStrike" cap="none">
                <a:solidFill>
                  <a:schemeClr val="dk1"/>
                </a:solidFill>
                <a:latin typeface="Century Gothic"/>
                <a:ea typeface="Century Gothic"/>
                <a:cs typeface="Century Gothic"/>
                <a:sym typeface="Century Gothic"/>
              </a:rPr>
              <a:t>librarian</a:t>
            </a:r>
            <a:endParaRPr sz="1400" b="0" i="0" u="none" strike="noStrike" cap="none">
              <a:solidFill>
                <a:srgbClr val="000000"/>
              </a:solidFill>
              <a:latin typeface="Century Gothic"/>
              <a:ea typeface="Century Gothic"/>
              <a:cs typeface="Century Gothic"/>
              <a:sym typeface="Century Gothic"/>
            </a:endParaRPr>
          </a:p>
        </p:txBody>
      </p:sp>
      <p:sp>
        <p:nvSpPr>
          <p:cNvPr id="357" name="Google Shape;357;p24"/>
          <p:cNvSpPr txBox="1"/>
          <p:nvPr/>
        </p:nvSpPr>
        <p:spPr>
          <a:xfrm>
            <a:off x="5967425" y="2535252"/>
            <a:ext cx="4219562" cy="769401"/>
          </a:xfrm>
          <a:prstGeom prst="rect">
            <a:avLst/>
          </a:prstGeom>
          <a:noFill/>
          <a:ln w="19050" cap="flat" cmpd="sng">
            <a:solidFill>
              <a:schemeClr val="accent6"/>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en-US" sz="4400" b="0" i="0" u="none" strike="noStrike" cap="none">
                <a:solidFill>
                  <a:schemeClr val="dk1"/>
                </a:solidFill>
                <a:latin typeface="Century Gothic"/>
                <a:ea typeface="Century Gothic"/>
                <a:cs typeface="Century Gothic"/>
                <a:sym typeface="Century Gothic"/>
              </a:rPr>
              <a:t>services</a:t>
            </a:r>
            <a:endParaRPr sz="1400" b="0" i="0" u="none" strike="noStrike" cap="none">
              <a:solidFill>
                <a:srgbClr val="000000"/>
              </a:solidFill>
              <a:latin typeface="Century Gothic"/>
              <a:ea typeface="Century Gothic"/>
              <a:cs typeface="Century Gothic"/>
              <a:sym typeface="Century Gothic"/>
            </a:endParaRPr>
          </a:p>
        </p:txBody>
      </p:sp>
      <p:sp>
        <p:nvSpPr>
          <p:cNvPr id="358" name="Google Shape;358;p24"/>
          <p:cNvSpPr txBox="1"/>
          <p:nvPr/>
        </p:nvSpPr>
        <p:spPr>
          <a:xfrm>
            <a:off x="5967425" y="3749362"/>
            <a:ext cx="4219562" cy="769401"/>
          </a:xfrm>
          <a:prstGeom prst="rect">
            <a:avLst/>
          </a:prstGeom>
          <a:noFill/>
          <a:ln w="19050" cap="flat" cmpd="sng">
            <a:solidFill>
              <a:schemeClr val="accent6"/>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en-US" sz="4400" b="0" i="0" u="none" strike="noStrike" cap="none">
                <a:solidFill>
                  <a:schemeClr val="dk1"/>
                </a:solidFill>
                <a:latin typeface="Century Gothic"/>
                <a:ea typeface="Century Gothic"/>
                <a:cs typeface="Century Gothic"/>
                <a:sym typeface="Century Gothic"/>
              </a:rPr>
              <a:t>supermarkets</a:t>
            </a:r>
            <a:endParaRPr sz="1400" b="0" i="0" u="none" strike="noStrike" cap="none">
              <a:solidFill>
                <a:srgbClr val="000000"/>
              </a:solidFill>
              <a:latin typeface="Century Gothic"/>
              <a:ea typeface="Century Gothic"/>
              <a:cs typeface="Century Gothic"/>
              <a:sym typeface="Century Gothic"/>
            </a:endParaRPr>
          </a:p>
        </p:txBody>
      </p:sp>
      <p:sp>
        <p:nvSpPr>
          <p:cNvPr id="359" name="Google Shape;359;p24"/>
          <p:cNvSpPr/>
          <p:nvPr/>
        </p:nvSpPr>
        <p:spPr>
          <a:xfrm>
            <a:off x="9958392" y="140912"/>
            <a:ext cx="2060865" cy="1156961"/>
          </a:xfrm>
          <a:prstGeom prst="ellipse">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lt1"/>
                </a:solidFill>
                <a:latin typeface="Century Gothic"/>
                <a:ea typeface="Century Gothic"/>
                <a:cs typeface="Century Gothic"/>
                <a:sym typeface="Century Gothic"/>
              </a:rPr>
              <a:t>Page 98</a:t>
            </a:r>
            <a:endParaRPr sz="1400" b="0" i="0" u="none" strike="noStrike" cap="none">
              <a:solidFill>
                <a:srgbClr val="000000"/>
              </a:solidFill>
              <a:latin typeface="Century Gothic"/>
              <a:ea typeface="Century Gothic"/>
              <a:cs typeface="Century Gothic"/>
              <a:sym typeface="Century Gothic"/>
            </a:endParaRPr>
          </a:p>
        </p:txBody>
      </p:sp>
      <p:sp>
        <p:nvSpPr>
          <p:cNvPr id="360" name="Google Shape;360;p24"/>
          <p:cNvSpPr txBox="1"/>
          <p:nvPr/>
        </p:nvSpPr>
        <p:spPr>
          <a:xfrm>
            <a:off x="3709988" y="5044197"/>
            <a:ext cx="4219548" cy="769401"/>
          </a:xfrm>
          <a:prstGeom prst="rect">
            <a:avLst/>
          </a:prstGeom>
          <a:noFill/>
          <a:ln w="19050" cap="flat" cmpd="sng">
            <a:solidFill>
              <a:schemeClr val="accent6"/>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en-US" sz="4400" b="0" i="0" u="none" strike="noStrike" cap="none">
                <a:solidFill>
                  <a:schemeClr val="dk1"/>
                </a:solidFill>
                <a:latin typeface="Century Gothic"/>
                <a:ea typeface="Century Gothic"/>
                <a:cs typeface="Century Gothic"/>
                <a:sym typeface="Century Gothic"/>
              </a:rPr>
              <a:t>hospital</a:t>
            </a:r>
            <a:endParaRPr sz="1400" b="0" i="0" u="none" strike="noStrike" cap="none">
              <a:solidFill>
                <a:srgbClr val="000000"/>
              </a:solidFill>
              <a:latin typeface="Century Gothic"/>
              <a:ea typeface="Century Gothic"/>
              <a:cs typeface="Century Gothic"/>
              <a:sym typeface="Century Gothic"/>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pic>
        <p:nvPicPr>
          <p:cNvPr id="366" name="Google Shape;366;p26" descr="A picture containing clock&#10;&#10;Description automatically generated"/>
          <p:cNvPicPr preferRelativeResize="0"/>
          <p:nvPr/>
        </p:nvPicPr>
        <p:blipFill rotWithShape="1">
          <a:blip r:embed="rId3">
            <a:alphaModFix/>
          </a:blip>
          <a:srcRect r="52261"/>
          <a:stretch/>
        </p:blipFill>
        <p:spPr>
          <a:xfrm>
            <a:off x="10386533" y="6204193"/>
            <a:ext cx="1632724" cy="467031"/>
          </a:xfrm>
          <a:prstGeom prst="rect">
            <a:avLst/>
          </a:prstGeom>
          <a:noFill/>
          <a:ln>
            <a:noFill/>
          </a:ln>
        </p:spPr>
      </p:pic>
      <p:pic>
        <p:nvPicPr>
          <p:cNvPr id="367" name="Google Shape;367;p26" descr="A picture containing drawing, lamp&#10;&#10;Description automatically generated"/>
          <p:cNvPicPr preferRelativeResize="0"/>
          <p:nvPr/>
        </p:nvPicPr>
        <p:blipFill rotWithShape="1">
          <a:blip r:embed="rId4">
            <a:alphaModFix/>
          </a:blip>
          <a:srcRect/>
          <a:stretch/>
        </p:blipFill>
        <p:spPr>
          <a:xfrm rot="9387287">
            <a:off x="9271967" y="5485049"/>
            <a:ext cx="2842710" cy="979582"/>
          </a:xfrm>
          <a:prstGeom prst="rect">
            <a:avLst/>
          </a:prstGeom>
          <a:noFill/>
          <a:ln>
            <a:noFill/>
          </a:ln>
        </p:spPr>
      </p:pic>
      <p:pic>
        <p:nvPicPr>
          <p:cNvPr id="368" name="Google Shape;368;p26" descr="Logo, company name&#10;&#10;Description automatically generated"/>
          <p:cNvPicPr preferRelativeResize="0"/>
          <p:nvPr/>
        </p:nvPicPr>
        <p:blipFill rotWithShape="1">
          <a:blip r:embed="rId5">
            <a:alphaModFix/>
          </a:blip>
          <a:srcRect l="5777" r="5316" b="11561"/>
          <a:stretch/>
        </p:blipFill>
        <p:spPr>
          <a:xfrm>
            <a:off x="298808" y="6364415"/>
            <a:ext cx="1040465" cy="416153"/>
          </a:xfrm>
          <a:prstGeom prst="rect">
            <a:avLst/>
          </a:prstGeom>
          <a:noFill/>
          <a:ln>
            <a:noFill/>
          </a:ln>
        </p:spPr>
      </p:pic>
      <p:cxnSp>
        <p:nvCxnSpPr>
          <p:cNvPr id="369" name="Google Shape;369;p26"/>
          <p:cNvCxnSpPr/>
          <p:nvPr/>
        </p:nvCxnSpPr>
        <p:spPr>
          <a:xfrm>
            <a:off x="212450" y="304023"/>
            <a:ext cx="0" cy="6440971"/>
          </a:xfrm>
          <a:prstGeom prst="straightConnector1">
            <a:avLst/>
          </a:prstGeom>
          <a:noFill/>
          <a:ln w="28575" cap="flat" cmpd="sng">
            <a:solidFill>
              <a:srgbClr val="0070C0"/>
            </a:solidFill>
            <a:prstDash val="solid"/>
            <a:miter lim="800000"/>
            <a:headEnd type="none" w="sm" len="sm"/>
            <a:tailEnd type="none" w="sm" len="sm"/>
          </a:ln>
        </p:spPr>
      </p:cxnSp>
      <p:sp>
        <p:nvSpPr>
          <p:cNvPr id="370" name="Google Shape;370;p26"/>
          <p:cNvSpPr/>
          <p:nvPr/>
        </p:nvSpPr>
        <p:spPr>
          <a:xfrm>
            <a:off x="212449" y="285508"/>
            <a:ext cx="10660327" cy="728905"/>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chemeClr val="lt1"/>
                </a:solidFill>
                <a:latin typeface="Century Gothic"/>
                <a:ea typeface="Century Gothic"/>
                <a:cs typeface="Century Gothic"/>
                <a:sym typeface="Century Gothic"/>
              </a:rPr>
              <a:t>   First Read Strategies</a:t>
            </a:r>
            <a:endParaRPr sz="1400" b="0" i="0" u="none" strike="noStrike" cap="none">
              <a:solidFill>
                <a:srgbClr val="000000"/>
              </a:solidFill>
              <a:latin typeface="Century Gothic"/>
              <a:ea typeface="Century Gothic"/>
              <a:cs typeface="Century Gothic"/>
              <a:sym typeface="Century Gothic"/>
            </a:endParaRPr>
          </a:p>
        </p:txBody>
      </p:sp>
      <p:pic>
        <p:nvPicPr>
          <p:cNvPr id="371" name="Google Shape;371;p26"/>
          <p:cNvPicPr preferRelativeResize="0"/>
          <p:nvPr/>
        </p:nvPicPr>
        <p:blipFill rotWithShape="1">
          <a:blip r:embed="rId6">
            <a:alphaModFix/>
          </a:blip>
          <a:srcRect/>
          <a:stretch/>
        </p:blipFill>
        <p:spPr>
          <a:xfrm>
            <a:off x="1339273" y="1513605"/>
            <a:ext cx="8933168" cy="402180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pic>
        <p:nvPicPr>
          <p:cNvPr id="377" name="Google Shape;377;p27" descr="A picture containing clock&#10;&#10;Description automatically generated"/>
          <p:cNvPicPr preferRelativeResize="0"/>
          <p:nvPr/>
        </p:nvPicPr>
        <p:blipFill rotWithShape="1">
          <a:blip r:embed="rId3">
            <a:alphaModFix/>
          </a:blip>
          <a:srcRect r="52261"/>
          <a:stretch/>
        </p:blipFill>
        <p:spPr>
          <a:xfrm>
            <a:off x="10386533" y="6204193"/>
            <a:ext cx="1632724" cy="467031"/>
          </a:xfrm>
          <a:prstGeom prst="rect">
            <a:avLst/>
          </a:prstGeom>
          <a:noFill/>
          <a:ln>
            <a:noFill/>
          </a:ln>
        </p:spPr>
      </p:pic>
      <p:pic>
        <p:nvPicPr>
          <p:cNvPr id="378" name="Google Shape;378;p27" descr="A picture containing drawing, lamp&#10;&#10;Description automatically generated"/>
          <p:cNvPicPr preferRelativeResize="0"/>
          <p:nvPr/>
        </p:nvPicPr>
        <p:blipFill rotWithShape="1">
          <a:blip r:embed="rId4">
            <a:alphaModFix/>
          </a:blip>
          <a:srcRect/>
          <a:stretch/>
        </p:blipFill>
        <p:spPr>
          <a:xfrm rot="9387287">
            <a:off x="9271967" y="5485049"/>
            <a:ext cx="2842710" cy="979582"/>
          </a:xfrm>
          <a:prstGeom prst="rect">
            <a:avLst/>
          </a:prstGeom>
          <a:noFill/>
          <a:ln>
            <a:noFill/>
          </a:ln>
        </p:spPr>
      </p:pic>
      <p:pic>
        <p:nvPicPr>
          <p:cNvPr id="379" name="Google Shape;379;p27" descr="Logo, company name&#10;&#10;Description automatically generated"/>
          <p:cNvPicPr preferRelativeResize="0"/>
          <p:nvPr/>
        </p:nvPicPr>
        <p:blipFill rotWithShape="1">
          <a:blip r:embed="rId5">
            <a:alphaModFix/>
          </a:blip>
          <a:srcRect l="5777" r="5316" b="11561"/>
          <a:stretch/>
        </p:blipFill>
        <p:spPr>
          <a:xfrm>
            <a:off x="298808" y="6364415"/>
            <a:ext cx="1040465" cy="416153"/>
          </a:xfrm>
          <a:prstGeom prst="rect">
            <a:avLst/>
          </a:prstGeom>
          <a:noFill/>
          <a:ln>
            <a:noFill/>
          </a:ln>
        </p:spPr>
      </p:pic>
      <p:cxnSp>
        <p:nvCxnSpPr>
          <p:cNvPr id="380" name="Google Shape;380;p27"/>
          <p:cNvCxnSpPr/>
          <p:nvPr/>
        </p:nvCxnSpPr>
        <p:spPr>
          <a:xfrm>
            <a:off x="212450" y="304023"/>
            <a:ext cx="0" cy="6440971"/>
          </a:xfrm>
          <a:prstGeom prst="straightConnector1">
            <a:avLst/>
          </a:prstGeom>
          <a:noFill/>
          <a:ln w="28575" cap="flat" cmpd="sng">
            <a:solidFill>
              <a:srgbClr val="0070C0"/>
            </a:solidFill>
            <a:prstDash val="solid"/>
            <a:miter lim="800000"/>
            <a:headEnd type="none" w="sm" len="sm"/>
            <a:tailEnd type="none" w="sm" len="sm"/>
          </a:ln>
        </p:spPr>
      </p:cxnSp>
      <p:sp>
        <p:nvSpPr>
          <p:cNvPr id="381" name="Google Shape;381;p27"/>
          <p:cNvSpPr/>
          <p:nvPr/>
        </p:nvSpPr>
        <p:spPr>
          <a:xfrm>
            <a:off x="212449" y="285508"/>
            <a:ext cx="10660327" cy="728905"/>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chemeClr val="lt1"/>
                </a:solidFill>
                <a:latin typeface="Century Gothic"/>
                <a:ea typeface="Century Gothic"/>
                <a:cs typeface="Century Gothic"/>
                <a:sym typeface="Century Gothic"/>
              </a:rPr>
              <a:t>   First Read – Places We Go</a:t>
            </a:r>
            <a:endParaRPr sz="1400" b="0" i="0" u="none" strike="noStrike" cap="none">
              <a:solidFill>
                <a:srgbClr val="000000"/>
              </a:solidFill>
              <a:latin typeface="Century Gothic"/>
              <a:ea typeface="Century Gothic"/>
              <a:cs typeface="Century Gothic"/>
              <a:sym typeface="Century Gothic"/>
            </a:endParaRPr>
          </a:p>
        </p:txBody>
      </p:sp>
      <p:sp>
        <p:nvSpPr>
          <p:cNvPr id="382" name="Google Shape;382;p27"/>
          <p:cNvSpPr/>
          <p:nvPr/>
        </p:nvSpPr>
        <p:spPr>
          <a:xfrm>
            <a:off x="9958392" y="140912"/>
            <a:ext cx="2060865" cy="1156961"/>
          </a:xfrm>
          <a:prstGeom prst="ellipse">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lt1"/>
                </a:solidFill>
                <a:latin typeface="Century Gothic"/>
                <a:ea typeface="Century Gothic"/>
                <a:cs typeface="Century Gothic"/>
                <a:sym typeface="Century Gothic"/>
              </a:rPr>
              <a:t>Page 99</a:t>
            </a:r>
            <a:endParaRPr sz="1400" b="0" i="0" u="none" strike="noStrike" cap="none">
              <a:solidFill>
                <a:srgbClr val="000000"/>
              </a:solidFill>
              <a:latin typeface="Century Gothic"/>
              <a:ea typeface="Century Gothic"/>
              <a:cs typeface="Century Gothic"/>
              <a:sym typeface="Century Gothic"/>
            </a:endParaRPr>
          </a:p>
        </p:txBody>
      </p:sp>
      <p:pic>
        <p:nvPicPr>
          <p:cNvPr id="383" name="Google Shape;383;p27"/>
          <p:cNvPicPr preferRelativeResize="0"/>
          <p:nvPr/>
        </p:nvPicPr>
        <p:blipFill rotWithShape="1">
          <a:blip r:embed="rId6">
            <a:alphaModFix/>
          </a:blip>
          <a:srcRect/>
          <a:stretch/>
        </p:blipFill>
        <p:spPr>
          <a:xfrm>
            <a:off x="3565210" y="1297886"/>
            <a:ext cx="3954803" cy="5397305"/>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pic>
        <p:nvPicPr>
          <p:cNvPr id="389" name="Google Shape;389;p28" descr="A picture containing clock&#10;&#10;Description automatically generated"/>
          <p:cNvPicPr preferRelativeResize="0"/>
          <p:nvPr/>
        </p:nvPicPr>
        <p:blipFill rotWithShape="1">
          <a:blip r:embed="rId3">
            <a:alphaModFix/>
          </a:blip>
          <a:srcRect r="52261"/>
          <a:stretch/>
        </p:blipFill>
        <p:spPr>
          <a:xfrm>
            <a:off x="10386533" y="6204193"/>
            <a:ext cx="1632724" cy="467031"/>
          </a:xfrm>
          <a:prstGeom prst="rect">
            <a:avLst/>
          </a:prstGeom>
          <a:noFill/>
          <a:ln>
            <a:noFill/>
          </a:ln>
        </p:spPr>
      </p:pic>
      <p:pic>
        <p:nvPicPr>
          <p:cNvPr id="390" name="Google Shape;390;p28" descr="A picture containing drawing, lamp&#10;&#10;Description automatically generated"/>
          <p:cNvPicPr preferRelativeResize="0"/>
          <p:nvPr/>
        </p:nvPicPr>
        <p:blipFill rotWithShape="1">
          <a:blip r:embed="rId4">
            <a:alphaModFix/>
          </a:blip>
          <a:srcRect/>
          <a:stretch/>
        </p:blipFill>
        <p:spPr>
          <a:xfrm rot="9387287">
            <a:off x="9271967" y="5485049"/>
            <a:ext cx="2842710" cy="979582"/>
          </a:xfrm>
          <a:prstGeom prst="rect">
            <a:avLst/>
          </a:prstGeom>
          <a:noFill/>
          <a:ln>
            <a:noFill/>
          </a:ln>
        </p:spPr>
      </p:pic>
      <p:pic>
        <p:nvPicPr>
          <p:cNvPr id="391" name="Google Shape;391;p28" descr="Logo, company name&#10;&#10;Description automatically generated"/>
          <p:cNvPicPr preferRelativeResize="0"/>
          <p:nvPr/>
        </p:nvPicPr>
        <p:blipFill rotWithShape="1">
          <a:blip r:embed="rId5">
            <a:alphaModFix/>
          </a:blip>
          <a:srcRect l="5777" r="5316" b="11561"/>
          <a:stretch/>
        </p:blipFill>
        <p:spPr>
          <a:xfrm>
            <a:off x="298808" y="6364415"/>
            <a:ext cx="1040465" cy="416153"/>
          </a:xfrm>
          <a:prstGeom prst="rect">
            <a:avLst/>
          </a:prstGeom>
          <a:noFill/>
          <a:ln>
            <a:noFill/>
          </a:ln>
        </p:spPr>
      </p:pic>
      <p:cxnSp>
        <p:nvCxnSpPr>
          <p:cNvPr id="392" name="Google Shape;392;p28"/>
          <p:cNvCxnSpPr/>
          <p:nvPr/>
        </p:nvCxnSpPr>
        <p:spPr>
          <a:xfrm>
            <a:off x="212450" y="304023"/>
            <a:ext cx="0" cy="6440971"/>
          </a:xfrm>
          <a:prstGeom prst="straightConnector1">
            <a:avLst/>
          </a:prstGeom>
          <a:noFill/>
          <a:ln w="28575" cap="flat" cmpd="sng">
            <a:solidFill>
              <a:srgbClr val="0070C0"/>
            </a:solidFill>
            <a:prstDash val="solid"/>
            <a:miter lim="800000"/>
            <a:headEnd type="none" w="sm" len="sm"/>
            <a:tailEnd type="none" w="sm" len="sm"/>
          </a:ln>
        </p:spPr>
      </p:cxnSp>
      <p:sp>
        <p:nvSpPr>
          <p:cNvPr id="393" name="Google Shape;393;p28"/>
          <p:cNvSpPr/>
          <p:nvPr/>
        </p:nvSpPr>
        <p:spPr>
          <a:xfrm>
            <a:off x="212449" y="285508"/>
            <a:ext cx="10660327" cy="728905"/>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chemeClr val="lt1"/>
                </a:solidFill>
                <a:latin typeface="Century Gothic"/>
                <a:ea typeface="Century Gothic"/>
                <a:cs typeface="Century Gothic"/>
                <a:sym typeface="Century Gothic"/>
              </a:rPr>
              <a:t>   First Read – Places We Go</a:t>
            </a:r>
            <a:endParaRPr sz="1400" b="0" i="0" u="none" strike="noStrike" cap="none">
              <a:solidFill>
                <a:srgbClr val="000000"/>
              </a:solidFill>
              <a:latin typeface="Century Gothic"/>
              <a:ea typeface="Century Gothic"/>
              <a:cs typeface="Century Gothic"/>
              <a:sym typeface="Century Gothic"/>
            </a:endParaRPr>
          </a:p>
        </p:txBody>
      </p:sp>
      <p:sp>
        <p:nvSpPr>
          <p:cNvPr id="394" name="Google Shape;394;p28"/>
          <p:cNvSpPr/>
          <p:nvPr/>
        </p:nvSpPr>
        <p:spPr>
          <a:xfrm>
            <a:off x="9958392" y="140912"/>
            <a:ext cx="2060865" cy="1156961"/>
          </a:xfrm>
          <a:prstGeom prst="ellipse">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lt1"/>
                </a:solidFill>
                <a:latin typeface="Century Gothic"/>
                <a:ea typeface="Century Gothic"/>
                <a:cs typeface="Century Gothic"/>
                <a:sym typeface="Century Gothic"/>
              </a:rPr>
              <a:t>Page 100,101</a:t>
            </a:r>
            <a:endParaRPr sz="1400" b="0" i="0" u="none" strike="noStrike" cap="none">
              <a:solidFill>
                <a:srgbClr val="000000"/>
              </a:solidFill>
              <a:latin typeface="Century Gothic"/>
              <a:ea typeface="Century Gothic"/>
              <a:cs typeface="Century Gothic"/>
              <a:sym typeface="Century Gothic"/>
            </a:endParaRPr>
          </a:p>
        </p:txBody>
      </p:sp>
      <p:pic>
        <p:nvPicPr>
          <p:cNvPr id="395" name="Google Shape;395;p28"/>
          <p:cNvPicPr preferRelativeResize="0"/>
          <p:nvPr/>
        </p:nvPicPr>
        <p:blipFill rotWithShape="1">
          <a:blip r:embed="rId6">
            <a:alphaModFix/>
          </a:blip>
          <a:srcRect/>
          <a:stretch/>
        </p:blipFill>
        <p:spPr>
          <a:xfrm>
            <a:off x="1497659" y="1297875"/>
            <a:ext cx="7838180" cy="5315849"/>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396" name="Google Shape;396;p28" descr="Icon&#10;&#10;Description automatically generated"/>
          <p:cNvPicPr preferRelativeResize="0"/>
          <p:nvPr/>
        </p:nvPicPr>
        <p:blipFill rotWithShape="1">
          <a:blip r:embed="rId7">
            <a:alphaModFix/>
          </a:blip>
          <a:srcRect/>
          <a:stretch/>
        </p:blipFill>
        <p:spPr>
          <a:xfrm flipH="1">
            <a:off x="9194649" y="2576015"/>
            <a:ext cx="2997351" cy="2082236"/>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pic>
        <p:nvPicPr>
          <p:cNvPr id="402" name="Google Shape;402;p57" descr="A picture containing clock&#10;&#10;Description automatically generated"/>
          <p:cNvPicPr preferRelativeResize="0"/>
          <p:nvPr/>
        </p:nvPicPr>
        <p:blipFill rotWithShape="1">
          <a:blip r:embed="rId3">
            <a:alphaModFix/>
          </a:blip>
          <a:srcRect r="52261"/>
          <a:stretch/>
        </p:blipFill>
        <p:spPr>
          <a:xfrm>
            <a:off x="10386533" y="6204193"/>
            <a:ext cx="1632724" cy="467031"/>
          </a:xfrm>
          <a:prstGeom prst="rect">
            <a:avLst/>
          </a:prstGeom>
          <a:noFill/>
          <a:ln>
            <a:noFill/>
          </a:ln>
        </p:spPr>
      </p:pic>
      <p:pic>
        <p:nvPicPr>
          <p:cNvPr id="403" name="Google Shape;403;p57" descr="A picture containing drawing, lamp&#10;&#10;Description automatically generated"/>
          <p:cNvPicPr preferRelativeResize="0"/>
          <p:nvPr/>
        </p:nvPicPr>
        <p:blipFill rotWithShape="1">
          <a:blip r:embed="rId4">
            <a:alphaModFix/>
          </a:blip>
          <a:srcRect/>
          <a:stretch/>
        </p:blipFill>
        <p:spPr>
          <a:xfrm rot="9387287">
            <a:off x="9271967" y="5485049"/>
            <a:ext cx="2842710" cy="979582"/>
          </a:xfrm>
          <a:prstGeom prst="rect">
            <a:avLst/>
          </a:prstGeom>
          <a:noFill/>
          <a:ln>
            <a:noFill/>
          </a:ln>
        </p:spPr>
      </p:pic>
      <p:pic>
        <p:nvPicPr>
          <p:cNvPr id="404" name="Google Shape;404;p57" descr="Logo, company name&#10;&#10;Description automatically generated"/>
          <p:cNvPicPr preferRelativeResize="0"/>
          <p:nvPr/>
        </p:nvPicPr>
        <p:blipFill rotWithShape="1">
          <a:blip r:embed="rId5">
            <a:alphaModFix/>
          </a:blip>
          <a:srcRect l="5777" r="5316" b="11561"/>
          <a:stretch/>
        </p:blipFill>
        <p:spPr>
          <a:xfrm>
            <a:off x="298808" y="6364415"/>
            <a:ext cx="1040465" cy="416153"/>
          </a:xfrm>
          <a:prstGeom prst="rect">
            <a:avLst/>
          </a:prstGeom>
          <a:noFill/>
          <a:ln>
            <a:noFill/>
          </a:ln>
        </p:spPr>
      </p:pic>
      <p:cxnSp>
        <p:nvCxnSpPr>
          <p:cNvPr id="405" name="Google Shape;405;p57"/>
          <p:cNvCxnSpPr/>
          <p:nvPr/>
        </p:nvCxnSpPr>
        <p:spPr>
          <a:xfrm>
            <a:off x="212450" y="304023"/>
            <a:ext cx="0" cy="6440971"/>
          </a:xfrm>
          <a:prstGeom prst="straightConnector1">
            <a:avLst/>
          </a:prstGeom>
          <a:noFill/>
          <a:ln w="28575" cap="flat" cmpd="sng">
            <a:solidFill>
              <a:srgbClr val="0070C0"/>
            </a:solidFill>
            <a:prstDash val="solid"/>
            <a:miter lim="800000"/>
            <a:headEnd type="none" w="sm" len="sm"/>
            <a:tailEnd type="none" w="sm" len="sm"/>
          </a:ln>
        </p:spPr>
      </p:cxnSp>
      <p:sp>
        <p:nvSpPr>
          <p:cNvPr id="406" name="Google Shape;406;p57"/>
          <p:cNvSpPr/>
          <p:nvPr/>
        </p:nvSpPr>
        <p:spPr>
          <a:xfrm>
            <a:off x="212449" y="285508"/>
            <a:ext cx="10660327" cy="728905"/>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chemeClr val="lt1"/>
                </a:solidFill>
                <a:latin typeface="Century Gothic"/>
                <a:ea typeface="Century Gothic"/>
                <a:cs typeface="Century Gothic"/>
                <a:sym typeface="Century Gothic"/>
              </a:rPr>
              <a:t>   First Read – Places We Go</a:t>
            </a:r>
            <a:endParaRPr sz="1400" b="0" i="0" u="none" strike="noStrike" cap="none">
              <a:solidFill>
                <a:srgbClr val="000000"/>
              </a:solidFill>
              <a:latin typeface="Century Gothic"/>
              <a:ea typeface="Century Gothic"/>
              <a:cs typeface="Century Gothic"/>
              <a:sym typeface="Century Gothic"/>
            </a:endParaRPr>
          </a:p>
        </p:txBody>
      </p:sp>
      <p:sp>
        <p:nvSpPr>
          <p:cNvPr id="407" name="Google Shape;407;p57"/>
          <p:cNvSpPr/>
          <p:nvPr/>
        </p:nvSpPr>
        <p:spPr>
          <a:xfrm>
            <a:off x="9958392" y="140912"/>
            <a:ext cx="2060865" cy="1156961"/>
          </a:xfrm>
          <a:prstGeom prst="ellipse">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lt1"/>
                </a:solidFill>
                <a:latin typeface="Century Gothic"/>
                <a:ea typeface="Century Gothic"/>
                <a:cs typeface="Century Gothic"/>
                <a:sym typeface="Century Gothic"/>
              </a:rPr>
              <a:t>Page 102,103</a:t>
            </a:r>
            <a:endParaRPr sz="1400" b="0" i="0" u="none" strike="noStrike" cap="none">
              <a:solidFill>
                <a:srgbClr val="000000"/>
              </a:solidFill>
              <a:latin typeface="Century Gothic"/>
              <a:ea typeface="Century Gothic"/>
              <a:cs typeface="Century Gothic"/>
              <a:sym typeface="Century Gothic"/>
            </a:endParaRPr>
          </a:p>
        </p:txBody>
      </p:sp>
      <p:pic>
        <p:nvPicPr>
          <p:cNvPr id="408" name="Google Shape;408;p57"/>
          <p:cNvPicPr preferRelativeResize="0"/>
          <p:nvPr/>
        </p:nvPicPr>
        <p:blipFill rotWithShape="1">
          <a:blip r:embed="rId6">
            <a:alphaModFix/>
          </a:blip>
          <a:srcRect/>
          <a:stretch/>
        </p:blipFill>
        <p:spPr>
          <a:xfrm>
            <a:off x="1670750" y="1219300"/>
            <a:ext cx="7691699" cy="5218400"/>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409" name="Google Shape;409;p57" descr="Icon&#10;&#10;Description automatically generated"/>
          <p:cNvPicPr preferRelativeResize="0"/>
          <p:nvPr/>
        </p:nvPicPr>
        <p:blipFill rotWithShape="1">
          <a:blip r:embed="rId7">
            <a:alphaModFix/>
          </a:blip>
          <a:srcRect/>
          <a:stretch/>
        </p:blipFill>
        <p:spPr>
          <a:xfrm flipH="1">
            <a:off x="9362449" y="2568190"/>
            <a:ext cx="2997351" cy="2082236"/>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pic>
        <p:nvPicPr>
          <p:cNvPr id="415" name="Google Shape;415;p75" descr="A picture containing clock&#10;&#10;Description automatically generated"/>
          <p:cNvPicPr preferRelativeResize="0"/>
          <p:nvPr/>
        </p:nvPicPr>
        <p:blipFill rotWithShape="1">
          <a:blip r:embed="rId3">
            <a:alphaModFix/>
          </a:blip>
          <a:srcRect r="52261"/>
          <a:stretch/>
        </p:blipFill>
        <p:spPr>
          <a:xfrm>
            <a:off x="10386533" y="6204193"/>
            <a:ext cx="1632724" cy="467031"/>
          </a:xfrm>
          <a:prstGeom prst="rect">
            <a:avLst/>
          </a:prstGeom>
          <a:noFill/>
          <a:ln>
            <a:noFill/>
          </a:ln>
        </p:spPr>
      </p:pic>
      <p:pic>
        <p:nvPicPr>
          <p:cNvPr id="416" name="Google Shape;416;p75" descr="A picture containing drawing, lamp&#10;&#10;Description automatically generated"/>
          <p:cNvPicPr preferRelativeResize="0"/>
          <p:nvPr/>
        </p:nvPicPr>
        <p:blipFill rotWithShape="1">
          <a:blip r:embed="rId4">
            <a:alphaModFix/>
          </a:blip>
          <a:srcRect/>
          <a:stretch/>
        </p:blipFill>
        <p:spPr>
          <a:xfrm rot="9387287">
            <a:off x="9271967" y="5485049"/>
            <a:ext cx="2842710" cy="979582"/>
          </a:xfrm>
          <a:prstGeom prst="rect">
            <a:avLst/>
          </a:prstGeom>
          <a:noFill/>
          <a:ln>
            <a:noFill/>
          </a:ln>
        </p:spPr>
      </p:pic>
      <p:pic>
        <p:nvPicPr>
          <p:cNvPr id="417" name="Google Shape;417;p75" descr="Logo, company name&#10;&#10;Description automatically generated"/>
          <p:cNvPicPr preferRelativeResize="0"/>
          <p:nvPr/>
        </p:nvPicPr>
        <p:blipFill rotWithShape="1">
          <a:blip r:embed="rId5">
            <a:alphaModFix/>
          </a:blip>
          <a:srcRect l="5777" r="5316" b="11561"/>
          <a:stretch/>
        </p:blipFill>
        <p:spPr>
          <a:xfrm>
            <a:off x="298808" y="6364415"/>
            <a:ext cx="1040465" cy="416153"/>
          </a:xfrm>
          <a:prstGeom prst="rect">
            <a:avLst/>
          </a:prstGeom>
          <a:noFill/>
          <a:ln>
            <a:noFill/>
          </a:ln>
        </p:spPr>
      </p:pic>
      <p:cxnSp>
        <p:nvCxnSpPr>
          <p:cNvPr id="418" name="Google Shape;418;p75"/>
          <p:cNvCxnSpPr/>
          <p:nvPr/>
        </p:nvCxnSpPr>
        <p:spPr>
          <a:xfrm>
            <a:off x="212450" y="304023"/>
            <a:ext cx="0" cy="6440971"/>
          </a:xfrm>
          <a:prstGeom prst="straightConnector1">
            <a:avLst/>
          </a:prstGeom>
          <a:noFill/>
          <a:ln w="28575" cap="flat" cmpd="sng">
            <a:solidFill>
              <a:srgbClr val="0070C0"/>
            </a:solidFill>
            <a:prstDash val="solid"/>
            <a:miter lim="800000"/>
            <a:headEnd type="none" w="sm" len="sm"/>
            <a:tailEnd type="none" w="sm" len="sm"/>
          </a:ln>
        </p:spPr>
      </p:cxnSp>
      <p:sp>
        <p:nvSpPr>
          <p:cNvPr id="419" name="Google Shape;419;p75"/>
          <p:cNvSpPr/>
          <p:nvPr/>
        </p:nvSpPr>
        <p:spPr>
          <a:xfrm>
            <a:off x="212449" y="285508"/>
            <a:ext cx="10660327" cy="728905"/>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chemeClr val="lt1"/>
                </a:solidFill>
                <a:latin typeface="Century Gothic"/>
                <a:ea typeface="Century Gothic"/>
                <a:cs typeface="Century Gothic"/>
                <a:sym typeface="Century Gothic"/>
              </a:rPr>
              <a:t>   First Read – Places We Go</a:t>
            </a:r>
            <a:endParaRPr sz="1400" b="0" i="0" u="none" strike="noStrike" cap="none">
              <a:solidFill>
                <a:srgbClr val="000000"/>
              </a:solidFill>
              <a:latin typeface="Century Gothic"/>
              <a:ea typeface="Century Gothic"/>
              <a:cs typeface="Century Gothic"/>
              <a:sym typeface="Century Gothic"/>
            </a:endParaRPr>
          </a:p>
        </p:txBody>
      </p:sp>
      <p:sp>
        <p:nvSpPr>
          <p:cNvPr id="420" name="Google Shape;420;p75"/>
          <p:cNvSpPr/>
          <p:nvPr/>
        </p:nvSpPr>
        <p:spPr>
          <a:xfrm>
            <a:off x="9958392" y="140912"/>
            <a:ext cx="2060865" cy="1156961"/>
          </a:xfrm>
          <a:prstGeom prst="ellipse">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lt1"/>
                </a:solidFill>
                <a:latin typeface="Century Gothic"/>
                <a:ea typeface="Century Gothic"/>
                <a:cs typeface="Century Gothic"/>
                <a:sym typeface="Century Gothic"/>
              </a:rPr>
              <a:t>Page 104,105</a:t>
            </a:r>
            <a:endParaRPr sz="1400" b="0" i="0" u="none" strike="noStrike" cap="none">
              <a:solidFill>
                <a:srgbClr val="000000"/>
              </a:solidFill>
              <a:latin typeface="Century Gothic"/>
              <a:ea typeface="Century Gothic"/>
              <a:cs typeface="Century Gothic"/>
              <a:sym typeface="Century Gothic"/>
            </a:endParaRPr>
          </a:p>
        </p:txBody>
      </p:sp>
      <p:pic>
        <p:nvPicPr>
          <p:cNvPr id="421" name="Google Shape;421;p75"/>
          <p:cNvPicPr preferRelativeResize="0"/>
          <p:nvPr/>
        </p:nvPicPr>
        <p:blipFill rotWithShape="1">
          <a:blip r:embed="rId6">
            <a:alphaModFix/>
          </a:blip>
          <a:srcRect/>
          <a:stretch/>
        </p:blipFill>
        <p:spPr>
          <a:xfrm>
            <a:off x="1813950" y="1388350"/>
            <a:ext cx="7380701" cy="5059050"/>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422" name="Google Shape;422;p75" descr="Icon&#10;&#10;Description automatically generated"/>
          <p:cNvPicPr preferRelativeResize="0"/>
          <p:nvPr/>
        </p:nvPicPr>
        <p:blipFill rotWithShape="1">
          <a:blip r:embed="rId7">
            <a:alphaModFix/>
          </a:blip>
          <a:srcRect/>
          <a:stretch/>
        </p:blipFill>
        <p:spPr>
          <a:xfrm flipH="1">
            <a:off x="9194649" y="2576015"/>
            <a:ext cx="2997351" cy="2082236"/>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pic>
        <p:nvPicPr>
          <p:cNvPr id="428" name="Google Shape;428;p90" descr="A picture containing clock&#10;&#10;Description automatically generated"/>
          <p:cNvPicPr preferRelativeResize="0"/>
          <p:nvPr/>
        </p:nvPicPr>
        <p:blipFill rotWithShape="1">
          <a:blip r:embed="rId3">
            <a:alphaModFix/>
          </a:blip>
          <a:srcRect r="52261"/>
          <a:stretch/>
        </p:blipFill>
        <p:spPr>
          <a:xfrm>
            <a:off x="10386533" y="6204193"/>
            <a:ext cx="1632724" cy="467031"/>
          </a:xfrm>
          <a:prstGeom prst="rect">
            <a:avLst/>
          </a:prstGeom>
          <a:noFill/>
          <a:ln>
            <a:noFill/>
          </a:ln>
        </p:spPr>
      </p:pic>
      <p:pic>
        <p:nvPicPr>
          <p:cNvPr id="429" name="Google Shape;429;p90" descr="A picture containing drawing, lamp&#10;&#10;Description automatically generated"/>
          <p:cNvPicPr preferRelativeResize="0"/>
          <p:nvPr/>
        </p:nvPicPr>
        <p:blipFill rotWithShape="1">
          <a:blip r:embed="rId4">
            <a:alphaModFix/>
          </a:blip>
          <a:srcRect/>
          <a:stretch/>
        </p:blipFill>
        <p:spPr>
          <a:xfrm rot="9387287">
            <a:off x="9271967" y="5485049"/>
            <a:ext cx="2842710" cy="979582"/>
          </a:xfrm>
          <a:prstGeom prst="rect">
            <a:avLst/>
          </a:prstGeom>
          <a:noFill/>
          <a:ln>
            <a:noFill/>
          </a:ln>
        </p:spPr>
      </p:pic>
      <p:pic>
        <p:nvPicPr>
          <p:cNvPr id="430" name="Google Shape;430;p90" descr="Logo, company name&#10;&#10;Description automatically generated"/>
          <p:cNvPicPr preferRelativeResize="0"/>
          <p:nvPr/>
        </p:nvPicPr>
        <p:blipFill rotWithShape="1">
          <a:blip r:embed="rId5">
            <a:alphaModFix/>
          </a:blip>
          <a:srcRect l="5777" r="5316" b="11561"/>
          <a:stretch/>
        </p:blipFill>
        <p:spPr>
          <a:xfrm>
            <a:off x="298808" y="6364415"/>
            <a:ext cx="1040465" cy="416153"/>
          </a:xfrm>
          <a:prstGeom prst="rect">
            <a:avLst/>
          </a:prstGeom>
          <a:noFill/>
          <a:ln>
            <a:noFill/>
          </a:ln>
        </p:spPr>
      </p:pic>
      <p:cxnSp>
        <p:nvCxnSpPr>
          <p:cNvPr id="431" name="Google Shape;431;p90"/>
          <p:cNvCxnSpPr/>
          <p:nvPr/>
        </p:nvCxnSpPr>
        <p:spPr>
          <a:xfrm>
            <a:off x="212450" y="304023"/>
            <a:ext cx="0" cy="6440971"/>
          </a:xfrm>
          <a:prstGeom prst="straightConnector1">
            <a:avLst/>
          </a:prstGeom>
          <a:noFill/>
          <a:ln w="28575" cap="flat" cmpd="sng">
            <a:solidFill>
              <a:srgbClr val="0070C0"/>
            </a:solidFill>
            <a:prstDash val="solid"/>
            <a:miter lim="800000"/>
            <a:headEnd type="none" w="sm" len="sm"/>
            <a:tailEnd type="none" w="sm" len="sm"/>
          </a:ln>
        </p:spPr>
      </p:cxnSp>
      <p:sp>
        <p:nvSpPr>
          <p:cNvPr id="432" name="Google Shape;432;p90"/>
          <p:cNvSpPr/>
          <p:nvPr/>
        </p:nvSpPr>
        <p:spPr>
          <a:xfrm>
            <a:off x="212449" y="285508"/>
            <a:ext cx="10660327" cy="728905"/>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chemeClr val="lt1"/>
                </a:solidFill>
                <a:latin typeface="Century Gothic"/>
                <a:ea typeface="Century Gothic"/>
                <a:cs typeface="Century Gothic"/>
                <a:sym typeface="Century Gothic"/>
              </a:rPr>
              <a:t>   First Read – Places We Go</a:t>
            </a:r>
            <a:endParaRPr sz="1400" b="0" i="0" u="none" strike="noStrike" cap="none">
              <a:solidFill>
                <a:srgbClr val="000000"/>
              </a:solidFill>
              <a:latin typeface="Century Gothic"/>
              <a:ea typeface="Century Gothic"/>
              <a:cs typeface="Century Gothic"/>
              <a:sym typeface="Century Gothic"/>
            </a:endParaRPr>
          </a:p>
        </p:txBody>
      </p:sp>
      <p:sp>
        <p:nvSpPr>
          <p:cNvPr id="433" name="Google Shape;433;p90"/>
          <p:cNvSpPr/>
          <p:nvPr/>
        </p:nvSpPr>
        <p:spPr>
          <a:xfrm>
            <a:off x="9958392" y="140912"/>
            <a:ext cx="2060865" cy="1156961"/>
          </a:xfrm>
          <a:prstGeom prst="ellipse">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lt1"/>
                </a:solidFill>
                <a:latin typeface="Century Gothic"/>
                <a:ea typeface="Century Gothic"/>
                <a:cs typeface="Century Gothic"/>
                <a:sym typeface="Century Gothic"/>
              </a:rPr>
              <a:t>Page 106,107</a:t>
            </a:r>
            <a:endParaRPr sz="1400" b="0" i="0" u="none" strike="noStrike" cap="none">
              <a:solidFill>
                <a:srgbClr val="000000"/>
              </a:solidFill>
              <a:latin typeface="Century Gothic"/>
              <a:ea typeface="Century Gothic"/>
              <a:cs typeface="Century Gothic"/>
              <a:sym typeface="Century Gothic"/>
            </a:endParaRPr>
          </a:p>
        </p:txBody>
      </p:sp>
      <p:pic>
        <p:nvPicPr>
          <p:cNvPr id="434" name="Google Shape;434;p90"/>
          <p:cNvPicPr preferRelativeResize="0"/>
          <p:nvPr/>
        </p:nvPicPr>
        <p:blipFill rotWithShape="1">
          <a:blip r:embed="rId6">
            <a:alphaModFix/>
          </a:blip>
          <a:srcRect/>
          <a:stretch/>
        </p:blipFill>
        <p:spPr>
          <a:xfrm>
            <a:off x="1638887" y="1305487"/>
            <a:ext cx="7555762" cy="5157313"/>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435" name="Google Shape;435;p90" descr="Icon&#10;&#10;Description automatically generated"/>
          <p:cNvPicPr preferRelativeResize="0"/>
          <p:nvPr/>
        </p:nvPicPr>
        <p:blipFill rotWithShape="1">
          <a:blip r:embed="rId7">
            <a:alphaModFix/>
          </a:blip>
          <a:srcRect/>
          <a:stretch/>
        </p:blipFill>
        <p:spPr>
          <a:xfrm flipH="1">
            <a:off x="9194649" y="2576015"/>
            <a:ext cx="2997351" cy="2082236"/>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pic>
        <p:nvPicPr>
          <p:cNvPr id="441" name="Google Shape;441;p91" descr="A picture containing clock&#10;&#10;Description automatically generated"/>
          <p:cNvPicPr preferRelativeResize="0"/>
          <p:nvPr/>
        </p:nvPicPr>
        <p:blipFill rotWithShape="1">
          <a:blip r:embed="rId3">
            <a:alphaModFix/>
          </a:blip>
          <a:srcRect r="52261"/>
          <a:stretch/>
        </p:blipFill>
        <p:spPr>
          <a:xfrm>
            <a:off x="10386533" y="6204193"/>
            <a:ext cx="1632724" cy="467031"/>
          </a:xfrm>
          <a:prstGeom prst="rect">
            <a:avLst/>
          </a:prstGeom>
          <a:noFill/>
          <a:ln>
            <a:noFill/>
          </a:ln>
        </p:spPr>
      </p:pic>
      <p:pic>
        <p:nvPicPr>
          <p:cNvPr id="442" name="Google Shape;442;p91" descr="A picture containing drawing, lamp&#10;&#10;Description automatically generated"/>
          <p:cNvPicPr preferRelativeResize="0"/>
          <p:nvPr/>
        </p:nvPicPr>
        <p:blipFill rotWithShape="1">
          <a:blip r:embed="rId4">
            <a:alphaModFix/>
          </a:blip>
          <a:srcRect/>
          <a:stretch/>
        </p:blipFill>
        <p:spPr>
          <a:xfrm rot="9387287">
            <a:off x="9271967" y="5485049"/>
            <a:ext cx="2842710" cy="979582"/>
          </a:xfrm>
          <a:prstGeom prst="rect">
            <a:avLst/>
          </a:prstGeom>
          <a:noFill/>
          <a:ln>
            <a:noFill/>
          </a:ln>
        </p:spPr>
      </p:pic>
      <p:pic>
        <p:nvPicPr>
          <p:cNvPr id="443" name="Google Shape;443;p91" descr="Logo, company name&#10;&#10;Description automatically generated"/>
          <p:cNvPicPr preferRelativeResize="0"/>
          <p:nvPr/>
        </p:nvPicPr>
        <p:blipFill rotWithShape="1">
          <a:blip r:embed="rId5">
            <a:alphaModFix/>
          </a:blip>
          <a:srcRect l="5777" r="5316" b="11561"/>
          <a:stretch/>
        </p:blipFill>
        <p:spPr>
          <a:xfrm>
            <a:off x="298808" y="6364415"/>
            <a:ext cx="1040465" cy="416153"/>
          </a:xfrm>
          <a:prstGeom prst="rect">
            <a:avLst/>
          </a:prstGeom>
          <a:noFill/>
          <a:ln>
            <a:noFill/>
          </a:ln>
        </p:spPr>
      </p:pic>
      <p:cxnSp>
        <p:nvCxnSpPr>
          <p:cNvPr id="444" name="Google Shape;444;p91"/>
          <p:cNvCxnSpPr/>
          <p:nvPr/>
        </p:nvCxnSpPr>
        <p:spPr>
          <a:xfrm>
            <a:off x="212450" y="304023"/>
            <a:ext cx="0" cy="6440971"/>
          </a:xfrm>
          <a:prstGeom prst="straightConnector1">
            <a:avLst/>
          </a:prstGeom>
          <a:noFill/>
          <a:ln w="28575" cap="flat" cmpd="sng">
            <a:solidFill>
              <a:srgbClr val="0070C0"/>
            </a:solidFill>
            <a:prstDash val="solid"/>
            <a:miter lim="800000"/>
            <a:headEnd type="none" w="sm" len="sm"/>
            <a:tailEnd type="none" w="sm" len="sm"/>
          </a:ln>
        </p:spPr>
      </p:cxnSp>
      <p:sp>
        <p:nvSpPr>
          <p:cNvPr id="445" name="Google Shape;445;p91"/>
          <p:cNvSpPr/>
          <p:nvPr/>
        </p:nvSpPr>
        <p:spPr>
          <a:xfrm>
            <a:off x="212449" y="285508"/>
            <a:ext cx="10660327" cy="728905"/>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chemeClr val="lt1"/>
                </a:solidFill>
                <a:latin typeface="Century Gothic"/>
                <a:ea typeface="Century Gothic"/>
                <a:cs typeface="Century Gothic"/>
                <a:sym typeface="Century Gothic"/>
              </a:rPr>
              <a:t>   First Read – Places We Go</a:t>
            </a:r>
            <a:endParaRPr sz="1400" b="0" i="0" u="none" strike="noStrike" cap="none">
              <a:solidFill>
                <a:srgbClr val="000000"/>
              </a:solidFill>
              <a:latin typeface="Century Gothic"/>
              <a:ea typeface="Century Gothic"/>
              <a:cs typeface="Century Gothic"/>
              <a:sym typeface="Century Gothic"/>
            </a:endParaRPr>
          </a:p>
        </p:txBody>
      </p:sp>
      <p:sp>
        <p:nvSpPr>
          <p:cNvPr id="446" name="Google Shape;446;p91"/>
          <p:cNvSpPr/>
          <p:nvPr/>
        </p:nvSpPr>
        <p:spPr>
          <a:xfrm>
            <a:off x="9958392" y="140912"/>
            <a:ext cx="2060865" cy="1156961"/>
          </a:xfrm>
          <a:prstGeom prst="ellipse">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lt1"/>
                </a:solidFill>
                <a:latin typeface="Century Gothic"/>
                <a:ea typeface="Century Gothic"/>
                <a:cs typeface="Century Gothic"/>
                <a:sym typeface="Century Gothic"/>
              </a:rPr>
              <a:t>Page 108,109</a:t>
            </a:r>
            <a:endParaRPr sz="1400" b="0" i="0" u="none" strike="noStrike" cap="none">
              <a:solidFill>
                <a:srgbClr val="000000"/>
              </a:solidFill>
              <a:latin typeface="Century Gothic"/>
              <a:ea typeface="Century Gothic"/>
              <a:cs typeface="Century Gothic"/>
              <a:sym typeface="Century Gothic"/>
            </a:endParaRPr>
          </a:p>
        </p:txBody>
      </p:sp>
      <p:pic>
        <p:nvPicPr>
          <p:cNvPr id="447" name="Google Shape;447;p91"/>
          <p:cNvPicPr preferRelativeResize="0"/>
          <p:nvPr/>
        </p:nvPicPr>
        <p:blipFill rotWithShape="1">
          <a:blip r:embed="rId6">
            <a:alphaModFix/>
          </a:blip>
          <a:srcRect/>
          <a:stretch/>
        </p:blipFill>
        <p:spPr>
          <a:xfrm>
            <a:off x="1642637" y="1297875"/>
            <a:ext cx="7782113" cy="5311799"/>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pic>
        <p:nvPicPr>
          <p:cNvPr id="453" name="Google Shape;453;p92" descr="A picture containing clock&#10;&#10;Description automatically generated"/>
          <p:cNvPicPr preferRelativeResize="0"/>
          <p:nvPr/>
        </p:nvPicPr>
        <p:blipFill rotWithShape="1">
          <a:blip r:embed="rId3">
            <a:alphaModFix/>
          </a:blip>
          <a:srcRect r="52261"/>
          <a:stretch/>
        </p:blipFill>
        <p:spPr>
          <a:xfrm>
            <a:off x="10386533" y="6204193"/>
            <a:ext cx="1632724" cy="467031"/>
          </a:xfrm>
          <a:prstGeom prst="rect">
            <a:avLst/>
          </a:prstGeom>
          <a:noFill/>
          <a:ln>
            <a:noFill/>
          </a:ln>
        </p:spPr>
      </p:pic>
      <p:pic>
        <p:nvPicPr>
          <p:cNvPr id="454" name="Google Shape;454;p92" descr="A picture containing drawing, lamp&#10;&#10;Description automatically generated"/>
          <p:cNvPicPr preferRelativeResize="0"/>
          <p:nvPr/>
        </p:nvPicPr>
        <p:blipFill rotWithShape="1">
          <a:blip r:embed="rId4">
            <a:alphaModFix/>
          </a:blip>
          <a:srcRect/>
          <a:stretch/>
        </p:blipFill>
        <p:spPr>
          <a:xfrm rot="9387287">
            <a:off x="9271967" y="5485049"/>
            <a:ext cx="2842710" cy="979582"/>
          </a:xfrm>
          <a:prstGeom prst="rect">
            <a:avLst/>
          </a:prstGeom>
          <a:noFill/>
          <a:ln>
            <a:noFill/>
          </a:ln>
        </p:spPr>
      </p:pic>
      <p:pic>
        <p:nvPicPr>
          <p:cNvPr id="455" name="Google Shape;455;p92" descr="Logo, company name&#10;&#10;Description automatically generated"/>
          <p:cNvPicPr preferRelativeResize="0"/>
          <p:nvPr/>
        </p:nvPicPr>
        <p:blipFill rotWithShape="1">
          <a:blip r:embed="rId5">
            <a:alphaModFix/>
          </a:blip>
          <a:srcRect l="5777" r="5316" b="11561"/>
          <a:stretch/>
        </p:blipFill>
        <p:spPr>
          <a:xfrm>
            <a:off x="298808" y="6364415"/>
            <a:ext cx="1040465" cy="416153"/>
          </a:xfrm>
          <a:prstGeom prst="rect">
            <a:avLst/>
          </a:prstGeom>
          <a:noFill/>
          <a:ln>
            <a:noFill/>
          </a:ln>
        </p:spPr>
      </p:pic>
      <p:cxnSp>
        <p:nvCxnSpPr>
          <p:cNvPr id="456" name="Google Shape;456;p92"/>
          <p:cNvCxnSpPr/>
          <p:nvPr/>
        </p:nvCxnSpPr>
        <p:spPr>
          <a:xfrm>
            <a:off x="212450" y="304023"/>
            <a:ext cx="0" cy="6440971"/>
          </a:xfrm>
          <a:prstGeom prst="straightConnector1">
            <a:avLst/>
          </a:prstGeom>
          <a:noFill/>
          <a:ln w="28575" cap="flat" cmpd="sng">
            <a:solidFill>
              <a:srgbClr val="0070C0"/>
            </a:solidFill>
            <a:prstDash val="solid"/>
            <a:miter lim="800000"/>
            <a:headEnd type="none" w="sm" len="sm"/>
            <a:tailEnd type="none" w="sm" len="sm"/>
          </a:ln>
        </p:spPr>
      </p:cxnSp>
      <p:sp>
        <p:nvSpPr>
          <p:cNvPr id="457" name="Google Shape;457;p92"/>
          <p:cNvSpPr/>
          <p:nvPr/>
        </p:nvSpPr>
        <p:spPr>
          <a:xfrm>
            <a:off x="212449" y="285508"/>
            <a:ext cx="10660327" cy="728905"/>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chemeClr val="lt1"/>
                </a:solidFill>
                <a:latin typeface="Century Gothic"/>
                <a:ea typeface="Century Gothic"/>
                <a:cs typeface="Century Gothic"/>
                <a:sym typeface="Century Gothic"/>
              </a:rPr>
              <a:t>   First Read – Places We Go</a:t>
            </a:r>
            <a:endParaRPr sz="1400" b="0" i="0" u="none" strike="noStrike" cap="none">
              <a:solidFill>
                <a:srgbClr val="000000"/>
              </a:solidFill>
              <a:latin typeface="Century Gothic"/>
              <a:ea typeface="Century Gothic"/>
              <a:cs typeface="Century Gothic"/>
              <a:sym typeface="Century Gothic"/>
            </a:endParaRPr>
          </a:p>
        </p:txBody>
      </p:sp>
      <p:sp>
        <p:nvSpPr>
          <p:cNvPr id="458" name="Google Shape;458;p92"/>
          <p:cNvSpPr/>
          <p:nvPr/>
        </p:nvSpPr>
        <p:spPr>
          <a:xfrm>
            <a:off x="9958392" y="140912"/>
            <a:ext cx="2060865" cy="1156961"/>
          </a:xfrm>
          <a:prstGeom prst="ellipse">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lt1"/>
                </a:solidFill>
                <a:latin typeface="Century Gothic"/>
                <a:ea typeface="Century Gothic"/>
                <a:cs typeface="Century Gothic"/>
                <a:sym typeface="Century Gothic"/>
              </a:rPr>
              <a:t>Page 110,111</a:t>
            </a:r>
            <a:endParaRPr sz="1400" b="0" i="0" u="none" strike="noStrike" cap="none">
              <a:solidFill>
                <a:srgbClr val="000000"/>
              </a:solidFill>
              <a:latin typeface="Century Gothic"/>
              <a:ea typeface="Century Gothic"/>
              <a:cs typeface="Century Gothic"/>
              <a:sym typeface="Century Gothic"/>
            </a:endParaRPr>
          </a:p>
        </p:txBody>
      </p:sp>
      <p:pic>
        <p:nvPicPr>
          <p:cNvPr id="459" name="Google Shape;459;p92"/>
          <p:cNvPicPr preferRelativeResize="0"/>
          <p:nvPr/>
        </p:nvPicPr>
        <p:blipFill rotWithShape="1">
          <a:blip r:embed="rId6">
            <a:alphaModFix/>
          </a:blip>
          <a:srcRect/>
          <a:stretch/>
        </p:blipFill>
        <p:spPr>
          <a:xfrm>
            <a:off x="1756400" y="1297874"/>
            <a:ext cx="7572424" cy="5166925"/>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pic>
        <p:nvPicPr>
          <p:cNvPr id="107" name="Google Shape;107;p6" descr="A picture containing drawing, lamp&#10;&#10;Description automatically generated"/>
          <p:cNvPicPr preferRelativeResize="0"/>
          <p:nvPr/>
        </p:nvPicPr>
        <p:blipFill rotWithShape="1">
          <a:blip r:embed="rId3">
            <a:alphaModFix/>
          </a:blip>
          <a:srcRect/>
          <a:stretch/>
        </p:blipFill>
        <p:spPr>
          <a:xfrm rot="9387287">
            <a:off x="9271967" y="5485049"/>
            <a:ext cx="2842710" cy="979582"/>
          </a:xfrm>
          <a:prstGeom prst="rect">
            <a:avLst/>
          </a:prstGeom>
          <a:noFill/>
          <a:ln>
            <a:noFill/>
          </a:ln>
        </p:spPr>
      </p:pic>
      <p:pic>
        <p:nvPicPr>
          <p:cNvPr id="108" name="Google Shape;108;p6" descr="A picture containing drawing, lamp&#10;&#10;Description automatically generated"/>
          <p:cNvPicPr preferRelativeResize="0"/>
          <p:nvPr/>
        </p:nvPicPr>
        <p:blipFill rotWithShape="1">
          <a:blip r:embed="rId3">
            <a:alphaModFix/>
          </a:blip>
          <a:srcRect/>
          <a:stretch/>
        </p:blipFill>
        <p:spPr>
          <a:xfrm rot="9387287">
            <a:off x="-82083" y="449101"/>
            <a:ext cx="2842710" cy="979582"/>
          </a:xfrm>
          <a:prstGeom prst="rect">
            <a:avLst/>
          </a:prstGeom>
          <a:noFill/>
          <a:ln>
            <a:noFill/>
          </a:ln>
        </p:spPr>
      </p:pic>
      <p:cxnSp>
        <p:nvCxnSpPr>
          <p:cNvPr id="109" name="Google Shape;109;p6"/>
          <p:cNvCxnSpPr/>
          <p:nvPr/>
        </p:nvCxnSpPr>
        <p:spPr>
          <a:xfrm rot="10800000">
            <a:off x="0" y="3143250"/>
            <a:ext cx="12192000" cy="0"/>
          </a:xfrm>
          <a:prstGeom prst="straightConnector1">
            <a:avLst/>
          </a:prstGeom>
          <a:noFill/>
          <a:ln w="28575" cap="flat" cmpd="sng">
            <a:solidFill>
              <a:srgbClr val="0070C0"/>
            </a:solidFill>
            <a:prstDash val="solid"/>
            <a:miter lim="800000"/>
            <a:headEnd type="none" w="sm" len="sm"/>
            <a:tailEnd type="none" w="sm" len="sm"/>
          </a:ln>
        </p:spPr>
      </p:cxnSp>
      <p:sp>
        <p:nvSpPr>
          <p:cNvPr id="110" name="Google Shape;110;p6"/>
          <p:cNvSpPr/>
          <p:nvPr/>
        </p:nvSpPr>
        <p:spPr>
          <a:xfrm>
            <a:off x="2581999" y="2235872"/>
            <a:ext cx="7028001" cy="1814755"/>
          </a:xfrm>
          <a:prstGeom prst="rect">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0"/>
              <a:buFont typeface="Arial"/>
              <a:buNone/>
            </a:pPr>
            <a:r>
              <a:rPr lang="en-US" sz="4000" b="0" i="0" u="none" strike="noStrike" cap="none">
                <a:solidFill>
                  <a:schemeClr val="lt1"/>
                </a:solidFill>
                <a:latin typeface="Century Gothic"/>
                <a:ea typeface="Century Gothic"/>
                <a:cs typeface="Century Gothic"/>
                <a:sym typeface="Century Gothic"/>
              </a:rPr>
              <a:t>   </a:t>
            </a:r>
            <a:r>
              <a:rPr lang="en-US" sz="6000" b="0" i="0" u="none" strike="noStrike" cap="none">
                <a:solidFill>
                  <a:schemeClr val="lt1"/>
                </a:solidFill>
                <a:latin typeface="Century Gothic"/>
                <a:ea typeface="Century Gothic"/>
                <a:cs typeface="Century Gothic"/>
                <a:sym typeface="Century Gothic"/>
              </a:rPr>
              <a:t>Lesson 1</a:t>
            </a:r>
            <a:endParaRPr sz="1400" b="0" i="0" u="none" strike="noStrike" cap="none">
              <a:solidFill>
                <a:srgbClr val="000000"/>
              </a:solidFill>
              <a:latin typeface="Century Gothic"/>
              <a:ea typeface="Century Gothic"/>
              <a:cs typeface="Century Gothic"/>
              <a:sym typeface="Century Gothic"/>
            </a:endParaRPr>
          </a:p>
        </p:txBody>
      </p:sp>
      <p:pic>
        <p:nvPicPr>
          <p:cNvPr id="111" name="Google Shape;111;p6" descr="A picture containing clock&#10;&#10;Description automatically generated"/>
          <p:cNvPicPr preferRelativeResize="0"/>
          <p:nvPr/>
        </p:nvPicPr>
        <p:blipFill rotWithShape="1">
          <a:blip r:embed="rId4">
            <a:alphaModFix/>
          </a:blip>
          <a:srcRect r="52261"/>
          <a:stretch/>
        </p:blipFill>
        <p:spPr>
          <a:xfrm>
            <a:off x="4771547" y="4649495"/>
            <a:ext cx="3157122" cy="903076"/>
          </a:xfrm>
          <a:prstGeom prst="rect">
            <a:avLst/>
          </a:prstGeom>
          <a:noFill/>
          <a:ln>
            <a:noFill/>
          </a:ln>
        </p:spPr>
      </p:pic>
      <p:pic>
        <p:nvPicPr>
          <p:cNvPr id="112" name="Google Shape;112;p6" descr="Logo, company name&#10;&#10;Description automatically generated"/>
          <p:cNvPicPr preferRelativeResize="0"/>
          <p:nvPr/>
        </p:nvPicPr>
        <p:blipFill rotWithShape="1">
          <a:blip r:embed="rId5">
            <a:alphaModFix/>
          </a:blip>
          <a:srcRect l="5777" r="5316" b="11561"/>
          <a:stretch/>
        </p:blipFill>
        <p:spPr>
          <a:xfrm>
            <a:off x="298808" y="6364415"/>
            <a:ext cx="1040465" cy="416153"/>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pic>
        <p:nvPicPr>
          <p:cNvPr id="465" name="Google Shape;465;p93" descr="A picture containing clock&#10;&#10;Description automatically generated"/>
          <p:cNvPicPr preferRelativeResize="0"/>
          <p:nvPr/>
        </p:nvPicPr>
        <p:blipFill rotWithShape="1">
          <a:blip r:embed="rId3">
            <a:alphaModFix/>
          </a:blip>
          <a:srcRect r="52261"/>
          <a:stretch/>
        </p:blipFill>
        <p:spPr>
          <a:xfrm>
            <a:off x="10386533" y="6204193"/>
            <a:ext cx="1632724" cy="467031"/>
          </a:xfrm>
          <a:prstGeom prst="rect">
            <a:avLst/>
          </a:prstGeom>
          <a:noFill/>
          <a:ln>
            <a:noFill/>
          </a:ln>
        </p:spPr>
      </p:pic>
      <p:pic>
        <p:nvPicPr>
          <p:cNvPr id="466" name="Google Shape;466;p93" descr="A picture containing drawing, lamp&#10;&#10;Description automatically generated"/>
          <p:cNvPicPr preferRelativeResize="0"/>
          <p:nvPr/>
        </p:nvPicPr>
        <p:blipFill rotWithShape="1">
          <a:blip r:embed="rId4">
            <a:alphaModFix/>
          </a:blip>
          <a:srcRect/>
          <a:stretch/>
        </p:blipFill>
        <p:spPr>
          <a:xfrm rot="9387287">
            <a:off x="9271967" y="5485049"/>
            <a:ext cx="2842710" cy="979582"/>
          </a:xfrm>
          <a:prstGeom prst="rect">
            <a:avLst/>
          </a:prstGeom>
          <a:noFill/>
          <a:ln>
            <a:noFill/>
          </a:ln>
        </p:spPr>
      </p:pic>
      <p:pic>
        <p:nvPicPr>
          <p:cNvPr id="467" name="Google Shape;467;p93" descr="Logo, company name&#10;&#10;Description automatically generated"/>
          <p:cNvPicPr preferRelativeResize="0"/>
          <p:nvPr/>
        </p:nvPicPr>
        <p:blipFill rotWithShape="1">
          <a:blip r:embed="rId5">
            <a:alphaModFix/>
          </a:blip>
          <a:srcRect l="5777" r="5316" b="11561"/>
          <a:stretch/>
        </p:blipFill>
        <p:spPr>
          <a:xfrm>
            <a:off x="298808" y="6364415"/>
            <a:ext cx="1040465" cy="416153"/>
          </a:xfrm>
          <a:prstGeom prst="rect">
            <a:avLst/>
          </a:prstGeom>
          <a:noFill/>
          <a:ln>
            <a:noFill/>
          </a:ln>
        </p:spPr>
      </p:pic>
      <p:cxnSp>
        <p:nvCxnSpPr>
          <p:cNvPr id="468" name="Google Shape;468;p93"/>
          <p:cNvCxnSpPr/>
          <p:nvPr/>
        </p:nvCxnSpPr>
        <p:spPr>
          <a:xfrm>
            <a:off x="212450" y="304023"/>
            <a:ext cx="0" cy="6440971"/>
          </a:xfrm>
          <a:prstGeom prst="straightConnector1">
            <a:avLst/>
          </a:prstGeom>
          <a:noFill/>
          <a:ln w="28575" cap="flat" cmpd="sng">
            <a:solidFill>
              <a:srgbClr val="0070C0"/>
            </a:solidFill>
            <a:prstDash val="solid"/>
            <a:miter lim="800000"/>
            <a:headEnd type="none" w="sm" len="sm"/>
            <a:tailEnd type="none" w="sm" len="sm"/>
          </a:ln>
        </p:spPr>
      </p:cxnSp>
      <p:sp>
        <p:nvSpPr>
          <p:cNvPr id="469" name="Google Shape;469;p93"/>
          <p:cNvSpPr/>
          <p:nvPr/>
        </p:nvSpPr>
        <p:spPr>
          <a:xfrm>
            <a:off x="212449" y="285508"/>
            <a:ext cx="10660327" cy="728905"/>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chemeClr val="lt1"/>
                </a:solidFill>
                <a:latin typeface="Century Gothic"/>
                <a:ea typeface="Century Gothic"/>
                <a:cs typeface="Century Gothic"/>
                <a:sym typeface="Century Gothic"/>
              </a:rPr>
              <a:t>   First Read – Places We Go</a:t>
            </a:r>
            <a:endParaRPr sz="1400" b="0" i="0" u="none" strike="noStrike" cap="none">
              <a:solidFill>
                <a:srgbClr val="000000"/>
              </a:solidFill>
              <a:latin typeface="Century Gothic"/>
              <a:ea typeface="Century Gothic"/>
              <a:cs typeface="Century Gothic"/>
              <a:sym typeface="Century Gothic"/>
            </a:endParaRPr>
          </a:p>
        </p:txBody>
      </p:sp>
      <p:sp>
        <p:nvSpPr>
          <p:cNvPr id="470" name="Google Shape;470;p93"/>
          <p:cNvSpPr/>
          <p:nvPr/>
        </p:nvSpPr>
        <p:spPr>
          <a:xfrm>
            <a:off x="9958392" y="140912"/>
            <a:ext cx="2060865" cy="1156961"/>
          </a:xfrm>
          <a:prstGeom prst="ellipse">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lt1"/>
                </a:solidFill>
                <a:latin typeface="Century Gothic"/>
                <a:ea typeface="Century Gothic"/>
                <a:cs typeface="Century Gothic"/>
                <a:sym typeface="Century Gothic"/>
              </a:rPr>
              <a:t>Page 112,113</a:t>
            </a:r>
            <a:endParaRPr sz="1400" b="0" i="0" u="none" strike="noStrike" cap="none">
              <a:solidFill>
                <a:srgbClr val="000000"/>
              </a:solidFill>
              <a:latin typeface="Century Gothic"/>
              <a:ea typeface="Century Gothic"/>
              <a:cs typeface="Century Gothic"/>
              <a:sym typeface="Century Gothic"/>
            </a:endParaRPr>
          </a:p>
        </p:txBody>
      </p:sp>
      <p:pic>
        <p:nvPicPr>
          <p:cNvPr id="471" name="Google Shape;471;p93"/>
          <p:cNvPicPr preferRelativeResize="0"/>
          <p:nvPr/>
        </p:nvPicPr>
        <p:blipFill rotWithShape="1">
          <a:blip r:embed="rId6">
            <a:alphaModFix/>
          </a:blip>
          <a:srcRect/>
          <a:stretch/>
        </p:blipFill>
        <p:spPr>
          <a:xfrm>
            <a:off x="1782125" y="1379900"/>
            <a:ext cx="7412524" cy="5057800"/>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472" name="Google Shape;472;p93" descr="Icon&#10;&#10;Description automatically generated"/>
          <p:cNvPicPr preferRelativeResize="0"/>
          <p:nvPr/>
        </p:nvPicPr>
        <p:blipFill rotWithShape="1">
          <a:blip r:embed="rId7">
            <a:alphaModFix/>
          </a:blip>
          <a:srcRect/>
          <a:stretch/>
        </p:blipFill>
        <p:spPr>
          <a:xfrm flipH="1">
            <a:off x="9194649" y="2576015"/>
            <a:ext cx="2997351" cy="2082236"/>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pic>
        <p:nvPicPr>
          <p:cNvPr id="478" name="Google Shape;478;p94" descr="A picture containing clock&#10;&#10;Description automatically generated"/>
          <p:cNvPicPr preferRelativeResize="0"/>
          <p:nvPr/>
        </p:nvPicPr>
        <p:blipFill rotWithShape="1">
          <a:blip r:embed="rId3">
            <a:alphaModFix/>
          </a:blip>
          <a:srcRect r="52261"/>
          <a:stretch/>
        </p:blipFill>
        <p:spPr>
          <a:xfrm>
            <a:off x="10386533" y="6204193"/>
            <a:ext cx="1632724" cy="467031"/>
          </a:xfrm>
          <a:prstGeom prst="rect">
            <a:avLst/>
          </a:prstGeom>
          <a:noFill/>
          <a:ln>
            <a:noFill/>
          </a:ln>
        </p:spPr>
      </p:pic>
      <p:pic>
        <p:nvPicPr>
          <p:cNvPr id="479" name="Google Shape;479;p94" descr="A picture containing drawing, lamp&#10;&#10;Description automatically generated"/>
          <p:cNvPicPr preferRelativeResize="0"/>
          <p:nvPr/>
        </p:nvPicPr>
        <p:blipFill rotWithShape="1">
          <a:blip r:embed="rId4">
            <a:alphaModFix/>
          </a:blip>
          <a:srcRect/>
          <a:stretch/>
        </p:blipFill>
        <p:spPr>
          <a:xfrm rot="9387287">
            <a:off x="9271967" y="5485049"/>
            <a:ext cx="2842710" cy="979582"/>
          </a:xfrm>
          <a:prstGeom prst="rect">
            <a:avLst/>
          </a:prstGeom>
          <a:noFill/>
          <a:ln>
            <a:noFill/>
          </a:ln>
        </p:spPr>
      </p:pic>
      <p:pic>
        <p:nvPicPr>
          <p:cNvPr id="480" name="Google Shape;480;p94" descr="Logo, company name&#10;&#10;Description automatically generated"/>
          <p:cNvPicPr preferRelativeResize="0"/>
          <p:nvPr/>
        </p:nvPicPr>
        <p:blipFill rotWithShape="1">
          <a:blip r:embed="rId5">
            <a:alphaModFix/>
          </a:blip>
          <a:srcRect l="5777" r="5316" b="11561"/>
          <a:stretch/>
        </p:blipFill>
        <p:spPr>
          <a:xfrm>
            <a:off x="298808" y="6364415"/>
            <a:ext cx="1040465" cy="416153"/>
          </a:xfrm>
          <a:prstGeom prst="rect">
            <a:avLst/>
          </a:prstGeom>
          <a:noFill/>
          <a:ln>
            <a:noFill/>
          </a:ln>
        </p:spPr>
      </p:pic>
      <p:cxnSp>
        <p:nvCxnSpPr>
          <p:cNvPr id="481" name="Google Shape;481;p94"/>
          <p:cNvCxnSpPr/>
          <p:nvPr/>
        </p:nvCxnSpPr>
        <p:spPr>
          <a:xfrm>
            <a:off x="212450" y="304023"/>
            <a:ext cx="0" cy="6440971"/>
          </a:xfrm>
          <a:prstGeom prst="straightConnector1">
            <a:avLst/>
          </a:prstGeom>
          <a:noFill/>
          <a:ln w="28575" cap="flat" cmpd="sng">
            <a:solidFill>
              <a:srgbClr val="0070C0"/>
            </a:solidFill>
            <a:prstDash val="solid"/>
            <a:miter lim="800000"/>
            <a:headEnd type="none" w="sm" len="sm"/>
            <a:tailEnd type="none" w="sm" len="sm"/>
          </a:ln>
        </p:spPr>
      </p:cxnSp>
      <p:sp>
        <p:nvSpPr>
          <p:cNvPr id="482" name="Google Shape;482;p94"/>
          <p:cNvSpPr/>
          <p:nvPr/>
        </p:nvSpPr>
        <p:spPr>
          <a:xfrm>
            <a:off x="212449" y="285508"/>
            <a:ext cx="10660327" cy="728905"/>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chemeClr val="lt1"/>
                </a:solidFill>
                <a:latin typeface="Century Gothic"/>
                <a:ea typeface="Century Gothic"/>
                <a:cs typeface="Century Gothic"/>
                <a:sym typeface="Century Gothic"/>
              </a:rPr>
              <a:t>   First Read – Places We Go</a:t>
            </a:r>
            <a:endParaRPr sz="1400" b="0" i="0" u="none" strike="noStrike" cap="none">
              <a:solidFill>
                <a:srgbClr val="000000"/>
              </a:solidFill>
              <a:latin typeface="Century Gothic"/>
              <a:ea typeface="Century Gothic"/>
              <a:cs typeface="Century Gothic"/>
              <a:sym typeface="Century Gothic"/>
            </a:endParaRPr>
          </a:p>
        </p:txBody>
      </p:sp>
      <p:sp>
        <p:nvSpPr>
          <p:cNvPr id="483" name="Google Shape;483;p94"/>
          <p:cNvSpPr/>
          <p:nvPr/>
        </p:nvSpPr>
        <p:spPr>
          <a:xfrm>
            <a:off x="9958392" y="140912"/>
            <a:ext cx="2060865" cy="1156961"/>
          </a:xfrm>
          <a:prstGeom prst="ellipse">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lt1"/>
                </a:solidFill>
                <a:latin typeface="Century Gothic"/>
                <a:ea typeface="Century Gothic"/>
                <a:cs typeface="Century Gothic"/>
                <a:sym typeface="Century Gothic"/>
              </a:rPr>
              <a:t>Page 112,113</a:t>
            </a:r>
            <a:endParaRPr sz="1400" b="0" i="0" u="none" strike="noStrike" cap="none">
              <a:solidFill>
                <a:srgbClr val="000000"/>
              </a:solidFill>
              <a:latin typeface="Century Gothic"/>
              <a:ea typeface="Century Gothic"/>
              <a:cs typeface="Century Gothic"/>
              <a:sym typeface="Century Gothic"/>
            </a:endParaRPr>
          </a:p>
        </p:txBody>
      </p:sp>
      <p:pic>
        <p:nvPicPr>
          <p:cNvPr id="484" name="Google Shape;484;p94"/>
          <p:cNvPicPr preferRelativeResize="0"/>
          <p:nvPr/>
        </p:nvPicPr>
        <p:blipFill rotWithShape="1">
          <a:blip r:embed="rId6">
            <a:alphaModFix/>
          </a:blip>
          <a:srcRect/>
          <a:stretch/>
        </p:blipFill>
        <p:spPr>
          <a:xfrm>
            <a:off x="1597717" y="1297875"/>
            <a:ext cx="7740257" cy="5260450"/>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485" name="Google Shape;485;p94" descr="Icon&#10;&#10;Description automatically generated"/>
          <p:cNvPicPr preferRelativeResize="0"/>
          <p:nvPr/>
        </p:nvPicPr>
        <p:blipFill rotWithShape="1">
          <a:blip r:embed="rId7">
            <a:alphaModFix/>
          </a:blip>
          <a:srcRect/>
          <a:stretch/>
        </p:blipFill>
        <p:spPr>
          <a:xfrm flipH="1">
            <a:off x="9347049" y="2728415"/>
            <a:ext cx="2997351" cy="2082236"/>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pic>
        <p:nvPicPr>
          <p:cNvPr id="491" name="Google Shape;491;g216d5158540_0_8" descr="A picture containing clock&#10;&#10;Description automatically generated"/>
          <p:cNvPicPr preferRelativeResize="0"/>
          <p:nvPr/>
        </p:nvPicPr>
        <p:blipFill rotWithShape="1">
          <a:blip r:embed="rId3">
            <a:alphaModFix/>
          </a:blip>
          <a:srcRect r="52260"/>
          <a:stretch/>
        </p:blipFill>
        <p:spPr>
          <a:xfrm>
            <a:off x="10386533" y="6204193"/>
            <a:ext cx="1632723" cy="467031"/>
          </a:xfrm>
          <a:prstGeom prst="rect">
            <a:avLst/>
          </a:prstGeom>
          <a:noFill/>
          <a:ln>
            <a:noFill/>
          </a:ln>
        </p:spPr>
      </p:pic>
      <p:pic>
        <p:nvPicPr>
          <p:cNvPr id="492" name="Google Shape;492;g216d5158540_0_8" descr="A picture containing drawing, lamp&#10;&#10;Description automatically generated"/>
          <p:cNvPicPr preferRelativeResize="0"/>
          <p:nvPr/>
        </p:nvPicPr>
        <p:blipFill rotWithShape="1">
          <a:blip r:embed="rId4">
            <a:alphaModFix/>
          </a:blip>
          <a:srcRect/>
          <a:stretch/>
        </p:blipFill>
        <p:spPr>
          <a:xfrm rot="9387288">
            <a:off x="9271967" y="5485049"/>
            <a:ext cx="2842710" cy="979582"/>
          </a:xfrm>
          <a:prstGeom prst="rect">
            <a:avLst/>
          </a:prstGeom>
          <a:noFill/>
          <a:ln>
            <a:noFill/>
          </a:ln>
        </p:spPr>
      </p:pic>
      <p:pic>
        <p:nvPicPr>
          <p:cNvPr id="493" name="Google Shape;493;g216d5158540_0_8" descr="Logo, company name&#10;&#10;Description automatically generated"/>
          <p:cNvPicPr preferRelativeResize="0"/>
          <p:nvPr/>
        </p:nvPicPr>
        <p:blipFill rotWithShape="1">
          <a:blip r:embed="rId5">
            <a:alphaModFix/>
          </a:blip>
          <a:srcRect l="5778" r="5314" b="11557"/>
          <a:stretch/>
        </p:blipFill>
        <p:spPr>
          <a:xfrm>
            <a:off x="298808" y="6364415"/>
            <a:ext cx="1040463" cy="416152"/>
          </a:xfrm>
          <a:prstGeom prst="rect">
            <a:avLst/>
          </a:prstGeom>
          <a:noFill/>
          <a:ln>
            <a:noFill/>
          </a:ln>
        </p:spPr>
      </p:pic>
      <p:cxnSp>
        <p:nvCxnSpPr>
          <p:cNvPr id="494" name="Google Shape;494;g216d5158540_0_8"/>
          <p:cNvCxnSpPr/>
          <p:nvPr/>
        </p:nvCxnSpPr>
        <p:spPr>
          <a:xfrm>
            <a:off x="212450" y="304023"/>
            <a:ext cx="0" cy="6441000"/>
          </a:xfrm>
          <a:prstGeom prst="straightConnector1">
            <a:avLst/>
          </a:prstGeom>
          <a:noFill/>
          <a:ln w="28575" cap="flat" cmpd="sng">
            <a:solidFill>
              <a:srgbClr val="0070C0"/>
            </a:solidFill>
            <a:prstDash val="solid"/>
            <a:miter lim="800000"/>
            <a:headEnd type="none" w="sm" len="sm"/>
            <a:tailEnd type="none" w="sm" len="sm"/>
          </a:ln>
        </p:spPr>
      </p:cxnSp>
      <p:sp>
        <p:nvSpPr>
          <p:cNvPr id="495" name="Google Shape;495;g216d5158540_0_8"/>
          <p:cNvSpPr/>
          <p:nvPr/>
        </p:nvSpPr>
        <p:spPr>
          <a:xfrm>
            <a:off x="212449" y="285508"/>
            <a:ext cx="10660200" cy="729000"/>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chemeClr val="lt1"/>
                </a:solidFill>
                <a:latin typeface="Century Gothic"/>
                <a:ea typeface="Century Gothic"/>
                <a:cs typeface="Century Gothic"/>
                <a:sym typeface="Century Gothic"/>
              </a:rPr>
              <a:t>   Respond and Analyze </a:t>
            </a:r>
            <a:endParaRPr sz="1400" b="0" i="0" u="none" strike="noStrike" cap="none">
              <a:solidFill>
                <a:srgbClr val="000000"/>
              </a:solidFill>
              <a:latin typeface="Century Gothic"/>
              <a:ea typeface="Century Gothic"/>
              <a:cs typeface="Century Gothic"/>
              <a:sym typeface="Century Gothic"/>
            </a:endParaRPr>
          </a:p>
        </p:txBody>
      </p:sp>
      <p:sp>
        <p:nvSpPr>
          <p:cNvPr id="496" name="Google Shape;496;g216d5158540_0_8"/>
          <p:cNvSpPr txBox="1"/>
          <p:nvPr/>
        </p:nvSpPr>
        <p:spPr>
          <a:xfrm>
            <a:off x="6096000" y="1531125"/>
            <a:ext cx="5742300" cy="4833300"/>
          </a:xfrm>
          <a:prstGeom prst="rect">
            <a:avLst/>
          </a:prstGeom>
          <a:noFill/>
          <a:ln>
            <a:noFill/>
          </a:ln>
        </p:spPr>
        <p:txBody>
          <a:bodyPr spcFirstLastPara="1" wrap="square" lIns="91425" tIns="45700" rIns="91425" bIns="45700" anchor="t" anchorCtr="0">
            <a:spAutoFit/>
          </a:bodyPr>
          <a:lstStyle/>
          <a:p>
            <a:pPr marL="0" marR="0" lvl="0" indent="0" algn="l" rtl="0">
              <a:lnSpc>
                <a:spcPct val="115000"/>
              </a:lnSpc>
              <a:spcBef>
                <a:spcPts val="0"/>
              </a:spcBef>
              <a:spcAft>
                <a:spcPts val="0"/>
              </a:spcAft>
              <a:buClr>
                <a:schemeClr val="dk1"/>
              </a:buClr>
              <a:buSzPts val="1100"/>
              <a:buFont typeface="Arial"/>
              <a:buNone/>
            </a:pPr>
            <a:r>
              <a:rPr lang="en-US" sz="3000" b="1" i="0" u="none" strike="noStrike" cap="none">
                <a:solidFill>
                  <a:srgbClr val="373536"/>
                </a:solidFill>
                <a:latin typeface="Century Gothic"/>
                <a:ea typeface="Century Gothic"/>
                <a:cs typeface="Century Gothic"/>
                <a:sym typeface="Century Gothic"/>
              </a:rPr>
              <a:t>Discuss:  </a:t>
            </a:r>
            <a:r>
              <a:rPr lang="en-US" sz="3000" b="0" i="0" u="none" strike="noStrike" cap="none">
                <a:solidFill>
                  <a:srgbClr val="373536"/>
                </a:solidFill>
                <a:latin typeface="Century Gothic"/>
                <a:ea typeface="Century Gothic"/>
                <a:cs typeface="Century Gothic"/>
                <a:sym typeface="Century Gothic"/>
              </a:rPr>
              <a:t>What did you like about the text</a:t>
            </a:r>
            <a:r>
              <a:rPr lang="en-US" sz="3000" b="0" i="0" u="none" strike="noStrike" cap="none">
                <a:solidFill>
                  <a:srgbClr val="373536"/>
                </a:solidFill>
                <a:latin typeface="Arial"/>
                <a:ea typeface="Arial"/>
                <a:cs typeface="Arial"/>
                <a:sym typeface="Arial"/>
              </a:rPr>
              <a:t>?  </a:t>
            </a:r>
            <a:r>
              <a:rPr lang="en-US" sz="3000" b="0" i="0" u="none" strike="noStrike" cap="none">
                <a:solidFill>
                  <a:srgbClr val="373536"/>
                </a:solidFill>
                <a:latin typeface="Century Gothic"/>
                <a:ea typeface="Century Gothic"/>
                <a:cs typeface="Century Gothic"/>
                <a:sym typeface="Century Gothic"/>
              </a:rPr>
              <a:t>What did you not like</a:t>
            </a:r>
            <a:r>
              <a:rPr lang="en-US" sz="3000" b="0" i="0" u="none" strike="noStrike" cap="none">
                <a:solidFill>
                  <a:srgbClr val="373536"/>
                </a:solidFill>
                <a:latin typeface="Arial"/>
                <a:ea typeface="Arial"/>
                <a:cs typeface="Arial"/>
                <a:sym typeface="Arial"/>
              </a:rPr>
              <a:t>?</a:t>
            </a:r>
            <a:endParaRPr sz="3000" b="0" i="0" u="none" strike="noStrike" cap="none">
              <a:solidFill>
                <a:srgbClr val="373536"/>
              </a:solidFill>
              <a:latin typeface="Arial"/>
              <a:ea typeface="Arial"/>
              <a:cs typeface="Arial"/>
              <a:sym typeface="Arial"/>
            </a:endParaRPr>
          </a:p>
          <a:p>
            <a:pPr marL="0" marR="0" lvl="0" indent="0" algn="l" rtl="0">
              <a:lnSpc>
                <a:spcPct val="115000"/>
              </a:lnSpc>
              <a:spcBef>
                <a:spcPts val="0"/>
              </a:spcBef>
              <a:spcAft>
                <a:spcPts val="0"/>
              </a:spcAft>
              <a:buClr>
                <a:schemeClr val="dk1"/>
              </a:buClr>
              <a:buSzPts val="1100"/>
              <a:buFont typeface="Arial"/>
              <a:buNone/>
            </a:pPr>
            <a:endParaRPr sz="3000" b="0" i="0" u="none" strike="noStrike" cap="none">
              <a:solidFill>
                <a:srgbClr val="373536"/>
              </a:solidFill>
              <a:latin typeface="Century Gothic"/>
              <a:ea typeface="Century Gothic"/>
              <a:cs typeface="Century Gothic"/>
              <a:sym typeface="Century Gothic"/>
            </a:endParaRPr>
          </a:p>
          <a:p>
            <a:pPr marL="0" marR="0" lvl="0" indent="0" algn="l" rtl="0">
              <a:lnSpc>
                <a:spcPct val="115000"/>
              </a:lnSpc>
              <a:spcBef>
                <a:spcPts val="0"/>
              </a:spcBef>
              <a:spcAft>
                <a:spcPts val="0"/>
              </a:spcAft>
              <a:buClr>
                <a:schemeClr val="dk1"/>
              </a:buClr>
              <a:buSzPts val="1100"/>
              <a:buFont typeface="Arial"/>
              <a:buNone/>
            </a:pPr>
            <a:r>
              <a:rPr lang="en-US" sz="3000" b="1" i="0" u="none" strike="noStrike" cap="none">
                <a:solidFill>
                  <a:srgbClr val="373536"/>
                </a:solidFill>
                <a:latin typeface="Century Gothic"/>
                <a:ea typeface="Century Gothic"/>
                <a:cs typeface="Century Gothic"/>
                <a:sym typeface="Century Gothic"/>
              </a:rPr>
              <a:t>Brainstorm:  </a:t>
            </a:r>
            <a:r>
              <a:rPr lang="en-US" sz="3000" b="0" i="0" u="none" strike="noStrike" cap="none">
                <a:solidFill>
                  <a:srgbClr val="373536"/>
                </a:solidFill>
                <a:latin typeface="Century Gothic"/>
                <a:ea typeface="Century Gothic"/>
                <a:cs typeface="Century Gothic"/>
                <a:sym typeface="Century Gothic"/>
              </a:rPr>
              <a:t>How has the text changed the way you think about people and places in your community</a:t>
            </a:r>
            <a:r>
              <a:rPr lang="en-US" sz="3000" i="0" u="none" strike="noStrike" cap="none">
                <a:solidFill>
                  <a:srgbClr val="373536"/>
                </a:solidFill>
              </a:rPr>
              <a:t>?</a:t>
            </a:r>
            <a:endParaRPr sz="3000" i="0" u="none" strike="noStrike" cap="none">
              <a:solidFill>
                <a:srgbClr val="373536"/>
              </a:solidFill>
            </a:endParaRPr>
          </a:p>
          <a:p>
            <a:pPr marL="0" marR="0" lvl="0" indent="0" algn="l" rtl="0">
              <a:lnSpc>
                <a:spcPct val="100000"/>
              </a:lnSpc>
              <a:spcBef>
                <a:spcPts val="0"/>
              </a:spcBef>
              <a:spcAft>
                <a:spcPts val="0"/>
              </a:spcAft>
              <a:buClr>
                <a:srgbClr val="000000"/>
              </a:buClr>
              <a:buSzPts val="3200"/>
              <a:buFont typeface="Arial"/>
              <a:buNone/>
            </a:pPr>
            <a:endParaRPr sz="3200" b="1" i="0" u="none" strike="noStrike" cap="none">
              <a:solidFill>
                <a:schemeClr val="dk1"/>
              </a:solidFill>
              <a:latin typeface="Century Gothic"/>
              <a:ea typeface="Century Gothic"/>
              <a:cs typeface="Century Gothic"/>
              <a:sym typeface="Century Gothic"/>
            </a:endParaRPr>
          </a:p>
        </p:txBody>
      </p:sp>
      <p:pic>
        <p:nvPicPr>
          <p:cNvPr id="497" name="Google Shape;497;g216d5158540_0_8"/>
          <p:cNvPicPr preferRelativeResize="0"/>
          <p:nvPr/>
        </p:nvPicPr>
        <p:blipFill rotWithShape="1">
          <a:blip r:embed="rId6">
            <a:alphaModFix/>
          </a:blip>
          <a:srcRect/>
          <a:stretch/>
        </p:blipFill>
        <p:spPr>
          <a:xfrm>
            <a:off x="1718475" y="1338325"/>
            <a:ext cx="3824075" cy="5218900"/>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02"/>
        <p:cNvGrpSpPr/>
        <p:nvPr/>
      </p:nvGrpSpPr>
      <p:grpSpPr>
        <a:xfrm>
          <a:off x="0" y="0"/>
          <a:ext cx="0" cy="0"/>
          <a:chOff x="0" y="0"/>
          <a:chExt cx="0" cy="0"/>
        </a:xfrm>
      </p:grpSpPr>
      <p:pic>
        <p:nvPicPr>
          <p:cNvPr id="503" name="Google Shape;503;p33" descr="A picture containing clock&#10;&#10;Description automatically generated"/>
          <p:cNvPicPr preferRelativeResize="0"/>
          <p:nvPr/>
        </p:nvPicPr>
        <p:blipFill rotWithShape="1">
          <a:blip r:embed="rId3">
            <a:alphaModFix/>
          </a:blip>
          <a:srcRect r="52261"/>
          <a:stretch/>
        </p:blipFill>
        <p:spPr>
          <a:xfrm>
            <a:off x="10386533" y="6204193"/>
            <a:ext cx="1632724" cy="467031"/>
          </a:xfrm>
          <a:prstGeom prst="rect">
            <a:avLst/>
          </a:prstGeom>
          <a:noFill/>
          <a:ln>
            <a:noFill/>
          </a:ln>
        </p:spPr>
      </p:pic>
      <p:pic>
        <p:nvPicPr>
          <p:cNvPr id="504" name="Google Shape;504;p33" descr="A picture containing drawing, lamp&#10;&#10;Description automatically generated"/>
          <p:cNvPicPr preferRelativeResize="0"/>
          <p:nvPr/>
        </p:nvPicPr>
        <p:blipFill rotWithShape="1">
          <a:blip r:embed="rId4">
            <a:alphaModFix/>
          </a:blip>
          <a:srcRect/>
          <a:stretch/>
        </p:blipFill>
        <p:spPr>
          <a:xfrm rot="9387287">
            <a:off x="9271967" y="5485049"/>
            <a:ext cx="2842710" cy="979582"/>
          </a:xfrm>
          <a:prstGeom prst="rect">
            <a:avLst/>
          </a:prstGeom>
          <a:noFill/>
          <a:ln>
            <a:noFill/>
          </a:ln>
        </p:spPr>
      </p:pic>
      <p:pic>
        <p:nvPicPr>
          <p:cNvPr id="505" name="Google Shape;505;p33" descr="Logo, company name&#10;&#10;Description automatically generated"/>
          <p:cNvPicPr preferRelativeResize="0"/>
          <p:nvPr/>
        </p:nvPicPr>
        <p:blipFill rotWithShape="1">
          <a:blip r:embed="rId5">
            <a:alphaModFix/>
          </a:blip>
          <a:srcRect l="5777" r="5316" b="11561"/>
          <a:stretch/>
        </p:blipFill>
        <p:spPr>
          <a:xfrm>
            <a:off x="298808" y="6364415"/>
            <a:ext cx="1040465" cy="416153"/>
          </a:xfrm>
          <a:prstGeom prst="rect">
            <a:avLst/>
          </a:prstGeom>
          <a:noFill/>
          <a:ln>
            <a:noFill/>
          </a:ln>
        </p:spPr>
      </p:pic>
      <p:cxnSp>
        <p:nvCxnSpPr>
          <p:cNvPr id="506" name="Google Shape;506;p33"/>
          <p:cNvCxnSpPr/>
          <p:nvPr/>
        </p:nvCxnSpPr>
        <p:spPr>
          <a:xfrm>
            <a:off x="212450" y="304023"/>
            <a:ext cx="0" cy="6440971"/>
          </a:xfrm>
          <a:prstGeom prst="straightConnector1">
            <a:avLst/>
          </a:prstGeom>
          <a:noFill/>
          <a:ln w="28575" cap="flat" cmpd="sng">
            <a:solidFill>
              <a:srgbClr val="0070C0"/>
            </a:solidFill>
            <a:prstDash val="solid"/>
            <a:miter lim="800000"/>
            <a:headEnd type="none" w="sm" len="sm"/>
            <a:tailEnd type="none" w="sm" len="sm"/>
          </a:ln>
        </p:spPr>
      </p:cxnSp>
      <p:sp>
        <p:nvSpPr>
          <p:cNvPr id="507" name="Google Shape;507;p33"/>
          <p:cNvSpPr/>
          <p:nvPr/>
        </p:nvSpPr>
        <p:spPr>
          <a:xfrm>
            <a:off x="212449" y="285508"/>
            <a:ext cx="10660327" cy="728905"/>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chemeClr val="lt1"/>
                </a:solidFill>
                <a:latin typeface="Century Gothic"/>
                <a:ea typeface="Century Gothic"/>
                <a:cs typeface="Century Gothic"/>
                <a:sym typeface="Century Gothic"/>
              </a:rPr>
              <a:t>   Develop Vocabulary </a:t>
            </a:r>
            <a:endParaRPr sz="1400" b="0" i="0" u="none" strike="noStrike" cap="none">
              <a:solidFill>
                <a:srgbClr val="000000"/>
              </a:solidFill>
              <a:latin typeface="Century Gothic"/>
              <a:ea typeface="Century Gothic"/>
              <a:cs typeface="Century Gothic"/>
              <a:sym typeface="Century Gothic"/>
            </a:endParaRPr>
          </a:p>
        </p:txBody>
      </p:sp>
      <p:sp>
        <p:nvSpPr>
          <p:cNvPr id="508" name="Google Shape;508;p33"/>
          <p:cNvSpPr/>
          <p:nvPr/>
        </p:nvSpPr>
        <p:spPr>
          <a:xfrm>
            <a:off x="9958392" y="140912"/>
            <a:ext cx="2060865" cy="1156961"/>
          </a:xfrm>
          <a:prstGeom prst="ellipse">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lt1"/>
                </a:solidFill>
                <a:latin typeface="Century Gothic"/>
                <a:ea typeface="Century Gothic"/>
                <a:cs typeface="Century Gothic"/>
                <a:sym typeface="Century Gothic"/>
              </a:rPr>
              <a:t>Page 116</a:t>
            </a:r>
            <a:endParaRPr sz="1400" b="0" i="0" u="none" strike="noStrike" cap="none">
              <a:solidFill>
                <a:srgbClr val="000000"/>
              </a:solidFill>
              <a:latin typeface="Century Gothic"/>
              <a:ea typeface="Century Gothic"/>
              <a:cs typeface="Century Gothic"/>
              <a:sym typeface="Century Gothic"/>
            </a:endParaRPr>
          </a:p>
        </p:txBody>
      </p:sp>
      <p:sp>
        <p:nvSpPr>
          <p:cNvPr id="509" name="Google Shape;509;p33"/>
          <p:cNvSpPr txBox="1"/>
          <p:nvPr/>
        </p:nvSpPr>
        <p:spPr>
          <a:xfrm>
            <a:off x="6873925" y="2620888"/>
            <a:ext cx="4178700" cy="2555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none">
                <a:solidFill>
                  <a:schemeClr val="dk1"/>
                </a:solidFill>
                <a:latin typeface="Century Gothic"/>
                <a:ea typeface="Century Gothic"/>
                <a:cs typeface="Century Gothic"/>
                <a:sym typeface="Century Gothic"/>
              </a:rPr>
              <a:t>Turn </a:t>
            </a:r>
            <a:r>
              <a:rPr lang="en-US" sz="3200" b="0" i="0" u="none" strike="noStrike" cap="none">
                <a:solidFill>
                  <a:schemeClr val="dk1"/>
                </a:solidFill>
                <a:latin typeface="Century Gothic"/>
                <a:ea typeface="Century Gothic"/>
                <a:cs typeface="Century Gothic"/>
                <a:sym typeface="Century Gothic"/>
              </a:rPr>
              <a:t>to page 116 in your Student Interactive and </a:t>
            </a:r>
            <a:r>
              <a:rPr lang="en-US" sz="3200" b="1" i="0" u="none" strike="noStrike" cap="none">
                <a:solidFill>
                  <a:schemeClr val="dk1"/>
                </a:solidFill>
                <a:latin typeface="Century Gothic"/>
                <a:ea typeface="Century Gothic"/>
                <a:cs typeface="Century Gothic"/>
                <a:sym typeface="Century Gothic"/>
              </a:rPr>
              <a:t>complete</a:t>
            </a:r>
            <a:r>
              <a:rPr lang="en-US" sz="3200" b="0" i="0" u="none" strike="noStrike" cap="none">
                <a:solidFill>
                  <a:schemeClr val="dk1"/>
                </a:solidFill>
                <a:latin typeface="Century Gothic"/>
                <a:ea typeface="Century Gothic"/>
                <a:cs typeface="Century Gothic"/>
                <a:sym typeface="Century Gothic"/>
              </a:rPr>
              <a:t> the activity. </a:t>
            </a:r>
            <a:endParaRPr sz="3200" b="0" i="0" u="none" strike="noStrike" cap="none">
              <a:solidFill>
                <a:schemeClr val="dk1"/>
              </a:solidFill>
              <a:latin typeface="Century Gothic"/>
              <a:ea typeface="Century Gothic"/>
              <a:cs typeface="Century Gothic"/>
              <a:sym typeface="Century Gothic"/>
            </a:endParaRPr>
          </a:p>
        </p:txBody>
      </p:sp>
      <p:pic>
        <p:nvPicPr>
          <p:cNvPr id="510" name="Google Shape;510;p33"/>
          <p:cNvPicPr preferRelativeResize="0"/>
          <p:nvPr/>
        </p:nvPicPr>
        <p:blipFill rotWithShape="1">
          <a:blip r:embed="rId6">
            <a:alphaModFix/>
          </a:blip>
          <a:srcRect/>
          <a:stretch/>
        </p:blipFill>
        <p:spPr>
          <a:xfrm>
            <a:off x="2144846" y="1220557"/>
            <a:ext cx="3923491" cy="5355771"/>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15"/>
        <p:cNvGrpSpPr/>
        <p:nvPr/>
      </p:nvGrpSpPr>
      <p:grpSpPr>
        <a:xfrm>
          <a:off x="0" y="0"/>
          <a:ext cx="0" cy="0"/>
          <a:chOff x="0" y="0"/>
          <a:chExt cx="0" cy="0"/>
        </a:xfrm>
      </p:grpSpPr>
      <p:pic>
        <p:nvPicPr>
          <p:cNvPr id="516" name="Google Shape;516;p34" descr="A picture containing clock&#10;&#10;Description automatically generated"/>
          <p:cNvPicPr preferRelativeResize="0"/>
          <p:nvPr/>
        </p:nvPicPr>
        <p:blipFill rotWithShape="1">
          <a:blip r:embed="rId3">
            <a:alphaModFix/>
          </a:blip>
          <a:srcRect r="52261"/>
          <a:stretch/>
        </p:blipFill>
        <p:spPr>
          <a:xfrm>
            <a:off x="10386533" y="6204193"/>
            <a:ext cx="1632724" cy="467031"/>
          </a:xfrm>
          <a:prstGeom prst="rect">
            <a:avLst/>
          </a:prstGeom>
          <a:noFill/>
          <a:ln>
            <a:noFill/>
          </a:ln>
        </p:spPr>
      </p:pic>
      <p:pic>
        <p:nvPicPr>
          <p:cNvPr id="517" name="Google Shape;517;p34" descr="A picture containing drawing, lamp&#10;&#10;Description automatically generated"/>
          <p:cNvPicPr preferRelativeResize="0"/>
          <p:nvPr/>
        </p:nvPicPr>
        <p:blipFill rotWithShape="1">
          <a:blip r:embed="rId4">
            <a:alphaModFix/>
          </a:blip>
          <a:srcRect/>
          <a:stretch/>
        </p:blipFill>
        <p:spPr>
          <a:xfrm rot="9387287">
            <a:off x="9271967" y="5485049"/>
            <a:ext cx="2842710" cy="979582"/>
          </a:xfrm>
          <a:prstGeom prst="rect">
            <a:avLst/>
          </a:prstGeom>
          <a:noFill/>
          <a:ln>
            <a:noFill/>
          </a:ln>
        </p:spPr>
      </p:pic>
      <p:pic>
        <p:nvPicPr>
          <p:cNvPr id="518" name="Google Shape;518;p34" descr="Logo, company name&#10;&#10;Description automatically generated"/>
          <p:cNvPicPr preferRelativeResize="0"/>
          <p:nvPr/>
        </p:nvPicPr>
        <p:blipFill rotWithShape="1">
          <a:blip r:embed="rId5">
            <a:alphaModFix/>
          </a:blip>
          <a:srcRect l="5777" r="5316" b="11561"/>
          <a:stretch/>
        </p:blipFill>
        <p:spPr>
          <a:xfrm>
            <a:off x="298808" y="6364415"/>
            <a:ext cx="1040465" cy="416153"/>
          </a:xfrm>
          <a:prstGeom prst="rect">
            <a:avLst/>
          </a:prstGeom>
          <a:noFill/>
          <a:ln>
            <a:noFill/>
          </a:ln>
        </p:spPr>
      </p:pic>
      <p:cxnSp>
        <p:nvCxnSpPr>
          <p:cNvPr id="519" name="Google Shape;519;p34"/>
          <p:cNvCxnSpPr/>
          <p:nvPr/>
        </p:nvCxnSpPr>
        <p:spPr>
          <a:xfrm>
            <a:off x="212450" y="304023"/>
            <a:ext cx="0" cy="6440971"/>
          </a:xfrm>
          <a:prstGeom prst="straightConnector1">
            <a:avLst/>
          </a:prstGeom>
          <a:noFill/>
          <a:ln w="28575" cap="flat" cmpd="sng">
            <a:solidFill>
              <a:srgbClr val="0070C0"/>
            </a:solidFill>
            <a:prstDash val="solid"/>
            <a:miter lim="800000"/>
            <a:headEnd type="none" w="sm" len="sm"/>
            <a:tailEnd type="none" w="sm" len="sm"/>
          </a:ln>
        </p:spPr>
      </p:cxnSp>
      <p:sp>
        <p:nvSpPr>
          <p:cNvPr id="520" name="Google Shape;520;p34"/>
          <p:cNvSpPr/>
          <p:nvPr/>
        </p:nvSpPr>
        <p:spPr>
          <a:xfrm>
            <a:off x="212449" y="285508"/>
            <a:ext cx="10660327" cy="728905"/>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chemeClr val="lt1"/>
                </a:solidFill>
                <a:latin typeface="Century Gothic"/>
                <a:ea typeface="Century Gothic"/>
                <a:cs typeface="Century Gothic"/>
                <a:sym typeface="Century Gothic"/>
              </a:rPr>
              <a:t>   Check for Understanding </a:t>
            </a:r>
            <a:endParaRPr sz="1400" b="0" i="0" u="none" strike="noStrike" cap="none">
              <a:solidFill>
                <a:srgbClr val="000000"/>
              </a:solidFill>
              <a:latin typeface="Century Gothic"/>
              <a:ea typeface="Century Gothic"/>
              <a:cs typeface="Century Gothic"/>
              <a:sym typeface="Century Gothic"/>
            </a:endParaRPr>
          </a:p>
        </p:txBody>
      </p:sp>
      <p:sp>
        <p:nvSpPr>
          <p:cNvPr id="521" name="Google Shape;521;p34"/>
          <p:cNvSpPr/>
          <p:nvPr/>
        </p:nvSpPr>
        <p:spPr>
          <a:xfrm>
            <a:off x="9958392" y="140912"/>
            <a:ext cx="2060865" cy="1156961"/>
          </a:xfrm>
          <a:prstGeom prst="ellipse">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lt1"/>
                </a:solidFill>
                <a:latin typeface="Century Gothic"/>
                <a:ea typeface="Century Gothic"/>
                <a:cs typeface="Century Gothic"/>
                <a:sym typeface="Century Gothic"/>
              </a:rPr>
              <a:t>Page</a:t>
            </a:r>
            <a:r>
              <a:rPr lang="en-US" sz="2400" b="1" i="0" u="none" strike="noStrike" cap="none">
                <a:solidFill>
                  <a:schemeClr val="lt1"/>
                </a:solidFill>
                <a:latin typeface="Poppins"/>
                <a:ea typeface="Poppins"/>
                <a:cs typeface="Poppins"/>
                <a:sym typeface="Poppins"/>
              </a:rPr>
              <a:t> 117</a:t>
            </a:r>
            <a:endParaRPr sz="1400" b="0" i="0" u="none" strike="noStrike" cap="none">
              <a:solidFill>
                <a:srgbClr val="000000"/>
              </a:solidFill>
              <a:latin typeface="Arial"/>
              <a:ea typeface="Arial"/>
              <a:cs typeface="Arial"/>
              <a:sym typeface="Arial"/>
            </a:endParaRPr>
          </a:p>
        </p:txBody>
      </p:sp>
      <p:pic>
        <p:nvPicPr>
          <p:cNvPr id="522" name="Google Shape;522;p34"/>
          <p:cNvPicPr preferRelativeResize="0"/>
          <p:nvPr/>
        </p:nvPicPr>
        <p:blipFill rotWithShape="1">
          <a:blip r:embed="rId6">
            <a:alphaModFix/>
          </a:blip>
          <a:srcRect/>
          <a:stretch/>
        </p:blipFill>
        <p:spPr>
          <a:xfrm>
            <a:off x="2289466" y="1297885"/>
            <a:ext cx="3888834" cy="5300487"/>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
        <p:nvSpPr>
          <p:cNvPr id="523" name="Google Shape;523;p34"/>
          <p:cNvSpPr txBox="1"/>
          <p:nvPr/>
        </p:nvSpPr>
        <p:spPr>
          <a:xfrm>
            <a:off x="7128499" y="2402925"/>
            <a:ext cx="4281300" cy="2555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none">
                <a:solidFill>
                  <a:schemeClr val="dk1"/>
                </a:solidFill>
                <a:latin typeface="Century Gothic"/>
                <a:ea typeface="Century Gothic"/>
                <a:cs typeface="Century Gothic"/>
                <a:sym typeface="Century Gothic"/>
              </a:rPr>
              <a:t>Turn </a:t>
            </a:r>
            <a:r>
              <a:rPr lang="en-US" sz="3200" b="0" i="0" u="none" strike="noStrike" cap="none">
                <a:solidFill>
                  <a:schemeClr val="dk1"/>
                </a:solidFill>
                <a:latin typeface="Century Gothic"/>
                <a:ea typeface="Century Gothic"/>
                <a:cs typeface="Century Gothic"/>
                <a:sym typeface="Century Gothic"/>
              </a:rPr>
              <a:t>to page 117 in your Student Interactive and </a:t>
            </a:r>
            <a:r>
              <a:rPr lang="en-US" sz="3200" b="1" i="0" u="none" strike="noStrike" cap="none">
                <a:solidFill>
                  <a:schemeClr val="dk1"/>
                </a:solidFill>
                <a:latin typeface="Century Gothic"/>
                <a:ea typeface="Century Gothic"/>
                <a:cs typeface="Century Gothic"/>
                <a:sym typeface="Century Gothic"/>
              </a:rPr>
              <a:t>complete</a:t>
            </a:r>
            <a:r>
              <a:rPr lang="en-US" sz="3200" b="0" i="0" u="none" strike="noStrike" cap="none">
                <a:solidFill>
                  <a:schemeClr val="dk1"/>
                </a:solidFill>
                <a:latin typeface="Century Gothic"/>
                <a:ea typeface="Century Gothic"/>
                <a:cs typeface="Century Gothic"/>
                <a:sym typeface="Century Gothic"/>
              </a:rPr>
              <a:t> the activity. </a:t>
            </a:r>
            <a:endParaRPr sz="3200" b="0" i="0" u="none" strike="noStrike" cap="none">
              <a:solidFill>
                <a:schemeClr val="dk1"/>
              </a:solidFill>
              <a:latin typeface="Century Gothic"/>
              <a:ea typeface="Century Gothic"/>
              <a:cs typeface="Century Gothic"/>
              <a:sym typeface="Century Gothic"/>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28"/>
        <p:cNvGrpSpPr/>
        <p:nvPr/>
      </p:nvGrpSpPr>
      <p:grpSpPr>
        <a:xfrm>
          <a:off x="0" y="0"/>
          <a:ext cx="0" cy="0"/>
          <a:chOff x="0" y="0"/>
          <a:chExt cx="0" cy="0"/>
        </a:xfrm>
      </p:grpSpPr>
      <p:pic>
        <p:nvPicPr>
          <p:cNvPr id="529" name="Google Shape;529;p35" descr="A picture containing clock&#10;&#10;Description automatically generated"/>
          <p:cNvPicPr preferRelativeResize="0"/>
          <p:nvPr/>
        </p:nvPicPr>
        <p:blipFill rotWithShape="1">
          <a:blip r:embed="rId3">
            <a:alphaModFix/>
          </a:blip>
          <a:srcRect r="52261"/>
          <a:stretch/>
        </p:blipFill>
        <p:spPr>
          <a:xfrm>
            <a:off x="10386533" y="6204193"/>
            <a:ext cx="1632724" cy="467031"/>
          </a:xfrm>
          <a:prstGeom prst="rect">
            <a:avLst/>
          </a:prstGeom>
          <a:noFill/>
          <a:ln>
            <a:noFill/>
          </a:ln>
        </p:spPr>
      </p:pic>
      <p:pic>
        <p:nvPicPr>
          <p:cNvPr id="530" name="Google Shape;530;p35" descr="A picture containing drawing, lamp&#10;&#10;Description automatically generated"/>
          <p:cNvPicPr preferRelativeResize="0"/>
          <p:nvPr/>
        </p:nvPicPr>
        <p:blipFill rotWithShape="1">
          <a:blip r:embed="rId4">
            <a:alphaModFix/>
          </a:blip>
          <a:srcRect/>
          <a:stretch/>
        </p:blipFill>
        <p:spPr>
          <a:xfrm rot="9387287">
            <a:off x="9271967" y="5485049"/>
            <a:ext cx="2842710" cy="979582"/>
          </a:xfrm>
          <a:prstGeom prst="rect">
            <a:avLst/>
          </a:prstGeom>
          <a:noFill/>
          <a:ln>
            <a:noFill/>
          </a:ln>
        </p:spPr>
      </p:pic>
      <p:pic>
        <p:nvPicPr>
          <p:cNvPr id="531" name="Google Shape;531;p35" descr="Logo, company name&#10;&#10;Description automatically generated"/>
          <p:cNvPicPr preferRelativeResize="0"/>
          <p:nvPr/>
        </p:nvPicPr>
        <p:blipFill rotWithShape="1">
          <a:blip r:embed="rId5">
            <a:alphaModFix/>
          </a:blip>
          <a:srcRect l="5777" r="5316" b="11561"/>
          <a:stretch/>
        </p:blipFill>
        <p:spPr>
          <a:xfrm>
            <a:off x="298808" y="6364415"/>
            <a:ext cx="1040465" cy="416153"/>
          </a:xfrm>
          <a:prstGeom prst="rect">
            <a:avLst/>
          </a:prstGeom>
          <a:noFill/>
          <a:ln>
            <a:noFill/>
          </a:ln>
        </p:spPr>
      </p:pic>
      <p:cxnSp>
        <p:nvCxnSpPr>
          <p:cNvPr id="532" name="Google Shape;532;p35"/>
          <p:cNvCxnSpPr/>
          <p:nvPr/>
        </p:nvCxnSpPr>
        <p:spPr>
          <a:xfrm>
            <a:off x="212450" y="304023"/>
            <a:ext cx="0" cy="6440971"/>
          </a:xfrm>
          <a:prstGeom prst="straightConnector1">
            <a:avLst/>
          </a:prstGeom>
          <a:noFill/>
          <a:ln w="28575" cap="flat" cmpd="sng">
            <a:solidFill>
              <a:srgbClr val="0070C0"/>
            </a:solidFill>
            <a:prstDash val="solid"/>
            <a:miter lim="800000"/>
            <a:headEnd type="none" w="sm" len="sm"/>
            <a:tailEnd type="none" w="sm" len="sm"/>
          </a:ln>
        </p:spPr>
      </p:cxnSp>
      <p:sp>
        <p:nvSpPr>
          <p:cNvPr id="533" name="Google Shape;533;p35"/>
          <p:cNvSpPr/>
          <p:nvPr/>
        </p:nvSpPr>
        <p:spPr>
          <a:xfrm>
            <a:off x="212449" y="285508"/>
            <a:ext cx="10660327" cy="728905"/>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chemeClr val="lt1"/>
                </a:solidFill>
                <a:latin typeface="Century Gothic"/>
                <a:ea typeface="Century Gothic"/>
                <a:cs typeface="Century Gothic"/>
                <a:sym typeface="Century Gothic"/>
              </a:rPr>
              <a:t>   </a:t>
            </a:r>
            <a:r>
              <a:rPr lang="en-US" sz="3800" b="0" i="0" u="none" strike="noStrike" cap="none">
                <a:solidFill>
                  <a:schemeClr val="lt1"/>
                </a:solidFill>
                <a:latin typeface="Century Gothic"/>
                <a:ea typeface="Century Gothic"/>
                <a:cs typeface="Century Gothic"/>
                <a:sym typeface="Century Gothic"/>
              </a:rPr>
              <a:t>Writing – </a:t>
            </a:r>
            <a:r>
              <a:rPr lang="en-US" sz="3800">
                <a:solidFill>
                  <a:schemeClr val="lt1"/>
                </a:solidFill>
                <a:latin typeface="Century Gothic"/>
                <a:ea typeface="Century Gothic"/>
                <a:cs typeface="Century Gothic"/>
                <a:sym typeface="Century Gothic"/>
              </a:rPr>
              <a:t>Launch Writing Workshop</a:t>
            </a:r>
            <a:endParaRPr sz="3800" b="0" i="0" u="none" strike="noStrike" cap="none">
              <a:solidFill>
                <a:srgbClr val="000000"/>
              </a:solidFill>
              <a:latin typeface="Century Gothic"/>
              <a:ea typeface="Century Gothic"/>
              <a:cs typeface="Century Gothic"/>
              <a:sym typeface="Century Gothic"/>
            </a:endParaRPr>
          </a:p>
        </p:txBody>
      </p:sp>
      <p:sp>
        <p:nvSpPr>
          <p:cNvPr id="534" name="Google Shape;534;p35"/>
          <p:cNvSpPr/>
          <p:nvPr/>
        </p:nvSpPr>
        <p:spPr>
          <a:xfrm>
            <a:off x="9958392" y="140912"/>
            <a:ext cx="2060865" cy="1156961"/>
          </a:xfrm>
          <a:prstGeom prst="ellipse">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lt1"/>
                </a:solidFill>
                <a:latin typeface="Century Gothic"/>
                <a:ea typeface="Century Gothic"/>
                <a:cs typeface="Century Gothic"/>
                <a:sym typeface="Century Gothic"/>
              </a:rPr>
              <a:t>Page 125</a:t>
            </a:r>
            <a:endParaRPr sz="1400" b="0" i="0" u="none" strike="noStrike" cap="none">
              <a:solidFill>
                <a:srgbClr val="000000"/>
              </a:solidFill>
              <a:latin typeface="Century Gothic"/>
              <a:ea typeface="Century Gothic"/>
              <a:cs typeface="Century Gothic"/>
              <a:sym typeface="Century Gothic"/>
            </a:endParaRPr>
          </a:p>
        </p:txBody>
      </p:sp>
      <p:sp>
        <p:nvSpPr>
          <p:cNvPr id="535" name="Google Shape;535;p35"/>
          <p:cNvSpPr txBox="1"/>
          <p:nvPr/>
        </p:nvSpPr>
        <p:spPr>
          <a:xfrm>
            <a:off x="7228432" y="2824485"/>
            <a:ext cx="3900000" cy="1569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none">
                <a:solidFill>
                  <a:schemeClr val="dk1"/>
                </a:solidFill>
                <a:latin typeface="Century Gothic"/>
                <a:ea typeface="Century Gothic"/>
                <a:cs typeface="Century Gothic"/>
                <a:sym typeface="Century Gothic"/>
              </a:rPr>
              <a:t>Turn </a:t>
            </a:r>
            <a:r>
              <a:rPr lang="en-US" sz="3200" b="0" i="0" u="none" strike="noStrike" cap="none">
                <a:solidFill>
                  <a:schemeClr val="dk1"/>
                </a:solidFill>
                <a:latin typeface="Century Gothic"/>
                <a:ea typeface="Century Gothic"/>
                <a:cs typeface="Century Gothic"/>
                <a:sym typeface="Century Gothic"/>
              </a:rPr>
              <a:t>to page 125 in your Student Interactive. </a:t>
            </a:r>
            <a:endParaRPr sz="3200" b="0" i="0" u="none" strike="noStrike" cap="none">
              <a:solidFill>
                <a:schemeClr val="dk1"/>
              </a:solidFill>
              <a:latin typeface="Century Gothic"/>
              <a:ea typeface="Century Gothic"/>
              <a:cs typeface="Century Gothic"/>
              <a:sym typeface="Century Gothic"/>
            </a:endParaRPr>
          </a:p>
        </p:txBody>
      </p:sp>
      <p:pic>
        <p:nvPicPr>
          <p:cNvPr id="536" name="Google Shape;536;p35"/>
          <p:cNvPicPr preferRelativeResize="0"/>
          <p:nvPr/>
        </p:nvPicPr>
        <p:blipFill rotWithShape="1">
          <a:blip r:embed="rId6">
            <a:alphaModFix/>
          </a:blip>
          <a:srcRect/>
          <a:stretch/>
        </p:blipFill>
        <p:spPr>
          <a:xfrm>
            <a:off x="2392376" y="1432051"/>
            <a:ext cx="3782949" cy="5092175"/>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41"/>
        <p:cNvGrpSpPr/>
        <p:nvPr/>
      </p:nvGrpSpPr>
      <p:grpSpPr>
        <a:xfrm>
          <a:off x="0" y="0"/>
          <a:ext cx="0" cy="0"/>
          <a:chOff x="0" y="0"/>
          <a:chExt cx="0" cy="0"/>
        </a:xfrm>
      </p:grpSpPr>
      <p:pic>
        <p:nvPicPr>
          <p:cNvPr id="542" name="Google Shape;542;p36" descr="A picture containing clock&#10;&#10;Description automatically generated"/>
          <p:cNvPicPr preferRelativeResize="0"/>
          <p:nvPr/>
        </p:nvPicPr>
        <p:blipFill rotWithShape="1">
          <a:blip r:embed="rId3">
            <a:alphaModFix/>
          </a:blip>
          <a:srcRect r="52261"/>
          <a:stretch/>
        </p:blipFill>
        <p:spPr>
          <a:xfrm>
            <a:off x="10386533" y="6204193"/>
            <a:ext cx="1632724" cy="467031"/>
          </a:xfrm>
          <a:prstGeom prst="rect">
            <a:avLst/>
          </a:prstGeom>
          <a:noFill/>
          <a:ln>
            <a:noFill/>
          </a:ln>
        </p:spPr>
      </p:pic>
      <p:pic>
        <p:nvPicPr>
          <p:cNvPr id="543" name="Google Shape;543;p36" descr="A picture containing drawing, lamp&#10;&#10;Description automatically generated"/>
          <p:cNvPicPr preferRelativeResize="0"/>
          <p:nvPr/>
        </p:nvPicPr>
        <p:blipFill rotWithShape="1">
          <a:blip r:embed="rId4">
            <a:alphaModFix/>
          </a:blip>
          <a:srcRect/>
          <a:stretch/>
        </p:blipFill>
        <p:spPr>
          <a:xfrm rot="9387287">
            <a:off x="9271967" y="5485049"/>
            <a:ext cx="2842710" cy="979582"/>
          </a:xfrm>
          <a:prstGeom prst="rect">
            <a:avLst/>
          </a:prstGeom>
          <a:noFill/>
          <a:ln>
            <a:noFill/>
          </a:ln>
        </p:spPr>
      </p:pic>
      <p:pic>
        <p:nvPicPr>
          <p:cNvPr id="544" name="Google Shape;544;p36" descr="Logo, company name&#10;&#10;Description automatically generated"/>
          <p:cNvPicPr preferRelativeResize="0"/>
          <p:nvPr/>
        </p:nvPicPr>
        <p:blipFill rotWithShape="1">
          <a:blip r:embed="rId5">
            <a:alphaModFix/>
          </a:blip>
          <a:srcRect l="5777" r="5316" b="11561"/>
          <a:stretch/>
        </p:blipFill>
        <p:spPr>
          <a:xfrm>
            <a:off x="298808" y="6364415"/>
            <a:ext cx="1040465" cy="416153"/>
          </a:xfrm>
          <a:prstGeom prst="rect">
            <a:avLst/>
          </a:prstGeom>
          <a:noFill/>
          <a:ln>
            <a:noFill/>
          </a:ln>
        </p:spPr>
      </p:pic>
      <p:cxnSp>
        <p:nvCxnSpPr>
          <p:cNvPr id="545" name="Google Shape;545;p36"/>
          <p:cNvCxnSpPr/>
          <p:nvPr/>
        </p:nvCxnSpPr>
        <p:spPr>
          <a:xfrm>
            <a:off x="212450" y="304023"/>
            <a:ext cx="0" cy="6440971"/>
          </a:xfrm>
          <a:prstGeom prst="straightConnector1">
            <a:avLst/>
          </a:prstGeom>
          <a:noFill/>
          <a:ln w="28575" cap="flat" cmpd="sng">
            <a:solidFill>
              <a:srgbClr val="0070C0"/>
            </a:solidFill>
            <a:prstDash val="solid"/>
            <a:miter lim="800000"/>
            <a:headEnd type="none" w="sm" len="sm"/>
            <a:tailEnd type="none" w="sm" len="sm"/>
          </a:ln>
        </p:spPr>
      </p:cxnSp>
      <p:sp>
        <p:nvSpPr>
          <p:cNvPr id="546" name="Google Shape;546;p36"/>
          <p:cNvSpPr/>
          <p:nvPr/>
        </p:nvSpPr>
        <p:spPr>
          <a:xfrm>
            <a:off x="212449" y="285508"/>
            <a:ext cx="10660327" cy="728905"/>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chemeClr val="lt1"/>
                </a:solidFill>
                <a:latin typeface="Century Gothic"/>
                <a:ea typeface="Century Gothic"/>
                <a:cs typeface="Century Gothic"/>
                <a:sym typeface="Century Gothic"/>
              </a:rPr>
              <a:t>   Independent Writing </a:t>
            </a:r>
            <a:endParaRPr sz="1400" b="0" i="0" u="none" strike="noStrike" cap="none">
              <a:solidFill>
                <a:srgbClr val="000000"/>
              </a:solidFill>
              <a:latin typeface="Century Gothic"/>
              <a:ea typeface="Century Gothic"/>
              <a:cs typeface="Century Gothic"/>
              <a:sym typeface="Century Gothic"/>
            </a:endParaRPr>
          </a:p>
        </p:txBody>
      </p:sp>
      <p:sp>
        <p:nvSpPr>
          <p:cNvPr id="547" name="Google Shape;547;p36"/>
          <p:cNvSpPr txBox="1"/>
          <p:nvPr/>
        </p:nvSpPr>
        <p:spPr>
          <a:xfrm>
            <a:off x="819040" y="1916372"/>
            <a:ext cx="9390639" cy="107717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0" i="0" u="none" strike="noStrike" cap="none">
                <a:solidFill>
                  <a:schemeClr val="dk1"/>
                </a:solidFill>
                <a:latin typeface="Century Gothic"/>
                <a:ea typeface="Century Gothic"/>
                <a:cs typeface="Century Gothic"/>
                <a:sym typeface="Century Gothic"/>
              </a:rPr>
              <a:t>Let’s </a:t>
            </a:r>
            <a:r>
              <a:rPr lang="en-US" sz="3200" b="1" i="0" u="none" strike="noStrike" cap="none">
                <a:solidFill>
                  <a:schemeClr val="dk1"/>
                </a:solidFill>
                <a:latin typeface="Century Gothic"/>
                <a:ea typeface="Century Gothic"/>
                <a:cs typeface="Century Gothic"/>
                <a:sym typeface="Century Gothic"/>
              </a:rPr>
              <a:t>review </a:t>
            </a:r>
            <a:r>
              <a:rPr lang="en-US" sz="3200" b="0" i="0" u="none" strike="noStrike" cap="none">
                <a:solidFill>
                  <a:schemeClr val="dk1"/>
                </a:solidFill>
                <a:latin typeface="Century Gothic"/>
                <a:ea typeface="Century Gothic"/>
                <a:cs typeface="Century Gothic"/>
                <a:sym typeface="Century Gothic"/>
              </a:rPr>
              <a:t>what we learning about problems and solutions in fiction stories. </a:t>
            </a:r>
            <a:endParaRPr sz="3200" b="0" i="0" u="none" strike="noStrike" cap="none">
              <a:solidFill>
                <a:schemeClr val="dk1"/>
              </a:solidFill>
              <a:latin typeface="Century Gothic"/>
              <a:ea typeface="Century Gothic"/>
              <a:cs typeface="Century Gothic"/>
              <a:sym typeface="Century Gothic"/>
            </a:endParaRPr>
          </a:p>
        </p:txBody>
      </p:sp>
      <p:sp>
        <p:nvSpPr>
          <p:cNvPr id="548" name="Google Shape;548;p36"/>
          <p:cNvSpPr txBox="1"/>
          <p:nvPr/>
        </p:nvSpPr>
        <p:spPr>
          <a:xfrm>
            <a:off x="819040" y="4269492"/>
            <a:ext cx="8548156" cy="107721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0" i="0" u="none" strike="noStrike" cap="none">
                <a:solidFill>
                  <a:schemeClr val="dk1"/>
                </a:solidFill>
                <a:latin typeface="Century Gothic"/>
                <a:ea typeface="Century Gothic"/>
                <a:cs typeface="Century Gothic"/>
                <a:sym typeface="Century Gothic"/>
              </a:rPr>
              <a:t>You</a:t>
            </a:r>
            <a:r>
              <a:rPr lang="en-US" sz="3200" b="1" i="0" u="none" strike="noStrike" cap="none">
                <a:solidFill>
                  <a:schemeClr val="dk1"/>
                </a:solidFill>
                <a:latin typeface="Century Gothic"/>
                <a:ea typeface="Century Gothic"/>
                <a:cs typeface="Century Gothic"/>
                <a:sym typeface="Century Gothic"/>
              </a:rPr>
              <a:t> </a:t>
            </a:r>
            <a:r>
              <a:rPr lang="en-US" sz="3200" b="0" i="0" u="none" strike="noStrike" cap="none">
                <a:solidFill>
                  <a:schemeClr val="dk1"/>
                </a:solidFill>
                <a:latin typeface="Century Gothic"/>
                <a:ea typeface="Century Gothic"/>
                <a:cs typeface="Century Gothic"/>
                <a:sym typeface="Century Gothic"/>
              </a:rPr>
              <a:t>will begin </a:t>
            </a:r>
            <a:r>
              <a:rPr lang="en-US" sz="3200" b="1" i="0" u="none" strike="noStrike" cap="none">
                <a:solidFill>
                  <a:schemeClr val="dk1"/>
                </a:solidFill>
                <a:latin typeface="Century Gothic"/>
                <a:ea typeface="Century Gothic"/>
                <a:cs typeface="Century Gothic"/>
                <a:sym typeface="Century Gothic"/>
              </a:rPr>
              <a:t>writing</a:t>
            </a:r>
            <a:r>
              <a:rPr lang="en-US" sz="3200" b="0" i="0" u="none" strike="noStrike" cap="none">
                <a:solidFill>
                  <a:schemeClr val="dk1"/>
                </a:solidFill>
                <a:latin typeface="Century Gothic"/>
                <a:ea typeface="Century Gothic"/>
                <a:cs typeface="Century Gothic"/>
                <a:sym typeface="Century Gothic"/>
              </a:rPr>
              <a:t> your own fictional story in your journal.</a:t>
            </a:r>
            <a:endParaRPr sz="1400" b="0" i="0" u="none" strike="noStrike" cap="none">
              <a:solidFill>
                <a:srgbClr val="000000"/>
              </a:solidFill>
              <a:latin typeface="Century Gothic"/>
              <a:ea typeface="Century Gothic"/>
              <a:cs typeface="Century Gothic"/>
              <a:sym typeface="Century Gothic"/>
            </a:endParaRPr>
          </a:p>
        </p:txBody>
      </p:sp>
      <p:pic>
        <p:nvPicPr>
          <p:cNvPr id="549" name="Google Shape;549;p36" descr="Books outline"/>
          <p:cNvPicPr preferRelativeResize="0"/>
          <p:nvPr/>
        </p:nvPicPr>
        <p:blipFill rotWithShape="1">
          <a:blip r:embed="rId6">
            <a:alphaModFix/>
          </a:blip>
          <a:srcRect/>
          <a:stretch/>
        </p:blipFill>
        <p:spPr>
          <a:xfrm>
            <a:off x="8740492" y="3383979"/>
            <a:ext cx="2429785" cy="2429785"/>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54"/>
        <p:cNvGrpSpPr/>
        <p:nvPr/>
      </p:nvGrpSpPr>
      <p:grpSpPr>
        <a:xfrm>
          <a:off x="0" y="0"/>
          <a:ext cx="0" cy="0"/>
          <a:chOff x="0" y="0"/>
          <a:chExt cx="0" cy="0"/>
        </a:xfrm>
      </p:grpSpPr>
      <p:pic>
        <p:nvPicPr>
          <p:cNvPr id="555" name="Google Shape;555;p37" descr="A picture containing clock&#10;&#10;Description automatically generated"/>
          <p:cNvPicPr preferRelativeResize="0"/>
          <p:nvPr/>
        </p:nvPicPr>
        <p:blipFill rotWithShape="1">
          <a:blip r:embed="rId3">
            <a:alphaModFix/>
          </a:blip>
          <a:srcRect r="52261"/>
          <a:stretch/>
        </p:blipFill>
        <p:spPr>
          <a:xfrm>
            <a:off x="10386533" y="6204193"/>
            <a:ext cx="1632724" cy="467031"/>
          </a:xfrm>
          <a:prstGeom prst="rect">
            <a:avLst/>
          </a:prstGeom>
          <a:noFill/>
          <a:ln>
            <a:noFill/>
          </a:ln>
        </p:spPr>
      </p:pic>
      <p:pic>
        <p:nvPicPr>
          <p:cNvPr id="556" name="Google Shape;556;p37" descr="A picture containing drawing, lamp&#10;&#10;Description automatically generated"/>
          <p:cNvPicPr preferRelativeResize="0"/>
          <p:nvPr/>
        </p:nvPicPr>
        <p:blipFill rotWithShape="1">
          <a:blip r:embed="rId4">
            <a:alphaModFix/>
          </a:blip>
          <a:srcRect/>
          <a:stretch/>
        </p:blipFill>
        <p:spPr>
          <a:xfrm rot="9387287">
            <a:off x="9271967" y="5485049"/>
            <a:ext cx="2842710" cy="979582"/>
          </a:xfrm>
          <a:prstGeom prst="rect">
            <a:avLst/>
          </a:prstGeom>
          <a:noFill/>
          <a:ln>
            <a:noFill/>
          </a:ln>
        </p:spPr>
      </p:pic>
      <p:pic>
        <p:nvPicPr>
          <p:cNvPr id="557" name="Google Shape;557;p37" descr="Logo, company name&#10;&#10;Description automatically generated"/>
          <p:cNvPicPr preferRelativeResize="0"/>
          <p:nvPr/>
        </p:nvPicPr>
        <p:blipFill rotWithShape="1">
          <a:blip r:embed="rId5">
            <a:alphaModFix/>
          </a:blip>
          <a:srcRect l="5777" r="5316" b="11561"/>
          <a:stretch/>
        </p:blipFill>
        <p:spPr>
          <a:xfrm>
            <a:off x="298808" y="6364415"/>
            <a:ext cx="1040465" cy="416153"/>
          </a:xfrm>
          <a:prstGeom prst="rect">
            <a:avLst/>
          </a:prstGeom>
          <a:noFill/>
          <a:ln>
            <a:noFill/>
          </a:ln>
        </p:spPr>
      </p:pic>
      <p:cxnSp>
        <p:nvCxnSpPr>
          <p:cNvPr id="558" name="Google Shape;558;p37"/>
          <p:cNvCxnSpPr/>
          <p:nvPr/>
        </p:nvCxnSpPr>
        <p:spPr>
          <a:xfrm>
            <a:off x="212450" y="304023"/>
            <a:ext cx="0" cy="6440971"/>
          </a:xfrm>
          <a:prstGeom prst="straightConnector1">
            <a:avLst/>
          </a:prstGeom>
          <a:noFill/>
          <a:ln w="28575" cap="flat" cmpd="sng">
            <a:solidFill>
              <a:srgbClr val="0070C0"/>
            </a:solidFill>
            <a:prstDash val="solid"/>
            <a:miter lim="800000"/>
            <a:headEnd type="none" w="sm" len="sm"/>
            <a:tailEnd type="none" w="sm" len="sm"/>
          </a:ln>
        </p:spPr>
      </p:cxnSp>
      <p:sp>
        <p:nvSpPr>
          <p:cNvPr id="559" name="Google Shape;559;p37"/>
          <p:cNvSpPr/>
          <p:nvPr/>
        </p:nvSpPr>
        <p:spPr>
          <a:xfrm>
            <a:off x="212449" y="285508"/>
            <a:ext cx="10660327" cy="728905"/>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chemeClr val="lt1"/>
                </a:solidFill>
                <a:latin typeface="Century Gothic"/>
                <a:ea typeface="Century Gothic"/>
                <a:cs typeface="Century Gothic"/>
                <a:sym typeface="Century Gothic"/>
              </a:rPr>
              <a:t>   Spelling </a:t>
            </a:r>
            <a:endParaRPr sz="1400" b="0" i="0" u="none" strike="noStrike" cap="none">
              <a:solidFill>
                <a:srgbClr val="000000"/>
              </a:solidFill>
              <a:latin typeface="Century Gothic"/>
              <a:ea typeface="Century Gothic"/>
              <a:cs typeface="Century Gothic"/>
              <a:sym typeface="Century Gothic"/>
            </a:endParaRPr>
          </a:p>
        </p:txBody>
      </p:sp>
      <p:sp>
        <p:nvSpPr>
          <p:cNvPr id="560" name="Google Shape;560;p37"/>
          <p:cNvSpPr/>
          <p:nvPr/>
        </p:nvSpPr>
        <p:spPr>
          <a:xfrm>
            <a:off x="9958392" y="140912"/>
            <a:ext cx="2060865" cy="1156961"/>
          </a:xfrm>
          <a:prstGeom prst="ellipse">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lt1"/>
                </a:solidFill>
                <a:latin typeface="Century Gothic"/>
                <a:ea typeface="Century Gothic"/>
                <a:cs typeface="Century Gothic"/>
                <a:sym typeface="Century Gothic"/>
              </a:rPr>
              <a:t>Page 123</a:t>
            </a:r>
            <a:endParaRPr sz="1400" b="0" i="0" u="none" strike="noStrike" cap="none">
              <a:solidFill>
                <a:srgbClr val="000000"/>
              </a:solidFill>
              <a:latin typeface="Century Gothic"/>
              <a:ea typeface="Century Gothic"/>
              <a:cs typeface="Century Gothic"/>
              <a:sym typeface="Century Gothic"/>
            </a:endParaRPr>
          </a:p>
        </p:txBody>
      </p:sp>
      <p:sp>
        <p:nvSpPr>
          <p:cNvPr id="561" name="Google Shape;561;p37"/>
          <p:cNvSpPr txBox="1"/>
          <p:nvPr/>
        </p:nvSpPr>
        <p:spPr>
          <a:xfrm>
            <a:off x="8079524" y="2544032"/>
            <a:ext cx="3900026" cy="255454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none">
                <a:solidFill>
                  <a:schemeClr val="dk1"/>
                </a:solidFill>
                <a:latin typeface="Century Gothic"/>
                <a:ea typeface="Century Gothic"/>
                <a:cs typeface="Century Gothic"/>
                <a:sym typeface="Century Gothic"/>
              </a:rPr>
              <a:t>Turn </a:t>
            </a:r>
            <a:r>
              <a:rPr lang="en-US" sz="3200" b="0" i="0" u="none" strike="noStrike" cap="none">
                <a:solidFill>
                  <a:schemeClr val="dk1"/>
                </a:solidFill>
                <a:latin typeface="Century Gothic"/>
                <a:ea typeface="Century Gothic"/>
                <a:cs typeface="Century Gothic"/>
                <a:sym typeface="Century Gothic"/>
              </a:rPr>
              <a:t>to page 123 in your Student Interactive and </a:t>
            </a:r>
            <a:r>
              <a:rPr lang="en-US" sz="3200" b="1" i="0" u="none" strike="noStrike" cap="none">
                <a:solidFill>
                  <a:schemeClr val="dk1"/>
                </a:solidFill>
                <a:latin typeface="Century Gothic"/>
                <a:ea typeface="Century Gothic"/>
                <a:cs typeface="Century Gothic"/>
                <a:sym typeface="Century Gothic"/>
              </a:rPr>
              <a:t>complete</a:t>
            </a:r>
            <a:r>
              <a:rPr lang="en-US" sz="3200" b="0" i="0" u="none" strike="noStrike" cap="none">
                <a:solidFill>
                  <a:schemeClr val="dk1"/>
                </a:solidFill>
                <a:latin typeface="Century Gothic"/>
                <a:ea typeface="Century Gothic"/>
                <a:cs typeface="Century Gothic"/>
                <a:sym typeface="Century Gothic"/>
              </a:rPr>
              <a:t> the activity. </a:t>
            </a:r>
            <a:endParaRPr sz="3200" b="0" i="0" u="none" strike="noStrike" cap="none">
              <a:solidFill>
                <a:schemeClr val="dk1"/>
              </a:solidFill>
              <a:latin typeface="Century Gothic"/>
              <a:ea typeface="Century Gothic"/>
              <a:cs typeface="Century Gothic"/>
              <a:sym typeface="Century Gothic"/>
            </a:endParaRPr>
          </a:p>
        </p:txBody>
      </p:sp>
      <p:pic>
        <p:nvPicPr>
          <p:cNvPr id="562" name="Google Shape;562;p37"/>
          <p:cNvPicPr preferRelativeResize="0"/>
          <p:nvPr/>
        </p:nvPicPr>
        <p:blipFill rotWithShape="1">
          <a:blip r:embed="rId6">
            <a:alphaModFix/>
          </a:blip>
          <a:srcRect/>
          <a:stretch/>
        </p:blipFill>
        <p:spPr>
          <a:xfrm>
            <a:off x="2831051" y="1406675"/>
            <a:ext cx="3756688" cy="5089499"/>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67"/>
        <p:cNvGrpSpPr/>
        <p:nvPr/>
      </p:nvGrpSpPr>
      <p:grpSpPr>
        <a:xfrm>
          <a:off x="0" y="0"/>
          <a:ext cx="0" cy="0"/>
          <a:chOff x="0" y="0"/>
          <a:chExt cx="0" cy="0"/>
        </a:xfrm>
      </p:grpSpPr>
      <p:pic>
        <p:nvPicPr>
          <p:cNvPr id="568" name="Google Shape;568;p38" descr="A picture containing clock&#10;&#10;Description automatically generated"/>
          <p:cNvPicPr preferRelativeResize="0"/>
          <p:nvPr/>
        </p:nvPicPr>
        <p:blipFill rotWithShape="1">
          <a:blip r:embed="rId3">
            <a:alphaModFix/>
          </a:blip>
          <a:srcRect r="52261"/>
          <a:stretch/>
        </p:blipFill>
        <p:spPr>
          <a:xfrm>
            <a:off x="10386533" y="6204193"/>
            <a:ext cx="1632724" cy="467031"/>
          </a:xfrm>
          <a:prstGeom prst="rect">
            <a:avLst/>
          </a:prstGeom>
          <a:noFill/>
          <a:ln>
            <a:noFill/>
          </a:ln>
        </p:spPr>
      </p:pic>
      <p:pic>
        <p:nvPicPr>
          <p:cNvPr id="569" name="Google Shape;569;p38" descr="A picture containing drawing, lamp&#10;&#10;Description automatically generated"/>
          <p:cNvPicPr preferRelativeResize="0"/>
          <p:nvPr/>
        </p:nvPicPr>
        <p:blipFill rotWithShape="1">
          <a:blip r:embed="rId4">
            <a:alphaModFix/>
          </a:blip>
          <a:srcRect/>
          <a:stretch/>
        </p:blipFill>
        <p:spPr>
          <a:xfrm rot="9387287">
            <a:off x="9271967" y="5485049"/>
            <a:ext cx="2842710" cy="979582"/>
          </a:xfrm>
          <a:prstGeom prst="rect">
            <a:avLst/>
          </a:prstGeom>
          <a:noFill/>
          <a:ln>
            <a:noFill/>
          </a:ln>
        </p:spPr>
      </p:pic>
      <p:pic>
        <p:nvPicPr>
          <p:cNvPr id="570" name="Google Shape;570;p38" descr="Logo, company name&#10;&#10;Description automatically generated"/>
          <p:cNvPicPr preferRelativeResize="0"/>
          <p:nvPr/>
        </p:nvPicPr>
        <p:blipFill rotWithShape="1">
          <a:blip r:embed="rId5">
            <a:alphaModFix/>
          </a:blip>
          <a:srcRect l="5777" r="5316" b="11561"/>
          <a:stretch/>
        </p:blipFill>
        <p:spPr>
          <a:xfrm>
            <a:off x="298808" y="6364415"/>
            <a:ext cx="1040465" cy="416153"/>
          </a:xfrm>
          <a:prstGeom prst="rect">
            <a:avLst/>
          </a:prstGeom>
          <a:noFill/>
          <a:ln>
            <a:noFill/>
          </a:ln>
        </p:spPr>
      </p:pic>
      <p:cxnSp>
        <p:nvCxnSpPr>
          <p:cNvPr id="571" name="Google Shape;571;p38"/>
          <p:cNvCxnSpPr/>
          <p:nvPr/>
        </p:nvCxnSpPr>
        <p:spPr>
          <a:xfrm>
            <a:off x="212450" y="304023"/>
            <a:ext cx="0" cy="6440971"/>
          </a:xfrm>
          <a:prstGeom prst="straightConnector1">
            <a:avLst/>
          </a:prstGeom>
          <a:noFill/>
          <a:ln w="28575" cap="flat" cmpd="sng">
            <a:solidFill>
              <a:srgbClr val="0070C0"/>
            </a:solidFill>
            <a:prstDash val="solid"/>
            <a:miter lim="800000"/>
            <a:headEnd type="none" w="sm" len="sm"/>
            <a:tailEnd type="none" w="sm" len="sm"/>
          </a:ln>
        </p:spPr>
      </p:cxnSp>
      <p:sp>
        <p:nvSpPr>
          <p:cNvPr id="572" name="Google Shape;572;p38"/>
          <p:cNvSpPr/>
          <p:nvPr/>
        </p:nvSpPr>
        <p:spPr>
          <a:xfrm>
            <a:off x="212449" y="285508"/>
            <a:ext cx="10660327" cy="728905"/>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chemeClr val="lt1"/>
                </a:solidFill>
                <a:latin typeface="Century Gothic"/>
                <a:ea typeface="Century Gothic"/>
                <a:cs typeface="Century Gothic"/>
                <a:sym typeface="Century Gothic"/>
              </a:rPr>
              <a:t>   Language and Conventions</a:t>
            </a:r>
            <a:endParaRPr sz="1400" b="0" i="0" u="none" strike="noStrike" cap="none">
              <a:solidFill>
                <a:srgbClr val="000000"/>
              </a:solidFill>
              <a:latin typeface="Century Gothic"/>
              <a:ea typeface="Century Gothic"/>
              <a:cs typeface="Century Gothic"/>
              <a:sym typeface="Century Gothic"/>
            </a:endParaRPr>
          </a:p>
        </p:txBody>
      </p:sp>
      <p:sp>
        <p:nvSpPr>
          <p:cNvPr id="573" name="Google Shape;573;p38"/>
          <p:cNvSpPr txBox="1"/>
          <p:nvPr/>
        </p:nvSpPr>
        <p:spPr>
          <a:xfrm>
            <a:off x="4027658" y="1467425"/>
            <a:ext cx="4136700" cy="1323600"/>
          </a:xfrm>
          <a:prstGeom prst="rect">
            <a:avLst/>
          </a:prstGeom>
          <a:noFill/>
          <a:ln w="28575" cap="flat" cmpd="sng">
            <a:solidFill>
              <a:schemeClr val="accent5"/>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chemeClr val="accent1"/>
                </a:solidFill>
                <a:latin typeface="Century Gothic"/>
                <a:ea typeface="Century Gothic"/>
                <a:cs typeface="Century Gothic"/>
                <a:sym typeface="Century Gothic"/>
              </a:rPr>
              <a:t>I play baseball.</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chemeClr val="accent1"/>
                </a:solidFill>
                <a:latin typeface="Century Gothic"/>
                <a:ea typeface="Century Gothic"/>
                <a:cs typeface="Century Gothic"/>
                <a:sym typeface="Century Gothic"/>
              </a:rPr>
              <a:t>I play tennis.</a:t>
            </a:r>
            <a:endParaRPr sz="4000" b="0" i="0" u="none" strike="noStrike" cap="none">
              <a:solidFill>
                <a:srgbClr val="000000"/>
              </a:solidFill>
              <a:latin typeface="Century Gothic"/>
              <a:ea typeface="Century Gothic"/>
              <a:cs typeface="Century Gothic"/>
              <a:sym typeface="Century Gothic"/>
            </a:endParaRPr>
          </a:p>
        </p:txBody>
      </p:sp>
      <p:sp>
        <p:nvSpPr>
          <p:cNvPr id="574" name="Google Shape;574;p38"/>
          <p:cNvSpPr txBox="1"/>
          <p:nvPr/>
        </p:nvSpPr>
        <p:spPr>
          <a:xfrm>
            <a:off x="2761970" y="3244016"/>
            <a:ext cx="6668100" cy="708000"/>
          </a:xfrm>
          <a:prstGeom prst="rect">
            <a:avLst/>
          </a:prstGeom>
          <a:noFill/>
          <a:ln w="28575" cap="flat" cmpd="sng">
            <a:solidFill>
              <a:schemeClr val="accent5"/>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rgbClr val="C55A11"/>
                </a:solidFill>
                <a:latin typeface="Century Gothic"/>
                <a:ea typeface="Century Gothic"/>
                <a:cs typeface="Century Gothic"/>
                <a:sym typeface="Century Gothic"/>
              </a:rPr>
              <a:t>and             but               or</a:t>
            </a:r>
            <a:endParaRPr sz="4000" b="0" i="0" u="none" strike="noStrike" cap="none">
              <a:solidFill>
                <a:srgbClr val="000000"/>
              </a:solidFill>
              <a:latin typeface="Century Gothic"/>
              <a:ea typeface="Century Gothic"/>
              <a:cs typeface="Century Gothic"/>
              <a:sym typeface="Century Gothic"/>
            </a:endParaRPr>
          </a:p>
        </p:txBody>
      </p:sp>
      <p:sp>
        <p:nvSpPr>
          <p:cNvPr id="575" name="Google Shape;575;p38"/>
          <p:cNvSpPr txBox="1"/>
          <p:nvPr/>
        </p:nvSpPr>
        <p:spPr>
          <a:xfrm>
            <a:off x="1568506" y="4917865"/>
            <a:ext cx="8275580" cy="144655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chemeClr val="dk1"/>
                </a:solidFill>
                <a:latin typeface="Century Gothic"/>
                <a:ea typeface="Century Gothic"/>
                <a:cs typeface="Century Gothic"/>
                <a:sym typeface="Century Gothic"/>
              </a:rPr>
              <a:t>Work </a:t>
            </a:r>
            <a:r>
              <a:rPr lang="en-US" sz="2800" b="0" i="0" u="none" strike="noStrike" cap="none">
                <a:solidFill>
                  <a:schemeClr val="dk1"/>
                </a:solidFill>
                <a:latin typeface="Century Gothic"/>
                <a:ea typeface="Century Gothic"/>
                <a:cs typeface="Century Gothic"/>
                <a:sym typeface="Century Gothic"/>
              </a:rPr>
              <a:t>with your partner to make up your own sentences with and, but, or.</a:t>
            </a:r>
            <a:endParaRPr sz="1400" b="0" i="0" u="none" strike="noStrike" cap="none">
              <a:solidFill>
                <a:srgbClr val="00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3200"/>
              <a:buFont typeface="Arial"/>
              <a:buNone/>
            </a:pPr>
            <a:endParaRPr sz="3200" b="0" i="0" u="none" strike="noStrike" cap="none">
              <a:solidFill>
                <a:schemeClr val="dk1"/>
              </a:solidFill>
              <a:latin typeface="Century Gothic"/>
              <a:ea typeface="Century Gothic"/>
              <a:cs typeface="Century Gothic"/>
              <a:sym typeface="Century Gothic"/>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79"/>
        <p:cNvGrpSpPr/>
        <p:nvPr/>
      </p:nvGrpSpPr>
      <p:grpSpPr>
        <a:xfrm>
          <a:off x="0" y="0"/>
          <a:ext cx="0" cy="0"/>
          <a:chOff x="0" y="0"/>
          <a:chExt cx="0" cy="0"/>
        </a:xfrm>
      </p:grpSpPr>
      <p:pic>
        <p:nvPicPr>
          <p:cNvPr id="580" name="Google Shape;580;p39" descr="A picture containing drawing, lamp&#10;&#10;Description automatically generated"/>
          <p:cNvPicPr preferRelativeResize="0"/>
          <p:nvPr/>
        </p:nvPicPr>
        <p:blipFill rotWithShape="1">
          <a:blip r:embed="rId3">
            <a:alphaModFix/>
          </a:blip>
          <a:srcRect/>
          <a:stretch/>
        </p:blipFill>
        <p:spPr>
          <a:xfrm rot="9387287">
            <a:off x="9271967" y="5485049"/>
            <a:ext cx="2842710" cy="979582"/>
          </a:xfrm>
          <a:prstGeom prst="rect">
            <a:avLst/>
          </a:prstGeom>
          <a:noFill/>
          <a:ln>
            <a:noFill/>
          </a:ln>
        </p:spPr>
      </p:pic>
      <p:pic>
        <p:nvPicPr>
          <p:cNvPr id="581" name="Google Shape;581;p39" descr="A picture containing drawing, lamp&#10;&#10;Description automatically generated"/>
          <p:cNvPicPr preferRelativeResize="0"/>
          <p:nvPr/>
        </p:nvPicPr>
        <p:blipFill rotWithShape="1">
          <a:blip r:embed="rId3">
            <a:alphaModFix/>
          </a:blip>
          <a:srcRect/>
          <a:stretch/>
        </p:blipFill>
        <p:spPr>
          <a:xfrm rot="9387287">
            <a:off x="-82083" y="449101"/>
            <a:ext cx="2842710" cy="979582"/>
          </a:xfrm>
          <a:prstGeom prst="rect">
            <a:avLst/>
          </a:prstGeom>
          <a:noFill/>
          <a:ln>
            <a:noFill/>
          </a:ln>
        </p:spPr>
      </p:pic>
      <p:cxnSp>
        <p:nvCxnSpPr>
          <p:cNvPr id="582" name="Google Shape;582;p39"/>
          <p:cNvCxnSpPr/>
          <p:nvPr/>
        </p:nvCxnSpPr>
        <p:spPr>
          <a:xfrm rot="10800000">
            <a:off x="0" y="3143250"/>
            <a:ext cx="12192000" cy="0"/>
          </a:xfrm>
          <a:prstGeom prst="straightConnector1">
            <a:avLst/>
          </a:prstGeom>
          <a:noFill/>
          <a:ln w="28575" cap="flat" cmpd="sng">
            <a:solidFill>
              <a:srgbClr val="0070C0"/>
            </a:solidFill>
            <a:prstDash val="solid"/>
            <a:miter lim="800000"/>
            <a:headEnd type="none" w="sm" len="sm"/>
            <a:tailEnd type="none" w="sm" len="sm"/>
          </a:ln>
        </p:spPr>
      </p:cxnSp>
      <p:sp>
        <p:nvSpPr>
          <p:cNvPr id="583" name="Google Shape;583;p39"/>
          <p:cNvSpPr/>
          <p:nvPr/>
        </p:nvSpPr>
        <p:spPr>
          <a:xfrm>
            <a:off x="2581999" y="2235872"/>
            <a:ext cx="7028001" cy="1814755"/>
          </a:xfrm>
          <a:prstGeom prst="rect">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0"/>
              <a:buFont typeface="Arial"/>
              <a:buNone/>
            </a:pPr>
            <a:r>
              <a:rPr lang="en-US" sz="4000" b="0" i="0" u="none" strike="noStrike" cap="none">
                <a:solidFill>
                  <a:schemeClr val="lt1"/>
                </a:solidFill>
                <a:latin typeface="Avenir"/>
                <a:ea typeface="Avenir"/>
                <a:cs typeface="Avenir"/>
                <a:sym typeface="Avenir"/>
              </a:rPr>
              <a:t>   </a:t>
            </a:r>
            <a:r>
              <a:rPr lang="en-US" sz="6000" b="0" i="0" u="none" strike="noStrike" cap="none">
                <a:solidFill>
                  <a:schemeClr val="lt1"/>
                </a:solidFill>
                <a:latin typeface="Century Gothic"/>
                <a:ea typeface="Century Gothic"/>
                <a:cs typeface="Century Gothic"/>
                <a:sym typeface="Century Gothic"/>
              </a:rPr>
              <a:t>Lesson 3</a:t>
            </a:r>
            <a:endParaRPr sz="1400" b="0" i="0" u="none" strike="noStrike" cap="none">
              <a:solidFill>
                <a:srgbClr val="000000"/>
              </a:solidFill>
              <a:latin typeface="Century Gothic"/>
              <a:ea typeface="Century Gothic"/>
              <a:cs typeface="Century Gothic"/>
              <a:sym typeface="Century Gothic"/>
            </a:endParaRPr>
          </a:p>
        </p:txBody>
      </p:sp>
      <p:pic>
        <p:nvPicPr>
          <p:cNvPr id="584" name="Google Shape;584;p39" descr="A picture containing clock&#10;&#10;Description automatically generated"/>
          <p:cNvPicPr preferRelativeResize="0"/>
          <p:nvPr/>
        </p:nvPicPr>
        <p:blipFill rotWithShape="1">
          <a:blip r:embed="rId4">
            <a:alphaModFix/>
          </a:blip>
          <a:srcRect r="52261"/>
          <a:stretch/>
        </p:blipFill>
        <p:spPr>
          <a:xfrm>
            <a:off x="4771547" y="4649495"/>
            <a:ext cx="3157122" cy="903076"/>
          </a:xfrm>
          <a:prstGeom prst="rect">
            <a:avLst/>
          </a:prstGeom>
          <a:noFill/>
          <a:ln>
            <a:noFill/>
          </a:ln>
        </p:spPr>
      </p:pic>
      <p:pic>
        <p:nvPicPr>
          <p:cNvPr id="585" name="Google Shape;585;p39" descr="Logo, company name&#10;&#10;Description automatically generated"/>
          <p:cNvPicPr preferRelativeResize="0"/>
          <p:nvPr/>
        </p:nvPicPr>
        <p:blipFill rotWithShape="1">
          <a:blip r:embed="rId5">
            <a:alphaModFix/>
          </a:blip>
          <a:srcRect l="5777" r="5316" b="11561"/>
          <a:stretch/>
        </p:blipFill>
        <p:spPr>
          <a:xfrm>
            <a:off x="298808" y="6364415"/>
            <a:ext cx="1040465" cy="416153"/>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pic>
        <p:nvPicPr>
          <p:cNvPr id="118" name="Google Shape;118;p7" descr="A picture containing clock&#10;&#10;Description automatically generated"/>
          <p:cNvPicPr preferRelativeResize="0"/>
          <p:nvPr/>
        </p:nvPicPr>
        <p:blipFill rotWithShape="1">
          <a:blip r:embed="rId3">
            <a:alphaModFix/>
          </a:blip>
          <a:srcRect r="52261"/>
          <a:stretch/>
        </p:blipFill>
        <p:spPr>
          <a:xfrm>
            <a:off x="10386533" y="6204193"/>
            <a:ext cx="1632724" cy="467031"/>
          </a:xfrm>
          <a:prstGeom prst="rect">
            <a:avLst/>
          </a:prstGeom>
          <a:noFill/>
          <a:ln>
            <a:noFill/>
          </a:ln>
        </p:spPr>
      </p:pic>
      <p:pic>
        <p:nvPicPr>
          <p:cNvPr id="119" name="Google Shape;119;p7" descr="Logo, company name&#10;&#10;Description automatically generated"/>
          <p:cNvPicPr preferRelativeResize="0"/>
          <p:nvPr/>
        </p:nvPicPr>
        <p:blipFill rotWithShape="1">
          <a:blip r:embed="rId4">
            <a:alphaModFix/>
          </a:blip>
          <a:srcRect l="5777" r="5316" b="11561"/>
          <a:stretch/>
        </p:blipFill>
        <p:spPr>
          <a:xfrm>
            <a:off x="298808" y="6364415"/>
            <a:ext cx="1040465" cy="416153"/>
          </a:xfrm>
          <a:prstGeom prst="rect">
            <a:avLst/>
          </a:prstGeom>
          <a:noFill/>
          <a:ln>
            <a:noFill/>
          </a:ln>
        </p:spPr>
      </p:pic>
      <p:cxnSp>
        <p:nvCxnSpPr>
          <p:cNvPr id="120" name="Google Shape;120;p7"/>
          <p:cNvCxnSpPr/>
          <p:nvPr/>
        </p:nvCxnSpPr>
        <p:spPr>
          <a:xfrm>
            <a:off x="212450" y="304023"/>
            <a:ext cx="0" cy="6440971"/>
          </a:xfrm>
          <a:prstGeom prst="straightConnector1">
            <a:avLst/>
          </a:prstGeom>
          <a:noFill/>
          <a:ln w="28575" cap="flat" cmpd="sng">
            <a:solidFill>
              <a:srgbClr val="0070C0"/>
            </a:solidFill>
            <a:prstDash val="solid"/>
            <a:miter lim="800000"/>
            <a:headEnd type="none" w="sm" len="sm"/>
            <a:tailEnd type="none" w="sm" len="sm"/>
          </a:ln>
        </p:spPr>
      </p:cxnSp>
      <p:sp>
        <p:nvSpPr>
          <p:cNvPr id="121" name="Google Shape;121;p7"/>
          <p:cNvSpPr/>
          <p:nvPr/>
        </p:nvSpPr>
        <p:spPr>
          <a:xfrm>
            <a:off x="212449" y="285508"/>
            <a:ext cx="10660327" cy="728905"/>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chemeClr val="lt1"/>
                </a:solidFill>
                <a:latin typeface="Arial"/>
                <a:ea typeface="Arial"/>
                <a:cs typeface="Arial"/>
                <a:sym typeface="Arial"/>
              </a:rPr>
              <a:t>   </a:t>
            </a:r>
            <a:r>
              <a:rPr lang="en-US" sz="4000" b="0" i="0" u="none" strike="noStrike" cap="none">
                <a:solidFill>
                  <a:schemeClr val="lt1"/>
                </a:solidFill>
                <a:latin typeface="Century Gothic"/>
                <a:ea typeface="Century Gothic"/>
                <a:cs typeface="Century Gothic"/>
                <a:sym typeface="Century Gothic"/>
              </a:rPr>
              <a:t>Phonological Awareness</a:t>
            </a:r>
            <a:endParaRPr sz="1400" b="0" i="0" u="none" strike="noStrike" cap="none">
              <a:solidFill>
                <a:srgbClr val="000000"/>
              </a:solidFill>
              <a:latin typeface="Century Gothic"/>
              <a:ea typeface="Century Gothic"/>
              <a:cs typeface="Century Gothic"/>
              <a:sym typeface="Century Gothic"/>
            </a:endParaRPr>
          </a:p>
        </p:txBody>
      </p:sp>
      <p:sp>
        <p:nvSpPr>
          <p:cNvPr id="122" name="Google Shape;122;p7"/>
          <p:cNvSpPr/>
          <p:nvPr/>
        </p:nvSpPr>
        <p:spPr>
          <a:xfrm>
            <a:off x="9958392" y="140912"/>
            <a:ext cx="2060865" cy="1156961"/>
          </a:xfrm>
          <a:prstGeom prst="ellipse">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lt1"/>
                </a:solidFill>
                <a:latin typeface="Century Gothic"/>
                <a:ea typeface="Century Gothic"/>
                <a:cs typeface="Century Gothic"/>
                <a:sym typeface="Century Gothic"/>
              </a:rPr>
              <a:t>Page 92</a:t>
            </a:r>
            <a:endParaRPr sz="1400" b="0" i="0" u="none" strike="noStrike" cap="none">
              <a:solidFill>
                <a:srgbClr val="000000"/>
              </a:solidFill>
              <a:latin typeface="Century Gothic"/>
              <a:ea typeface="Century Gothic"/>
              <a:cs typeface="Century Gothic"/>
              <a:sym typeface="Century Gothic"/>
            </a:endParaRPr>
          </a:p>
        </p:txBody>
      </p:sp>
      <p:pic>
        <p:nvPicPr>
          <p:cNvPr id="123" name="Google Shape;123;p7" descr="A picture containing drawing, lamp&#10;&#10;Description automatically generated"/>
          <p:cNvPicPr preferRelativeResize="0"/>
          <p:nvPr/>
        </p:nvPicPr>
        <p:blipFill rotWithShape="1">
          <a:blip r:embed="rId5">
            <a:alphaModFix/>
          </a:blip>
          <a:srcRect/>
          <a:stretch/>
        </p:blipFill>
        <p:spPr>
          <a:xfrm rot="9387287">
            <a:off x="9271967" y="5485049"/>
            <a:ext cx="2842710" cy="979582"/>
          </a:xfrm>
          <a:prstGeom prst="rect">
            <a:avLst/>
          </a:prstGeom>
          <a:noFill/>
          <a:ln>
            <a:noFill/>
          </a:ln>
        </p:spPr>
      </p:pic>
      <p:pic>
        <p:nvPicPr>
          <p:cNvPr id="124" name="Google Shape;124;p7"/>
          <p:cNvPicPr preferRelativeResize="0"/>
          <p:nvPr/>
        </p:nvPicPr>
        <p:blipFill rotWithShape="1">
          <a:blip r:embed="rId6">
            <a:alphaModFix/>
          </a:blip>
          <a:srcRect/>
          <a:stretch/>
        </p:blipFill>
        <p:spPr>
          <a:xfrm>
            <a:off x="2471571" y="1519162"/>
            <a:ext cx="6723072" cy="1909838"/>
          </a:xfrm>
          <a:prstGeom prst="rect">
            <a:avLst/>
          </a:prstGeom>
          <a:noFill/>
          <a:ln>
            <a:noFill/>
          </a:ln>
        </p:spPr>
      </p:pic>
      <p:pic>
        <p:nvPicPr>
          <p:cNvPr id="125" name="Google Shape;125;p7"/>
          <p:cNvPicPr preferRelativeResize="0"/>
          <p:nvPr/>
        </p:nvPicPr>
        <p:blipFill rotWithShape="1">
          <a:blip r:embed="rId7">
            <a:alphaModFix/>
          </a:blip>
          <a:srcRect/>
          <a:stretch/>
        </p:blipFill>
        <p:spPr>
          <a:xfrm>
            <a:off x="1957221" y="3600919"/>
            <a:ext cx="8001171" cy="2537245"/>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90"/>
        <p:cNvGrpSpPr/>
        <p:nvPr/>
      </p:nvGrpSpPr>
      <p:grpSpPr>
        <a:xfrm>
          <a:off x="0" y="0"/>
          <a:ext cx="0" cy="0"/>
          <a:chOff x="0" y="0"/>
          <a:chExt cx="0" cy="0"/>
        </a:xfrm>
      </p:grpSpPr>
      <p:pic>
        <p:nvPicPr>
          <p:cNvPr id="591" name="Google Shape;591;p41" descr="A picture containing clock&#10;&#10;Description automatically generated"/>
          <p:cNvPicPr preferRelativeResize="0"/>
          <p:nvPr/>
        </p:nvPicPr>
        <p:blipFill rotWithShape="1">
          <a:blip r:embed="rId3">
            <a:alphaModFix/>
          </a:blip>
          <a:srcRect r="52261"/>
          <a:stretch/>
        </p:blipFill>
        <p:spPr>
          <a:xfrm>
            <a:off x="10386533" y="6204193"/>
            <a:ext cx="1632724" cy="467031"/>
          </a:xfrm>
          <a:prstGeom prst="rect">
            <a:avLst/>
          </a:prstGeom>
          <a:noFill/>
          <a:ln>
            <a:noFill/>
          </a:ln>
        </p:spPr>
      </p:pic>
      <p:pic>
        <p:nvPicPr>
          <p:cNvPr id="592" name="Google Shape;592;p41" descr="Logo, company name&#10;&#10;Description automatically generated"/>
          <p:cNvPicPr preferRelativeResize="0"/>
          <p:nvPr/>
        </p:nvPicPr>
        <p:blipFill rotWithShape="1">
          <a:blip r:embed="rId4">
            <a:alphaModFix/>
          </a:blip>
          <a:srcRect l="5777" r="5316" b="11561"/>
          <a:stretch/>
        </p:blipFill>
        <p:spPr>
          <a:xfrm>
            <a:off x="298808" y="6364415"/>
            <a:ext cx="1040465" cy="416153"/>
          </a:xfrm>
          <a:prstGeom prst="rect">
            <a:avLst/>
          </a:prstGeom>
          <a:noFill/>
          <a:ln>
            <a:noFill/>
          </a:ln>
        </p:spPr>
      </p:pic>
      <p:cxnSp>
        <p:nvCxnSpPr>
          <p:cNvPr id="593" name="Google Shape;593;p41"/>
          <p:cNvCxnSpPr/>
          <p:nvPr/>
        </p:nvCxnSpPr>
        <p:spPr>
          <a:xfrm>
            <a:off x="212450" y="304023"/>
            <a:ext cx="0" cy="6440971"/>
          </a:xfrm>
          <a:prstGeom prst="straightConnector1">
            <a:avLst/>
          </a:prstGeom>
          <a:noFill/>
          <a:ln w="28575" cap="flat" cmpd="sng">
            <a:solidFill>
              <a:srgbClr val="0070C0"/>
            </a:solidFill>
            <a:prstDash val="solid"/>
            <a:miter lim="800000"/>
            <a:headEnd type="none" w="sm" len="sm"/>
            <a:tailEnd type="none" w="sm" len="sm"/>
          </a:ln>
        </p:spPr>
      </p:cxnSp>
      <p:sp>
        <p:nvSpPr>
          <p:cNvPr id="594" name="Google Shape;594;p41"/>
          <p:cNvSpPr/>
          <p:nvPr/>
        </p:nvSpPr>
        <p:spPr>
          <a:xfrm>
            <a:off x="212449" y="285508"/>
            <a:ext cx="10660327" cy="728905"/>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chemeClr val="lt1"/>
                </a:solidFill>
                <a:latin typeface="Century Gothic"/>
                <a:ea typeface="Century Gothic"/>
                <a:cs typeface="Century Gothic"/>
                <a:sym typeface="Century Gothic"/>
              </a:rPr>
              <a:t>   Phonics</a:t>
            </a:r>
            <a:endParaRPr sz="1400" b="0" i="0" u="none" strike="noStrike" cap="none">
              <a:solidFill>
                <a:srgbClr val="000000"/>
              </a:solidFill>
              <a:latin typeface="Century Gothic"/>
              <a:ea typeface="Century Gothic"/>
              <a:cs typeface="Century Gothic"/>
              <a:sym typeface="Century Gothic"/>
            </a:endParaRPr>
          </a:p>
        </p:txBody>
      </p:sp>
      <p:pic>
        <p:nvPicPr>
          <p:cNvPr id="595" name="Google Shape;595;p41" descr="A picture containing drawing, lamp&#10;&#10;Description automatically generated"/>
          <p:cNvPicPr preferRelativeResize="0"/>
          <p:nvPr/>
        </p:nvPicPr>
        <p:blipFill rotWithShape="1">
          <a:blip r:embed="rId5">
            <a:alphaModFix/>
          </a:blip>
          <a:srcRect/>
          <a:stretch/>
        </p:blipFill>
        <p:spPr>
          <a:xfrm rot="9387287">
            <a:off x="9271967" y="5485049"/>
            <a:ext cx="2842710" cy="979582"/>
          </a:xfrm>
          <a:prstGeom prst="rect">
            <a:avLst/>
          </a:prstGeom>
          <a:noFill/>
          <a:ln>
            <a:noFill/>
          </a:ln>
        </p:spPr>
      </p:pic>
      <p:sp>
        <p:nvSpPr>
          <p:cNvPr id="596" name="Google Shape;596;p41"/>
          <p:cNvSpPr txBox="1"/>
          <p:nvPr/>
        </p:nvSpPr>
        <p:spPr>
          <a:xfrm>
            <a:off x="2183678" y="1362381"/>
            <a:ext cx="8202855" cy="113873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400"/>
              <a:buFont typeface="Arial"/>
              <a:buNone/>
            </a:pPr>
            <a:endParaRPr sz="1400" b="0" i="0" u="none" strike="noStrike" cap="none">
              <a:solidFill>
                <a:srgbClr val="00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5400"/>
              <a:buFont typeface="Arial"/>
              <a:buNone/>
            </a:pPr>
            <a:r>
              <a:rPr lang="en-US" sz="5400" b="0" i="0" u="none" strike="noStrike" cap="none">
                <a:solidFill>
                  <a:schemeClr val="dk1"/>
                </a:solidFill>
                <a:latin typeface="Century Gothic"/>
                <a:ea typeface="Century Gothic"/>
                <a:cs typeface="Century Gothic"/>
                <a:sym typeface="Century Gothic"/>
              </a:rPr>
              <a:t>sleep  trip  jump  help</a:t>
            </a:r>
            <a:endParaRPr sz="1400" b="0" i="0" u="none" strike="noStrike" cap="none">
              <a:solidFill>
                <a:srgbClr val="000000"/>
              </a:solidFill>
              <a:latin typeface="Century Gothic"/>
              <a:ea typeface="Century Gothic"/>
              <a:cs typeface="Century Gothic"/>
              <a:sym typeface="Century Gothic"/>
            </a:endParaRPr>
          </a:p>
        </p:txBody>
      </p:sp>
      <p:graphicFrame>
        <p:nvGraphicFramePr>
          <p:cNvPr id="597" name="Google Shape;597;p41"/>
          <p:cNvGraphicFramePr/>
          <p:nvPr/>
        </p:nvGraphicFramePr>
        <p:xfrm>
          <a:off x="819040" y="3055483"/>
          <a:ext cx="3000000" cy="3000000"/>
        </p:xfrm>
        <a:graphic>
          <a:graphicData uri="http://schemas.openxmlformats.org/drawingml/2006/table">
            <a:tbl>
              <a:tblPr firstRow="1" bandRow="1">
                <a:noFill/>
                <a:tableStyleId>{4C05758C-05EF-46C1-A114-9D9EE568991D}</a:tableStyleId>
              </a:tblPr>
              <a:tblGrid>
                <a:gridCol w="1584325">
                  <a:extLst>
                    <a:ext uri="{9D8B030D-6E8A-4147-A177-3AD203B41FA5}">
                      <a16:colId xmlns:a16="http://schemas.microsoft.com/office/drawing/2014/main" val="20000"/>
                    </a:ext>
                  </a:extLst>
                </a:gridCol>
                <a:gridCol w="1584325">
                  <a:extLst>
                    <a:ext uri="{9D8B030D-6E8A-4147-A177-3AD203B41FA5}">
                      <a16:colId xmlns:a16="http://schemas.microsoft.com/office/drawing/2014/main" val="20001"/>
                    </a:ext>
                  </a:extLst>
                </a:gridCol>
              </a:tblGrid>
              <a:tr h="938050">
                <a:tc>
                  <a:txBody>
                    <a:bodyPr/>
                    <a:lstStyle/>
                    <a:p>
                      <a:pPr marL="0" marR="0" lvl="0" indent="0" algn="ctr" rtl="0">
                        <a:lnSpc>
                          <a:spcPct val="100000"/>
                        </a:lnSpc>
                        <a:spcBef>
                          <a:spcPts val="0"/>
                        </a:spcBef>
                        <a:spcAft>
                          <a:spcPts val="0"/>
                        </a:spcAft>
                        <a:buClr>
                          <a:srgbClr val="000000"/>
                        </a:buClr>
                        <a:buSzPts val="3600"/>
                        <a:buFont typeface="Arial"/>
                        <a:buNone/>
                      </a:pPr>
                      <a:r>
                        <a:rPr lang="en-US" sz="3600" b="0" u="none" strike="noStrike" cap="none">
                          <a:solidFill>
                            <a:srgbClr val="C00000"/>
                          </a:solidFill>
                          <a:latin typeface="Century Gothic"/>
                          <a:ea typeface="Century Gothic"/>
                          <a:cs typeface="Century Gothic"/>
                          <a:sym typeface="Century Gothic"/>
                        </a:rPr>
                        <a:t>dr</a:t>
                      </a:r>
                      <a:endParaRPr sz="3600" b="0" u="none" strike="noStrike" cap="none">
                        <a:solidFill>
                          <a:srgbClr val="C00000"/>
                        </a:solidFill>
                        <a:latin typeface="Century Gothic"/>
                        <a:ea typeface="Century Gothic"/>
                        <a:cs typeface="Century Gothic"/>
                        <a:sym typeface="Century Gothic"/>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3600"/>
                        <a:buFont typeface="Arial"/>
                        <a:buNone/>
                      </a:pPr>
                      <a:r>
                        <a:rPr lang="en-US" sz="3600" b="0" u="none" strike="noStrike" cap="none">
                          <a:solidFill>
                            <a:schemeClr val="dk1"/>
                          </a:solidFill>
                          <a:latin typeface="Century Gothic"/>
                          <a:ea typeface="Century Gothic"/>
                          <a:cs typeface="Century Gothic"/>
                          <a:sym typeface="Century Gothic"/>
                        </a:rPr>
                        <a:t>op</a:t>
                      </a:r>
                      <a:endParaRPr sz="1400" u="none" strike="noStrike" cap="none">
                        <a:latin typeface="Century Gothic"/>
                        <a:ea typeface="Century Gothic"/>
                        <a:cs typeface="Century Gothic"/>
                        <a:sym typeface="Century Gothic"/>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0"/>
                  </a:ext>
                </a:extLst>
              </a:tr>
            </a:tbl>
          </a:graphicData>
        </a:graphic>
      </p:graphicFrame>
      <p:graphicFrame>
        <p:nvGraphicFramePr>
          <p:cNvPr id="598" name="Google Shape;598;p41"/>
          <p:cNvGraphicFramePr/>
          <p:nvPr/>
        </p:nvGraphicFramePr>
        <p:xfrm>
          <a:off x="4594279" y="3055483"/>
          <a:ext cx="3000000" cy="3000000"/>
        </p:xfrm>
        <a:graphic>
          <a:graphicData uri="http://schemas.openxmlformats.org/drawingml/2006/table">
            <a:tbl>
              <a:tblPr firstRow="1" bandRow="1">
                <a:noFill/>
                <a:tableStyleId>{4C05758C-05EF-46C1-A114-9D9EE568991D}</a:tableStyleId>
              </a:tblPr>
              <a:tblGrid>
                <a:gridCol w="1584325">
                  <a:extLst>
                    <a:ext uri="{9D8B030D-6E8A-4147-A177-3AD203B41FA5}">
                      <a16:colId xmlns:a16="http://schemas.microsoft.com/office/drawing/2014/main" val="20000"/>
                    </a:ext>
                  </a:extLst>
                </a:gridCol>
                <a:gridCol w="1584325">
                  <a:extLst>
                    <a:ext uri="{9D8B030D-6E8A-4147-A177-3AD203B41FA5}">
                      <a16:colId xmlns:a16="http://schemas.microsoft.com/office/drawing/2014/main" val="20001"/>
                    </a:ext>
                  </a:extLst>
                </a:gridCol>
              </a:tblGrid>
              <a:tr h="938050">
                <a:tc>
                  <a:txBody>
                    <a:bodyPr/>
                    <a:lstStyle/>
                    <a:p>
                      <a:pPr marL="0" marR="0" lvl="0" indent="0" algn="ctr" rtl="0">
                        <a:lnSpc>
                          <a:spcPct val="100000"/>
                        </a:lnSpc>
                        <a:spcBef>
                          <a:spcPts val="0"/>
                        </a:spcBef>
                        <a:spcAft>
                          <a:spcPts val="0"/>
                        </a:spcAft>
                        <a:buClr>
                          <a:srgbClr val="000000"/>
                        </a:buClr>
                        <a:buSzPts val="3600"/>
                        <a:buFont typeface="Arial"/>
                        <a:buNone/>
                      </a:pPr>
                      <a:r>
                        <a:rPr lang="en-US" sz="3600" b="0" u="none" strike="noStrike" cap="none">
                          <a:solidFill>
                            <a:srgbClr val="C00000"/>
                          </a:solidFill>
                          <a:latin typeface="Century Gothic"/>
                          <a:ea typeface="Century Gothic"/>
                          <a:cs typeface="Century Gothic"/>
                          <a:sym typeface="Century Gothic"/>
                        </a:rPr>
                        <a:t>fl</a:t>
                      </a:r>
                      <a:endParaRPr sz="3600" b="0" u="none" strike="noStrike" cap="none">
                        <a:solidFill>
                          <a:srgbClr val="C00000"/>
                        </a:solidFill>
                        <a:latin typeface="Century Gothic"/>
                        <a:ea typeface="Century Gothic"/>
                        <a:cs typeface="Century Gothic"/>
                        <a:sym typeface="Century Gothic"/>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3600"/>
                        <a:buFont typeface="Arial"/>
                        <a:buNone/>
                      </a:pPr>
                      <a:r>
                        <a:rPr lang="en-US" sz="3600" b="0" u="none" strike="noStrike" cap="none">
                          <a:solidFill>
                            <a:schemeClr val="dk1"/>
                          </a:solidFill>
                          <a:latin typeface="Century Gothic"/>
                          <a:ea typeface="Century Gothic"/>
                          <a:cs typeface="Century Gothic"/>
                          <a:sym typeface="Century Gothic"/>
                        </a:rPr>
                        <a:t>ip</a:t>
                      </a:r>
                      <a:endParaRPr sz="1400" u="none" strike="noStrike" cap="none">
                        <a:latin typeface="Century Gothic"/>
                        <a:ea typeface="Century Gothic"/>
                        <a:cs typeface="Century Gothic"/>
                        <a:sym typeface="Century Gothic"/>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0"/>
                  </a:ext>
                </a:extLst>
              </a:tr>
            </a:tbl>
          </a:graphicData>
        </a:graphic>
      </p:graphicFrame>
      <p:graphicFrame>
        <p:nvGraphicFramePr>
          <p:cNvPr id="599" name="Google Shape;599;p41"/>
          <p:cNvGraphicFramePr/>
          <p:nvPr/>
        </p:nvGraphicFramePr>
        <p:xfrm>
          <a:off x="8204312" y="3055483"/>
          <a:ext cx="3000000" cy="3000000"/>
        </p:xfrm>
        <a:graphic>
          <a:graphicData uri="http://schemas.openxmlformats.org/drawingml/2006/table">
            <a:tbl>
              <a:tblPr firstRow="1" bandRow="1">
                <a:noFill/>
                <a:tableStyleId>{4C05758C-05EF-46C1-A114-9D9EE568991D}</a:tableStyleId>
              </a:tblPr>
              <a:tblGrid>
                <a:gridCol w="1584325">
                  <a:extLst>
                    <a:ext uri="{9D8B030D-6E8A-4147-A177-3AD203B41FA5}">
                      <a16:colId xmlns:a16="http://schemas.microsoft.com/office/drawing/2014/main" val="20000"/>
                    </a:ext>
                  </a:extLst>
                </a:gridCol>
                <a:gridCol w="1584325">
                  <a:extLst>
                    <a:ext uri="{9D8B030D-6E8A-4147-A177-3AD203B41FA5}">
                      <a16:colId xmlns:a16="http://schemas.microsoft.com/office/drawing/2014/main" val="20001"/>
                    </a:ext>
                  </a:extLst>
                </a:gridCol>
              </a:tblGrid>
              <a:tr h="938050">
                <a:tc>
                  <a:txBody>
                    <a:bodyPr/>
                    <a:lstStyle/>
                    <a:p>
                      <a:pPr marL="0" marR="0" lvl="0" indent="0" algn="ctr" rtl="0">
                        <a:lnSpc>
                          <a:spcPct val="100000"/>
                        </a:lnSpc>
                        <a:spcBef>
                          <a:spcPts val="0"/>
                        </a:spcBef>
                        <a:spcAft>
                          <a:spcPts val="0"/>
                        </a:spcAft>
                        <a:buClr>
                          <a:srgbClr val="000000"/>
                        </a:buClr>
                        <a:buSzPts val="3600"/>
                        <a:buFont typeface="Arial"/>
                        <a:buNone/>
                      </a:pPr>
                      <a:r>
                        <a:rPr lang="en-US" sz="3600" b="0" u="none" strike="noStrike" cap="none">
                          <a:solidFill>
                            <a:srgbClr val="C00000"/>
                          </a:solidFill>
                          <a:latin typeface="Century Gothic"/>
                          <a:ea typeface="Century Gothic"/>
                          <a:cs typeface="Century Gothic"/>
                          <a:sym typeface="Century Gothic"/>
                        </a:rPr>
                        <a:t>sl</a:t>
                      </a:r>
                      <a:endParaRPr sz="3600" b="0" u="none" strike="noStrike" cap="none">
                        <a:solidFill>
                          <a:srgbClr val="C00000"/>
                        </a:solidFill>
                        <a:latin typeface="Century Gothic"/>
                        <a:ea typeface="Century Gothic"/>
                        <a:cs typeface="Century Gothic"/>
                        <a:sym typeface="Century Gothic"/>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3600"/>
                        <a:buFont typeface="Arial"/>
                        <a:buNone/>
                      </a:pPr>
                      <a:r>
                        <a:rPr lang="en-US" sz="3600" b="0" u="none" strike="noStrike" cap="none">
                          <a:solidFill>
                            <a:schemeClr val="dk1"/>
                          </a:solidFill>
                          <a:latin typeface="Century Gothic"/>
                          <a:ea typeface="Century Gothic"/>
                          <a:cs typeface="Century Gothic"/>
                          <a:sym typeface="Century Gothic"/>
                        </a:rPr>
                        <a:t>ap</a:t>
                      </a:r>
                      <a:endParaRPr sz="1400" u="none" strike="noStrike" cap="none">
                        <a:latin typeface="Century Gothic"/>
                        <a:ea typeface="Century Gothic"/>
                        <a:cs typeface="Century Gothic"/>
                        <a:sym typeface="Century Gothic"/>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0"/>
                  </a:ext>
                </a:extLst>
              </a:tr>
            </a:tbl>
          </a:graphicData>
        </a:graphic>
      </p:graphicFrame>
      <p:graphicFrame>
        <p:nvGraphicFramePr>
          <p:cNvPr id="600" name="Google Shape;600;p41"/>
          <p:cNvGraphicFramePr/>
          <p:nvPr/>
        </p:nvGraphicFramePr>
        <p:xfrm>
          <a:off x="819040" y="4557569"/>
          <a:ext cx="3000000" cy="3000000"/>
        </p:xfrm>
        <a:graphic>
          <a:graphicData uri="http://schemas.openxmlformats.org/drawingml/2006/table">
            <a:tbl>
              <a:tblPr firstRow="1" bandRow="1">
                <a:noFill/>
                <a:tableStyleId>{4C05758C-05EF-46C1-A114-9D9EE568991D}</a:tableStyleId>
              </a:tblPr>
              <a:tblGrid>
                <a:gridCol w="1584325">
                  <a:extLst>
                    <a:ext uri="{9D8B030D-6E8A-4147-A177-3AD203B41FA5}">
                      <a16:colId xmlns:a16="http://schemas.microsoft.com/office/drawing/2014/main" val="20000"/>
                    </a:ext>
                  </a:extLst>
                </a:gridCol>
                <a:gridCol w="1584325">
                  <a:extLst>
                    <a:ext uri="{9D8B030D-6E8A-4147-A177-3AD203B41FA5}">
                      <a16:colId xmlns:a16="http://schemas.microsoft.com/office/drawing/2014/main" val="20001"/>
                    </a:ext>
                  </a:extLst>
                </a:gridCol>
              </a:tblGrid>
              <a:tr h="938050">
                <a:tc>
                  <a:txBody>
                    <a:bodyPr/>
                    <a:lstStyle/>
                    <a:p>
                      <a:pPr marL="0" marR="0" lvl="0" indent="0" algn="ctr" rtl="0">
                        <a:lnSpc>
                          <a:spcPct val="100000"/>
                        </a:lnSpc>
                        <a:spcBef>
                          <a:spcPts val="0"/>
                        </a:spcBef>
                        <a:spcAft>
                          <a:spcPts val="0"/>
                        </a:spcAft>
                        <a:buClr>
                          <a:srgbClr val="000000"/>
                        </a:buClr>
                        <a:buSzPts val="3600"/>
                        <a:buFont typeface="Arial"/>
                        <a:buNone/>
                      </a:pPr>
                      <a:r>
                        <a:rPr lang="en-US" sz="3600" b="0" u="none" strike="noStrike" cap="none">
                          <a:solidFill>
                            <a:srgbClr val="C00000"/>
                          </a:solidFill>
                          <a:latin typeface="Century Gothic"/>
                          <a:ea typeface="Century Gothic"/>
                          <a:cs typeface="Century Gothic"/>
                          <a:sym typeface="Century Gothic"/>
                        </a:rPr>
                        <a:t>tr</a:t>
                      </a:r>
                      <a:endParaRPr sz="3600" b="0" u="none" strike="noStrike" cap="none">
                        <a:solidFill>
                          <a:srgbClr val="C00000"/>
                        </a:solidFill>
                        <a:latin typeface="Century Gothic"/>
                        <a:ea typeface="Century Gothic"/>
                        <a:cs typeface="Century Gothic"/>
                        <a:sym typeface="Century Gothic"/>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3600"/>
                        <a:buFont typeface="Arial"/>
                        <a:buNone/>
                      </a:pPr>
                      <a:r>
                        <a:rPr lang="en-US" sz="3600" b="0" u="none" strike="noStrike" cap="none">
                          <a:solidFill>
                            <a:schemeClr val="dk1"/>
                          </a:solidFill>
                          <a:latin typeface="Century Gothic"/>
                          <a:ea typeface="Century Gothic"/>
                          <a:cs typeface="Century Gothic"/>
                          <a:sym typeface="Century Gothic"/>
                        </a:rPr>
                        <a:t>ap</a:t>
                      </a:r>
                      <a:endParaRPr sz="1400" u="none" strike="noStrike" cap="none">
                        <a:latin typeface="Century Gothic"/>
                        <a:ea typeface="Century Gothic"/>
                        <a:cs typeface="Century Gothic"/>
                        <a:sym typeface="Century Gothic"/>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0"/>
                  </a:ext>
                </a:extLst>
              </a:tr>
            </a:tbl>
          </a:graphicData>
        </a:graphic>
      </p:graphicFrame>
      <p:graphicFrame>
        <p:nvGraphicFramePr>
          <p:cNvPr id="601" name="Google Shape;601;p41"/>
          <p:cNvGraphicFramePr/>
          <p:nvPr/>
        </p:nvGraphicFramePr>
        <p:xfrm>
          <a:off x="4594279" y="4534735"/>
          <a:ext cx="3000000" cy="3000000"/>
        </p:xfrm>
        <a:graphic>
          <a:graphicData uri="http://schemas.openxmlformats.org/drawingml/2006/table">
            <a:tbl>
              <a:tblPr firstRow="1" bandRow="1">
                <a:noFill/>
                <a:tableStyleId>{4C05758C-05EF-46C1-A114-9D9EE568991D}</a:tableStyleId>
              </a:tblPr>
              <a:tblGrid>
                <a:gridCol w="1584325">
                  <a:extLst>
                    <a:ext uri="{9D8B030D-6E8A-4147-A177-3AD203B41FA5}">
                      <a16:colId xmlns:a16="http://schemas.microsoft.com/office/drawing/2014/main" val="20000"/>
                    </a:ext>
                  </a:extLst>
                </a:gridCol>
                <a:gridCol w="1584325">
                  <a:extLst>
                    <a:ext uri="{9D8B030D-6E8A-4147-A177-3AD203B41FA5}">
                      <a16:colId xmlns:a16="http://schemas.microsoft.com/office/drawing/2014/main" val="20001"/>
                    </a:ext>
                  </a:extLst>
                </a:gridCol>
              </a:tblGrid>
              <a:tr h="938050">
                <a:tc>
                  <a:txBody>
                    <a:bodyPr/>
                    <a:lstStyle/>
                    <a:p>
                      <a:pPr marL="0" marR="0" lvl="0" indent="0" algn="ctr" rtl="0">
                        <a:lnSpc>
                          <a:spcPct val="100000"/>
                        </a:lnSpc>
                        <a:spcBef>
                          <a:spcPts val="0"/>
                        </a:spcBef>
                        <a:spcAft>
                          <a:spcPts val="0"/>
                        </a:spcAft>
                        <a:buClr>
                          <a:srgbClr val="000000"/>
                        </a:buClr>
                        <a:buSzPts val="3600"/>
                        <a:buFont typeface="Arial"/>
                        <a:buNone/>
                      </a:pPr>
                      <a:r>
                        <a:rPr lang="en-US" sz="3600" b="0" u="none" strike="noStrike" cap="none">
                          <a:solidFill>
                            <a:srgbClr val="C00000"/>
                          </a:solidFill>
                          <a:latin typeface="Century Gothic"/>
                          <a:ea typeface="Century Gothic"/>
                          <a:cs typeface="Century Gothic"/>
                          <a:sym typeface="Century Gothic"/>
                        </a:rPr>
                        <a:t>sn</a:t>
                      </a:r>
                      <a:endParaRPr sz="3600" b="0" u="none" strike="noStrike" cap="none">
                        <a:solidFill>
                          <a:srgbClr val="C00000"/>
                        </a:solidFill>
                        <a:latin typeface="Century Gothic"/>
                        <a:ea typeface="Century Gothic"/>
                        <a:cs typeface="Century Gothic"/>
                        <a:sym typeface="Century Gothic"/>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3600"/>
                        <a:buFont typeface="Arial"/>
                        <a:buNone/>
                      </a:pPr>
                      <a:r>
                        <a:rPr lang="en-US" sz="3600" b="0" u="none" strike="noStrike" cap="none">
                          <a:solidFill>
                            <a:schemeClr val="dk1"/>
                          </a:solidFill>
                          <a:latin typeface="Century Gothic"/>
                          <a:ea typeface="Century Gothic"/>
                          <a:cs typeface="Century Gothic"/>
                          <a:sym typeface="Century Gothic"/>
                        </a:rPr>
                        <a:t>ip</a:t>
                      </a:r>
                      <a:endParaRPr sz="1400" u="none" strike="noStrike" cap="none">
                        <a:latin typeface="Century Gothic"/>
                        <a:ea typeface="Century Gothic"/>
                        <a:cs typeface="Century Gothic"/>
                        <a:sym typeface="Century Gothic"/>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0"/>
                  </a:ext>
                </a:extLst>
              </a:tr>
            </a:tbl>
          </a:graphicData>
        </a:graphic>
      </p:graphicFrame>
      <p:graphicFrame>
        <p:nvGraphicFramePr>
          <p:cNvPr id="602" name="Google Shape;602;p41"/>
          <p:cNvGraphicFramePr/>
          <p:nvPr/>
        </p:nvGraphicFramePr>
        <p:xfrm>
          <a:off x="8204312" y="4558916"/>
          <a:ext cx="3000000" cy="3000000"/>
        </p:xfrm>
        <a:graphic>
          <a:graphicData uri="http://schemas.openxmlformats.org/drawingml/2006/table">
            <a:tbl>
              <a:tblPr firstRow="1" bandRow="1">
                <a:noFill/>
                <a:tableStyleId>{4C05758C-05EF-46C1-A114-9D9EE568991D}</a:tableStyleId>
              </a:tblPr>
              <a:tblGrid>
                <a:gridCol w="1584325">
                  <a:extLst>
                    <a:ext uri="{9D8B030D-6E8A-4147-A177-3AD203B41FA5}">
                      <a16:colId xmlns:a16="http://schemas.microsoft.com/office/drawing/2014/main" val="20000"/>
                    </a:ext>
                  </a:extLst>
                </a:gridCol>
                <a:gridCol w="1584325">
                  <a:extLst>
                    <a:ext uri="{9D8B030D-6E8A-4147-A177-3AD203B41FA5}">
                      <a16:colId xmlns:a16="http://schemas.microsoft.com/office/drawing/2014/main" val="20001"/>
                    </a:ext>
                  </a:extLst>
                </a:gridCol>
              </a:tblGrid>
              <a:tr h="938050">
                <a:tc>
                  <a:txBody>
                    <a:bodyPr/>
                    <a:lstStyle/>
                    <a:p>
                      <a:pPr marL="0" marR="0" lvl="0" indent="0" algn="ctr" rtl="0">
                        <a:lnSpc>
                          <a:spcPct val="100000"/>
                        </a:lnSpc>
                        <a:spcBef>
                          <a:spcPts val="0"/>
                        </a:spcBef>
                        <a:spcAft>
                          <a:spcPts val="0"/>
                        </a:spcAft>
                        <a:buClr>
                          <a:srgbClr val="000000"/>
                        </a:buClr>
                        <a:buSzPts val="3600"/>
                        <a:buFont typeface="Arial"/>
                        <a:buNone/>
                      </a:pPr>
                      <a:r>
                        <a:rPr lang="en-US" sz="3600" b="0" u="none" strike="noStrike" cap="none">
                          <a:solidFill>
                            <a:srgbClr val="C00000"/>
                          </a:solidFill>
                          <a:latin typeface="Century Gothic"/>
                          <a:ea typeface="Century Gothic"/>
                          <a:cs typeface="Century Gothic"/>
                          <a:sym typeface="Century Gothic"/>
                        </a:rPr>
                        <a:t>bl</a:t>
                      </a:r>
                      <a:endParaRPr sz="3600" b="0" u="none" strike="noStrike" cap="none">
                        <a:solidFill>
                          <a:srgbClr val="C00000"/>
                        </a:solidFill>
                        <a:latin typeface="Century Gothic"/>
                        <a:ea typeface="Century Gothic"/>
                        <a:cs typeface="Century Gothic"/>
                        <a:sym typeface="Century Gothic"/>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3600"/>
                        <a:buFont typeface="Arial"/>
                        <a:buNone/>
                      </a:pPr>
                      <a:r>
                        <a:rPr lang="en-US" sz="3600" b="0" u="none" strike="noStrike" cap="none">
                          <a:solidFill>
                            <a:schemeClr val="dk1"/>
                          </a:solidFill>
                          <a:latin typeface="Century Gothic"/>
                          <a:ea typeface="Century Gothic"/>
                          <a:cs typeface="Century Gothic"/>
                          <a:sym typeface="Century Gothic"/>
                        </a:rPr>
                        <a:t>ip</a:t>
                      </a:r>
                      <a:endParaRPr sz="1400" u="none" strike="noStrike" cap="none">
                        <a:latin typeface="Century Gothic"/>
                        <a:ea typeface="Century Gothic"/>
                        <a:cs typeface="Century Gothic"/>
                        <a:sym typeface="Century Gothic"/>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607"/>
        <p:cNvGrpSpPr/>
        <p:nvPr/>
      </p:nvGrpSpPr>
      <p:grpSpPr>
        <a:xfrm>
          <a:off x="0" y="0"/>
          <a:ext cx="0" cy="0"/>
          <a:chOff x="0" y="0"/>
          <a:chExt cx="0" cy="0"/>
        </a:xfrm>
      </p:grpSpPr>
      <p:pic>
        <p:nvPicPr>
          <p:cNvPr id="608" name="Google Shape;608;p42" descr="A picture containing clock&#10;&#10;Description automatically generated"/>
          <p:cNvPicPr preferRelativeResize="0"/>
          <p:nvPr/>
        </p:nvPicPr>
        <p:blipFill rotWithShape="1">
          <a:blip r:embed="rId3">
            <a:alphaModFix/>
          </a:blip>
          <a:srcRect r="52261"/>
          <a:stretch/>
        </p:blipFill>
        <p:spPr>
          <a:xfrm>
            <a:off x="10386533" y="6204193"/>
            <a:ext cx="1632724" cy="467031"/>
          </a:xfrm>
          <a:prstGeom prst="rect">
            <a:avLst/>
          </a:prstGeom>
          <a:noFill/>
          <a:ln>
            <a:noFill/>
          </a:ln>
        </p:spPr>
      </p:pic>
      <p:pic>
        <p:nvPicPr>
          <p:cNvPr id="609" name="Google Shape;609;p42" descr="A picture containing drawing, lamp&#10;&#10;Description automatically generated"/>
          <p:cNvPicPr preferRelativeResize="0"/>
          <p:nvPr/>
        </p:nvPicPr>
        <p:blipFill rotWithShape="1">
          <a:blip r:embed="rId4">
            <a:alphaModFix/>
          </a:blip>
          <a:srcRect/>
          <a:stretch/>
        </p:blipFill>
        <p:spPr>
          <a:xfrm rot="9387287">
            <a:off x="9271967" y="5485049"/>
            <a:ext cx="2842710" cy="979582"/>
          </a:xfrm>
          <a:prstGeom prst="rect">
            <a:avLst/>
          </a:prstGeom>
          <a:noFill/>
          <a:ln>
            <a:noFill/>
          </a:ln>
        </p:spPr>
      </p:pic>
      <p:pic>
        <p:nvPicPr>
          <p:cNvPr id="610" name="Google Shape;610;p42" descr="Logo, company name&#10;&#10;Description automatically generated"/>
          <p:cNvPicPr preferRelativeResize="0"/>
          <p:nvPr/>
        </p:nvPicPr>
        <p:blipFill rotWithShape="1">
          <a:blip r:embed="rId5">
            <a:alphaModFix/>
          </a:blip>
          <a:srcRect l="5777" r="5316" b="11561"/>
          <a:stretch/>
        </p:blipFill>
        <p:spPr>
          <a:xfrm>
            <a:off x="298808" y="6364415"/>
            <a:ext cx="1040465" cy="416153"/>
          </a:xfrm>
          <a:prstGeom prst="rect">
            <a:avLst/>
          </a:prstGeom>
          <a:noFill/>
          <a:ln>
            <a:noFill/>
          </a:ln>
        </p:spPr>
      </p:pic>
      <p:cxnSp>
        <p:nvCxnSpPr>
          <p:cNvPr id="611" name="Google Shape;611;p42"/>
          <p:cNvCxnSpPr/>
          <p:nvPr/>
        </p:nvCxnSpPr>
        <p:spPr>
          <a:xfrm>
            <a:off x="212450" y="304023"/>
            <a:ext cx="0" cy="6440971"/>
          </a:xfrm>
          <a:prstGeom prst="straightConnector1">
            <a:avLst/>
          </a:prstGeom>
          <a:noFill/>
          <a:ln w="28575" cap="flat" cmpd="sng">
            <a:solidFill>
              <a:srgbClr val="0070C0"/>
            </a:solidFill>
            <a:prstDash val="solid"/>
            <a:miter lim="800000"/>
            <a:headEnd type="none" w="sm" len="sm"/>
            <a:tailEnd type="none" w="sm" len="sm"/>
          </a:ln>
        </p:spPr>
      </p:cxnSp>
      <p:sp>
        <p:nvSpPr>
          <p:cNvPr id="612" name="Google Shape;612;p42"/>
          <p:cNvSpPr/>
          <p:nvPr/>
        </p:nvSpPr>
        <p:spPr>
          <a:xfrm>
            <a:off x="212449" y="285508"/>
            <a:ext cx="10660327" cy="728905"/>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chemeClr val="lt1"/>
                </a:solidFill>
                <a:latin typeface="Century Gothic"/>
                <a:ea typeface="Century Gothic"/>
                <a:cs typeface="Century Gothic"/>
                <a:sym typeface="Century Gothic"/>
              </a:rPr>
              <a:t>   High-Frequency Words </a:t>
            </a:r>
            <a:endParaRPr sz="1400" b="0" i="0" u="none" strike="noStrike" cap="none">
              <a:solidFill>
                <a:srgbClr val="000000"/>
              </a:solidFill>
              <a:latin typeface="Century Gothic"/>
              <a:ea typeface="Century Gothic"/>
              <a:cs typeface="Century Gothic"/>
              <a:sym typeface="Century Gothic"/>
            </a:endParaRPr>
          </a:p>
        </p:txBody>
      </p:sp>
      <p:sp>
        <p:nvSpPr>
          <p:cNvPr id="613" name="Google Shape;613;p42"/>
          <p:cNvSpPr txBox="1"/>
          <p:nvPr/>
        </p:nvSpPr>
        <p:spPr>
          <a:xfrm>
            <a:off x="585528" y="1830207"/>
            <a:ext cx="3200400" cy="923400"/>
          </a:xfrm>
          <a:prstGeom prst="rect">
            <a:avLst/>
          </a:prstGeom>
          <a:noFill/>
          <a:ln w="19050" cap="flat" cmpd="sng">
            <a:solidFill>
              <a:schemeClr val="accent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5400" b="0" i="0" u="none" strike="noStrike" cap="none">
                <a:solidFill>
                  <a:schemeClr val="dk1"/>
                </a:solidFill>
                <a:latin typeface="Century Gothic"/>
                <a:ea typeface="Century Gothic"/>
                <a:cs typeface="Century Gothic"/>
                <a:sym typeface="Century Gothic"/>
              </a:rPr>
              <a:t>sound</a:t>
            </a:r>
            <a:endParaRPr sz="1400" b="0" i="0" u="none" strike="noStrike" cap="none">
              <a:solidFill>
                <a:srgbClr val="000000"/>
              </a:solidFill>
              <a:latin typeface="Century Gothic"/>
              <a:ea typeface="Century Gothic"/>
              <a:cs typeface="Century Gothic"/>
              <a:sym typeface="Century Gothic"/>
            </a:endParaRPr>
          </a:p>
        </p:txBody>
      </p:sp>
      <p:sp>
        <p:nvSpPr>
          <p:cNvPr id="614" name="Google Shape;614;p42"/>
          <p:cNvSpPr txBox="1"/>
          <p:nvPr/>
        </p:nvSpPr>
        <p:spPr>
          <a:xfrm>
            <a:off x="585528" y="2967353"/>
            <a:ext cx="3200400" cy="923400"/>
          </a:xfrm>
          <a:prstGeom prst="rect">
            <a:avLst/>
          </a:prstGeom>
          <a:noFill/>
          <a:ln w="19050" cap="flat" cmpd="sng">
            <a:solidFill>
              <a:schemeClr val="accent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5400" b="0" i="0" u="none" strike="noStrike" cap="none">
                <a:solidFill>
                  <a:schemeClr val="dk1"/>
                </a:solidFill>
                <a:latin typeface="Century Gothic"/>
                <a:ea typeface="Century Gothic"/>
                <a:cs typeface="Century Gothic"/>
                <a:sym typeface="Century Gothic"/>
              </a:rPr>
              <a:t>more</a:t>
            </a:r>
            <a:endParaRPr sz="1400" b="0" i="0" u="none" strike="noStrike" cap="none">
              <a:solidFill>
                <a:srgbClr val="000000"/>
              </a:solidFill>
              <a:latin typeface="Century Gothic"/>
              <a:ea typeface="Century Gothic"/>
              <a:cs typeface="Century Gothic"/>
              <a:sym typeface="Century Gothic"/>
            </a:endParaRPr>
          </a:p>
        </p:txBody>
      </p:sp>
      <p:sp>
        <p:nvSpPr>
          <p:cNvPr id="615" name="Google Shape;615;p42"/>
          <p:cNvSpPr txBox="1"/>
          <p:nvPr/>
        </p:nvSpPr>
        <p:spPr>
          <a:xfrm>
            <a:off x="585528" y="4104499"/>
            <a:ext cx="3200400" cy="923400"/>
          </a:xfrm>
          <a:prstGeom prst="rect">
            <a:avLst/>
          </a:prstGeom>
          <a:noFill/>
          <a:ln w="19050" cap="flat" cmpd="sng">
            <a:solidFill>
              <a:schemeClr val="accent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5400" b="0" i="0" u="none" strike="noStrike" cap="none">
                <a:solidFill>
                  <a:schemeClr val="dk1"/>
                </a:solidFill>
                <a:latin typeface="Century Gothic"/>
                <a:ea typeface="Century Gothic"/>
                <a:cs typeface="Century Gothic"/>
                <a:sym typeface="Century Gothic"/>
              </a:rPr>
              <a:t>things</a:t>
            </a:r>
            <a:endParaRPr sz="1400" b="0" i="0" u="none" strike="noStrike" cap="none">
              <a:solidFill>
                <a:srgbClr val="000000"/>
              </a:solidFill>
              <a:latin typeface="Century Gothic"/>
              <a:ea typeface="Century Gothic"/>
              <a:cs typeface="Century Gothic"/>
              <a:sym typeface="Century Gothic"/>
            </a:endParaRPr>
          </a:p>
        </p:txBody>
      </p:sp>
      <p:sp>
        <p:nvSpPr>
          <p:cNvPr id="616" name="Google Shape;616;p42"/>
          <p:cNvSpPr txBox="1"/>
          <p:nvPr/>
        </p:nvSpPr>
        <p:spPr>
          <a:xfrm>
            <a:off x="8668717" y="2190539"/>
            <a:ext cx="3310833" cy="255450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none">
                <a:solidFill>
                  <a:schemeClr val="dk1"/>
                </a:solidFill>
                <a:latin typeface="Century Gothic"/>
                <a:ea typeface="Century Gothic"/>
                <a:cs typeface="Century Gothic"/>
                <a:sym typeface="Century Gothic"/>
              </a:rPr>
              <a:t>Turn</a:t>
            </a:r>
            <a:r>
              <a:rPr lang="en-US" sz="3200" b="0" i="0" u="none" strike="noStrike" cap="none">
                <a:solidFill>
                  <a:schemeClr val="dk1"/>
                </a:solidFill>
                <a:latin typeface="Century Gothic"/>
                <a:ea typeface="Century Gothic"/>
                <a:cs typeface="Century Gothic"/>
                <a:sym typeface="Century Gothic"/>
              </a:rPr>
              <a:t> to page 95 in your Student Interactive and </a:t>
            </a:r>
            <a:r>
              <a:rPr lang="en-US" sz="3200" b="1" i="0" u="none" strike="noStrike" cap="none">
                <a:solidFill>
                  <a:schemeClr val="dk1"/>
                </a:solidFill>
                <a:latin typeface="Century Gothic"/>
                <a:ea typeface="Century Gothic"/>
                <a:cs typeface="Century Gothic"/>
                <a:sym typeface="Century Gothic"/>
              </a:rPr>
              <a:t>complete</a:t>
            </a:r>
            <a:r>
              <a:rPr lang="en-US" sz="3200" b="0" i="0" u="none" strike="noStrike" cap="none">
                <a:solidFill>
                  <a:schemeClr val="dk1"/>
                </a:solidFill>
                <a:latin typeface="Century Gothic"/>
                <a:ea typeface="Century Gothic"/>
                <a:cs typeface="Century Gothic"/>
                <a:sym typeface="Century Gothic"/>
              </a:rPr>
              <a:t> the activity. </a:t>
            </a:r>
            <a:endParaRPr sz="3200" b="0" i="0" u="none" strike="noStrike" cap="none">
              <a:solidFill>
                <a:schemeClr val="dk1"/>
              </a:solidFill>
              <a:latin typeface="Century Gothic"/>
              <a:ea typeface="Century Gothic"/>
              <a:cs typeface="Century Gothic"/>
              <a:sym typeface="Century Gothic"/>
            </a:endParaRPr>
          </a:p>
        </p:txBody>
      </p:sp>
      <p:sp>
        <p:nvSpPr>
          <p:cNvPr id="617" name="Google Shape;617;p42"/>
          <p:cNvSpPr/>
          <p:nvPr/>
        </p:nvSpPr>
        <p:spPr>
          <a:xfrm>
            <a:off x="9958392" y="140912"/>
            <a:ext cx="2060865" cy="1156961"/>
          </a:xfrm>
          <a:prstGeom prst="ellipse">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lt1"/>
                </a:solidFill>
                <a:latin typeface="Century Gothic"/>
                <a:ea typeface="Century Gothic"/>
                <a:cs typeface="Century Gothic"/>
                <a:sym typeface="Century Gothic"/>
              </a:rPr>
              <a:t>Page 95</a:t>
            </a:r>
            <a:endParaRPr sz="1400" b="0" i="0" u="none" strike="noStrike" cap="none">
              <a:solidFill>
                <a:srgbClr val="000000"/>
              </a:solidFill>
              <a:latin typeface="Century Gothic"/>
              <a:ea typeface="Century Gothic"/>
              <a:cs typeface="Century Gothic"/>
              <a:sym typeface="Century Gothic"/>
            </a:endParaRPr>
          </a:p>
        </p:txBody>
      </p:sp>
      <p:pic>
        <p:nvPicPr>
          <p:cNvPr id="618" name="Google Shape;618;p42"/>
          <p:cNvPicPr preferRelativeResize="0"/>
          <p:nvPr/>
        </p:nvPicPr>
        <p:blipFill rotWithShape="1">
          <a:blip r:embed="rId6">
            <a:alphaModFix/>
          </a:blip>
          <a:srcRect/>
          <a:stretch/>
        </p:blipFill>
        <p:spPr>
          <a:xfrm>
            <a:off x="4423500" y="1382475"/>
            <a:ext cx="3717950" cy="5102425"/>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23"/>
        <p:cNvGrpSpPr/>
        <p:nvPr/>
      </p:nvGrpSpPr>
      <p:grpSpPr>
        <a:xfrm>
          <a:off x="0" y="0"/>
          <a:ext cx="0" cy="0"/>
          <a:chOff x="0" y="0"/>
          <a:chExt cx="0" cy="0"/>
        </a:xfrm>
      </p:grpSpPr>
      <p:pic>
        <p:nvPicPr>
          <p:cNvPr id="624" name="Google Shape;624;p43" descr="A picture containing clock&#10;&#10;Description automatically generated"/>
          <p:cNvPicPr preferRelativeResize="0"/>
          <p:nvPr/>
        </p:nvPicPr>
        <p:blipFill rotWithShape="1">
          <a:blip r:embed="rId3">
            <a:alphaModFix/>
          </a:blip>
          <a:srcRect r="52261"/>
          <a:stretch/>
        </p:blipFill>
        <p:spPr>
          <a:xfrm>
            <a:off x="10386533" y="6204193"/>
            <a:ext cx="1632724" cy="467031"/>
          </a:xfrm>
          <a:prstGeom prst="rect">
            <a:avLst/>
          </a:prstGeom>
          <a:noFill/>
          <a:ln>
            <a:noFill/>
          </a:ln>
        </p:spPr>
      </p:pic>
      <p:pic>
        <p:nvPicPr>
          <p:cNvPr id="625" name="Google Shape;625;p43" descr="A picture containing drawing, lamp&#10;&#10;Description automatically generated"/>
          <p:cNvPicPr preferRelativeResize="0"/>
          <p:nvPr/>
        </p:nvPicPr>
        <p:blipFill rotWithShape="1">
          <a:blip r:embed="rId4">
            <a:alphaModFix/>
          </a:blip>
          <a:srcRect/>
          <a:stretch/>
        </p:blipFill>
        <p:spPr>
          <a:xfrm rot="9387287">
            <a:off x="9271967" y="5485049"/>
            <a:ext cx="2842710" cy="979582"/>
          </a:xfrm>
          <a:prstGeom prst="rect">
            <a:avLst/>
          </a:prstGeom>
          <a:noFill/>
          <a:ln>
            <a:noFill/>
          </a:ln>
        </p:spPr>
      </p:pic>
      <p:pic>
        <p:nvPicPr>
          <p:cNvPr id="626" name="Google Shape;626;p43" descr="Logo, company name&#10;&#10;Description automatically generated"/>
          <p:cNvPicPr preferRelativeResize="0"/>
          <p:nvPr/>
        </p:nvPicPr>
        <p:blipFill rotWithShape="1">
          <a:blip r:embed="rId5">
            <a:alphaModFix/>
          </a:blip>
          <a:srcRect l="5777" r="5316" b="11561"/>
          <a:stretch/>
        </p:blipFill>
        <p:spPr>
          <a:xfrm>
            <a:off x="298808" y="6364415"/>
            <a:ext cx="1040465" cy="416153"/>
          </a:xfrm>
          <a:prstGeom prst="rect">
            <a:avLst/>
          </a:prstGeom>
          <a:noFill/>
          <a:ln>
            <a:noFill/>
          </a:ln>
        </p:spPr>
      </p:pic>
      <p:cxnSp>
        <p:nvCxnSpPr>
          <p:cNvPr id="627" name="Google Shape;627;p43"/>
          <p:cNvCxnSpPr/>
          <p:nvPr/>
        </p:nvCxnSpPr>
        <p:spPr>
          <a:xfrm>
            <a:off x="212450" y="304023"/>
            <a:ext cx="0" cy="6440971"/>
          </a:xfrm>
          <a:prstGeom prst="straightConnector1">
            <a:avLst/>
          </a:prstGeom>
          <a:noFill/>
          <a:ln w="28575" cap="flat" cmpd="sng">
            <a:solidFill>
              <a:srgbClr val="0070C0"/>
            </a:solidFill>
            <a:prstDash val="solid"/>
            <a:miter lim="800000"/>
            <a:headEnd type="none" w="sm" len="sm"/>
            <a:tailEnd type="none" w="sm" len="sm"/>
          </a:ln>
        </p:spPr>
      </p:cxnSp>
      <p:sp>
        <p:nvSpPr>
          <p:cNvPr id="628" name="Google Shape;628;p43"/>
          <p:cNvSpPr/>
          <p:nvPr/>
        </p:nvSpPr>
        <p:spPr>
          <a:xfrm>
            <a:off x="212449" y="285508"/>
            <a:ext cx="10660327" cy="728905"/>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chemeClr val="lt1"/>
                </a:solidFill>
                <a:latin typeface="Century Gothic"/>
                <a:ea typeface="Century Gothic"/>
                <a:cs typeface="Century Gothic"/>
                <a:sym typeface="Century Gothic"/>
              </a:rPr>
              <a:t>   Identify Main Idea</a:t>
            </a:r>
            <a:endParaRPr sz="1400" b="0" i="0" u="none" strike="noStrike" cap="none">
              <a:solidFill>
                <a:srgbClr val="000000"/>
              </a:solidFill>
              <a:latin typeface="Century Gothic"/>
              <a:ea typeface="Century Gothic"/>
              <a:cs typeface="Century Gothic"/>
              <a:sym typeface="Century Gothic"/>
            </a:endParaRPr>
          </a:p>
        </p:txBody>
      </p:sp>
      <p:sp>
        <p:nvSpPr>
          <p:cNvPr id="629" name="Google Shape;629;p43"/>
          <p:cNvSpPr/>
          <p:nvPr/>
        </p:nvSpPr>
        <p:spPr>
          <a:xfrm>
            <a:off x="9958392" y="140912"/>
            <a:ext cx="2060865" cy="1156961"/>
          </a:xfrm>
          <a:prstGeom prst="ellipse">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lt1"/>
                </a:solidFill>
                <a:latin typeface="Century Gothic"/>
                <a:ea typeface="Century Gothic"/>
                <a:cs typeface="Century Gothic"/>
                <a:sym typeface="Century Gothic"/>
              </a:rPr>
              <a:t>Page 99</a:t>
            </a:r>
            <a:endParaRPr sz="1400" b="0" i="0" u="none" strike="noStrike" cap="none">
              <a:solidFill>
                <a:srgbClr val="000000"/>
              </a:solidFill>
              <a:latin typeface="Century Gothic"/>
              <a:ea typeface="Century Gothic"/>
              <a:cs typeface="Century Gothic"/>
              <a:sym typeface="Century Gothic"/>
            </a:endParaRPr>
          </a:p>
        </p:txBody>
      </p:sp>
      <p:pic>
        <p:nvPicPr>
          <p:cNvPr id="630" name="Google Shape;630;p43"/>
          <p:cNvPicPr preferRelativeResize="0"/>
          <p:nvPr/>
        </p:nvPicPr>
        <p:blipFill rotWithShape="1">
          <a:blip r:embed="rId6">
            <a:alphaModFix/>
          </a:blip>
          <a:srcRect/>
          <a:stretch/>
        </p:blipFill>
        <p:spPr>
          <a:xfrm>
            <a:off x="4044138" y="1400125"/>
            <a:ext cx="3637524" cy="4964300"/>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635"/>
        <p:cNvGrpSpPr/>
        <p:nvPr/>
      </p:nvGrpSpPr>
      <p:grpSpPr>
        <a:xfrm>
          <a:off x="0" y="0"/>
          <a:ext cx="0" cy="0"/>
          <a:chOff x="0" y="0"/>
          <a:chExt cx="0" cy="0"/>
        </a:xfrm>
      </p:grpSpPr>
      <p:pic>
        <p:nvPicPr>
          <p:cNvPr id="636" name="Google Shape;636;p44" descr="A picture containing clock&#10;&#10;Description automatically generated"/>
          <p:cNvPicPr preferRelativeResize="0"/>
          <p:nvPr/>
        </p:nvPicPr>
        <p:blipFill rotWithShape="1">
          <a:blip r:embed="rId3">
            <a:alphaModFix/>
          </a:blip>
          <a:srcRect r="52261"/>
          <a:stretch/>
        </p:blipFill>
        <p:spPr>
          <a:xfrm>
            <a:off x="10386533" y="6204193"/>
            <a:ext cx="1632724" cy="467031"/>
          </a:xfrm>
          <a:prstGeom prst="rect">
            <a:avLst/>
          </a:prstGeom>
          <a:noFill/>
          <a:ln>
            <a:noFill/>
          </a:ln>
        </p:spPr>
      </p:pic>
      <p:pic>
        <p:nvPicPr>
          <p:cNvPr id="637" name="Google Shape;637;p44" descr="A picture containing drawing, lamp&#10;&#10;Description automatically generated"/>
          <p:cNvPicPr preferRelativeResize="0"/>
          <p:nvPr/>
        </p:nvPicPr>
        <p:blipFill rotWithShape="1">
          <a:blip r:embed="rId4">
            <a:alphaModFix/>
          </a:blip>
          <a:srcRect/>
          <a:stretch/>
        </p:blipFill>
        <p:spPr>
          <a:xfrm rot="9387287">
            <a:off x="9271967" y="5485049"/>
            <a:ext cx="2842710" cy="979582"/>
          </a:xfrm>
          <a:prstGeom prst="rect">
            <a:avLst/>
          </a:prstGeom>
          <a:noFill/>
          <a:ln>
            <a:noFill/>
          </a:ln>
        </p:spPr>
      </p:pic>
      <p:pic>
        <p:nvPicPr>
          <p:cNvPr id="638" name="Google Shape;638;p44" descr="Logo, company name&#10;&#10;Description automatically generated"/>
          <p:cNvPicPr preferRelativeResize="0"/>
          <p:nvPr/>
        </p:nvPicPr>
        <p:blipFill rotWithShape="1">
          <a:blip r:embed="rId5">
            <a:alphaModFix/>
          </a:blip>
          <a:srcRect l="5777" r="5316" b="11561"/>
          <a:stretch/>
        </p:blipFill>
        <p:spPr>
          <a:xfrm>
            <a:off x="298808" y="6364415"/>
            <a:ext cx="1040465" cy="416153"/>
          </a:xfrm>
          <a:prstGeom prst="rect">
            <a:avLst/>
          </a:prstGeom>
          <a:noFill/>
          <a:ln>
            <a:noFill/>
          </a:ln>
        </p:spPr>
      </p:pic>
      <p:cxnSp>
        <p:nvCxnSpPr>
          <p:cNvPr id="639" name="Google Shape;639;p44"/>
          <p:cNvCxnSpPr/>
          <p:nvPr/>
        </p:nvCxnSpPr>
        <p:spPr>
          <a:xfrm>
            <a:off x="212450" y="304023"/>
            <a:ext cx="0" cy="6440971"/>
          </a:xfrm>
          <a:prstGeom prst="straightConnector1">
            <a:avLst/>
          </a:prstGeom>
          <a:noFill/>
          <a:ln w="28575" cap="flat" cmpd="sng">
            <a:solidFill>
              <a:srgbClr val="0070C0"/>
            </a:solidFill>
            <a:prstDash val="solid"/>
            <a:miter lim="800000"/>
            <a:headEnd type="none" w="sm" len="sm"/>
            <a:tailEnd type="none" w="sm" len="sm"/>
          </a:ln>
        </p:spPr>
      </p:cxnSp>
      <p:sp>
        <p:nvSpPr>
          <p:cNvPr id="640" name="Google Shape;640;p44"/>
          <p:cNvSpPr/>
          <p:nvPr/>
        </p:nvSpPr>
        <p:spPr>
          <a:xfrm>
            <a:off x="212449" y="285508"/>
            <a:ext cx="10660327" cy="728905"/>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chemeClr val="lt1"/>
                </a:solidFill>
                <a:latin typeface="Century Gothic"/>
                <a:ea typeface="Century Gothic"/>
                <a:cs typeface="Century Gothic"/>
                <a:sym typeface="Century Gothic"/>
              </a:rPr>
              <a:t>   Close Read – Identify Main Idea</a:t>
            </a:r>
            <a:endParaRPr sz="1400" b="0" i="0" u="none" strike="noStrike" cap="none">
              <a:solidFill>
                <a:srgbClr val="000000"/>
              </a:solidFill>
              <a:latin typeface="Century Gothic"/>
              <a:ea typeface="Century Gothic"/>
              <a:cs typeface="Century Gothic"/>
              <a:sym typeface="Century Gothic"/>
            </a:endParaRPr>
          </a:p>
        </p:txBody>
      </p:sp>
      <p:sp>
        <p:nvSpPr>
          <p:cNvPr id="641" name="Google Shape;641;p44"/>
          <p:cNvSpPr/>
          <p:nvPr/>
        </p:nvSpPr>
        <p:spPr>
          <a:xfrm>
            <a:off x="9958392" y="140912"/>
            <a:ext cx="2060865" cy="1156961"/>
          </a:xfrm>
          <a:prstGeom prst="ellipse">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lt1"/>
                </a:solidFill>
                <a:latin typeface="Century Gothic"/>
                <a:ea typeface="Century Gothic"/>
                <a:cs typeface="Century Gothic"/>
                <a:sym typeface="Century Gothic"/>
              </a:rPr>
              <a:t>Page 100</a:t>
            </a:r>
            <a:endParaRPr sz="1400" b="0" i="0" u="none" strike="noStrike" cap="none">
              <a:solidFill>
                <a:srgbClr val="000000"/>
              </a:solidFill>
              <a:latin typeface="Century Gothic"/>
              <a:ea typeface="Century Gothic"/>
              <a:cs typeface="Century Gothic"/>
              <a:sym typeface="Century Gothic"/>
            </a:endParaRPr>
          </a:p>
        </p:txBody>
      </p:sp>
      <p:sp>
        <p:nvSpPr>
          <p:cNvPr id="642" name="Google Shape;642;p44"/>
          <p:cNvSpPr txBox="1"/>
          <p:nvPr/>
        </p:nvSpPr>
        <p:spPr>
          <a:xfrm>
            <a:off x="7828650" y="2597850"/>
            <a:ext cx="4025700" cy="1662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none">
                <a:solidFill>
                  <a:schemeClr val="dk1"/>
                </a:solidFill>
                <a:latin typeface="Century Gothic"/>
                <a:ea typeface="Century Gothic"/>
                <a:cs typeface="Century Gothic"/>
                <a:sym typeface="Century Gothic"/>
              </a:rPr>
              <a:t>Turn</a:t>
            </a:r>
            <a:r>
              <a:rPr lang="en-US" sz="3200" b="0" i="0" u="none" strike="noStrike" cap="none">
                <a:solidFill>
                  <a:schemeClr val="dk1"/>
                </a:solidFill>
                <a:latin typeface="Century Gothic"/>
                <a:ea typeface="Century Gothic"/>
                <a:cs typeface="Century Gothic"/>
                <a:sym typeface="Century Gothic"/>
              </a:rPr>
              <a:t> to page 100 in your Student Interactive</a:t>
            </a:r>
            <a:endParaRPr sz="1400" b="0" i="0" u="none" strike="noStrike" cap="none">
              <a:solidFill>
                <a:srgbClr val="000000"/>
              </a:solidFill>
              <a:latin typeface="Arial"/>
              <a:ea typeface="Arial"/>
              <a:cs typeface="Arial"/>
              <a:sym typeface="Arial"/>
            </a:endParaRPr>
          </a:p>
        </p:txBody>
      </p:sp>
      <p:pic>
        <p:nvPicPr>
          <p:cNvPr id="643" name="Google Shape;643;p44"/>
          <p:cNvPicPr preferRelativeResize="0"/>
          <p:nvPr/>
        </p:nvPicPr>
        <p:blipFill rotWithShape="1">
          <a:blip r:embed="rId6">
            <a:alphaModFix/>
          </a:blip>
          <a:srcRect/>
          <a:stretch/>
        </p:blipFill>
        <p:spPr>
          <a:xfrm>
            <a:off x="2674575" y="1409275"/>
            <a:ext cx="3818775" cy="5175524"/>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648"/>
        <p:cNvGrpSpPr/>
        <p:nvPr/>
      </p:nvGrpSpPr>
      <p:grpSpPr>
        <a:xfrm>
          <a:off x="0" y="0"/>
          <a:ext cx="0" cy="0"/>
          <a:chOff x="0" y="0"/>
          <a:chExt cx="0" cy="0"/>
        </a:xfrm>
      </p:grpSpPr>
      <p:pic>
        <p:nvPicPr>
          <p:cNvPr id="649" name="Google Shape;649;p95" descr="A picture containing clock&#10;&#10;Description automatically generated"/>
          <p:cNvPicPr preferRelativeResize="0"/>
          <p:nvPr/>
        </p:nvPicPr>
        <p:blipFill rotWithShape="1">
          <a:blip r:embed="rId3">
            <a:alphaModFix/>
          </a:blip>
          <a:srcRect r="52261"/>
          <a:stretch/>
        </p:blipFill>
        <p:spPr>
          <a:xfrm>
            <a:off x="10386533" y="6204193"/>
            <a:ext cx="1632724" cy="467031"/>
          </a:xfrm>
          <a:prstGeom prst="rect">
            <a:avLst/>
          </a:prstGeom>
          <a:noFill/>
          <a:ln>
            <a:noFill/>
          </a:ln>
        </p:spPr>
      </p:pic>
      <p:pic>
        <p:nvPicPr>
          <p:cNvPr id="650" name="Google Shape;650;p95" descr="A picture containing drawing, lamp&#10;&#10;Description automatically generated"/>
          <p:cNvPicPr preferRelativeResize="0"/>
          <p:nvPr/>
        </p:nvPicPr>
        <p:blipFill rotWithShape="1">
          <a:blip r:embed="rId4">
            <a:alphaModFix/>
          </a:blip>
          <a:srcRect/>
          <a:stretch/>
        </p:blipFill>
        <p:spPr>
          <a:xfrm rot="9387287">
            <a:off x="9271967" y="5485049"/>
            <a:ext cx="2842710" cy="979582"/>
          </a:xfrm>
          <a:prstGeom prst="rect">
            <a:avLst/>
          </a:prstGeom>
          <a:noFill/>
          <a:ln>
            <a:noFill/>
          </a:ln>
        </p:spPr>
      </p:pic>
      <p:pic>
        <p:nvPicPr>
          <p:cNvPr id="651" name="Google Shape;651;p95" descr="Logo, company name&#10;&#10;Description automatically generated"/>
          <p:cNvPicPr preferRelativeResize="0"/>
          <p:nvPr/>
        </p:nvPicPr>
        <p:blipFill rotWithShape="1">
          <a:blip r:embed="rId5">
            <a:alphaModFix/>
          </a:blip>
          <a:srcRect l="5777" r="5316" b="11561"/>
          <a:stretch/>
        </p:blipFill>
        <p:spPr>
          <a:xfrm>
            <a:off x="298808" y="6364415"/>
            <a:ext cx="1040465" cy="416153"/>
          </a:xfrm>
          <a:prstGeom prst="rect">
            <a:avLst/>
          </a:prstGeom>
          <a:noFill/>
          <a:ln>
            <a:noFill/>
          </a:ln>
        </p:spPr>
      </p:pic>
      <p:cxnSp>
        <p:nvCxnSpPr>
          <p:cNvPr id="652" name="Google Shape;652;p95"/>
          <p:cNvCxnSpPr/>
          <p:nvPr/>
        </p:nvCxnSpPr>
        <p:spPr>
          <a:xfrm>
            <a:off x="212450" y="304023"/>
            <a:ext cx="0" cy="6440971"/>
          </a:xfrm>
          <a:prstGeom prst="straightConnector1">
            <a:avLst/>
          </a:prstGeom>
          <a:noFill/>
          <a:ln w="28575" cap="flat" cmpd="sng">
            <a:solidFill>
              <a:srgbClr val="0070C0"/>
            </a:solidFill>
            <a:prstDash val="solid"/>
            <a:miter lim="800000"/>
            <a:headEnd type="none" w="sm" len="sm"/>
            <a:tailEnd type="none" w="sm" len="sm"/>
          </a:ln>
        </p:spPr>
      </p:cxnSp>
      <p:sp>
        <p:nvSpPr>
          <p:cNvPr id="653" name="Google Shape;653;p95"/>
          <p:cNvSpPr/>
          <p:nvPr/>
        </p:nvSpPr>
        <p:spPr>
          <a:xfrm>
            <a:off x="212449" y="285508"/>
            <a:ext cx="10660327" cy="728905"/>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chemeClr val="lt1"/>
                </a:solidFill>
                <a:latin typeface="Century Gothic"/>
                <a:ea typeface="Century Gothic"/>
                <a:cs typeface="Century Gothic"/>
                <a:sym typeface="Century Gothic"/>
              </a:rPr>
              <a:t>   Close Read – Identify Main Idea</a:t>
            </a:r>
            <a:endParaRPr sz="1400" b="0" i="0" u="none" strike="noStrike" cap="none">
              <a:solidFill>
                <a:srgbClr val="000000"/>
              </a:solidFill>
              <a:latin typeface="Century Gothic"/>
              <a:ea typeface="Century Gothic"/>
              <a:cs typeface="Century Gothic"/>
              <a:sym typeface="Century Gothic"/>
            </a:endParaRPr>
          </a:p>
        </p:txBody>
      </p:sp>
      <p:sp>
        <p:nvSpPr>
          <p:cNvPr id="654" name="Google Shape;654;p95"/>
          <p:cNvSpPr/>
          <p:nvPr/>
        </p:nvSpPr>
        <p:spPr>
          <a:xfrm>
            <a:off x="9958392" y="140912"/>
            <a:ext cx="2060865" cy="1156961"/>
          </a:xfrm>
          <a:prstGeom prst="ellipse">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lt1"/>
                </a:solidFill>
                <a:latin typeface="Century Gothic"/>
                <a:ea typeface="Century Gothic"/>
                <a:cs typeface="Century Gothic"/>
                <a:sym typeface="Century Gothic"/>
              </a:rPr>
              <a:t>Page 109</a:t>
            </a:r>
            <a:endParaRPr sz="1400" b="0" i="0" u="none" strike="noStrike" cap="none">
              <a:solidFill>
                <a:srgbClr val="000000"/>
              </a:solidFill>
              <a:latin typeface="Century Gothic"/>
              <a:ea typeface="Century Gothic"/>
              <a:cs typeface="Century Gothic"/>
              <a:sym typeface="Century Gothic"/>
            </a:endParaRPr>
          </a:p>
        </p:txBody>
      </p:sp>
      <p:sp>
        <p:nvSpPr>
          <p:cNvPr id="655" name="Google Shape;655;p95"/>
          <p:cNvSpPr txBox="1"/>
          <p:nvPr/>
        </p:nvSpPr>
        <p:spPr>
          <a:xfrm>
            <a:off x="7842775" y="2778337"/>
            <a:ext cx="3596400" cy="1662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none">
                <a:solidFill>
                  <a:schemeClr val="dk1"/>
                </a:solidFill>
                <a:latin typeface="Century Gothic"/>
                <a:ea typeface="Century Gothic"/>
                <a:cs typeface="Century Gothic"/>
                <a:sym typeface="Century Gothic"/>
              </a:rPr>
              <a:t>Turn</a:t>
            </a:r>
            <a:r>
              <a:rPr lang="en-US" sz="3200" b="0" i="0" u="none" strike="noStrike" cap="none">
                <a:solidFill>
                  <a:schemeClr val="dk1"/>
                </a:solidFill>
                <a:latin typeface="Century Gothic"/>
                <a:ea typeface="Century Gothic"/>
                <a:cs typeface="Century Gothic"/>
                <a:sym typeface="Century Gothic"/>
              </a:rPr>
              <a:t> to page 109 in your Student Interactive</a:t>
            </a:r>
            <a:endParaRPr sz="1400" b="0" i="0" u="none" strike="noStrike" cap="none">
              <a:solidFill>
                <a:srgbClr val="000000"/>
              </a:solidFill>
              <a:latin typeface="Arial"/>
              <a:ea typeface="Arial"/>
              <a:cs typeface="Arial"/>
              <a:sym typeface="Arial"/>
            </a:endParaRPr>
          </a:p>
        </p:txBody>
      </p:sp>
      <p:pic>
        <p:nvPicPr>
          <p:cNvPr id="656" name="Google Shape;656;p95"/>
          <p:cNvPicPr preferRelativeResize="0"/>
          <p:nvPr/>
        </p:nvPicPr>
        <p:blipFill rotWithShape="1">
          <a:blip r:embed="rId6">
            <a:alphaModFix/>
          </a:blip>
          <a:srcRect/>
          <a:stretch/>
        </p:blipFill>
        <p:spPr>
          <a:xfrm>
            <a:off x="2718237" y="1400225"/>
            <a:ext cx="3745575" cy="5137899"/>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661"/>
        <p:cNvGrpSpPr/>
        <p:nvPr/>
      </p:nvGrpSpPr>
      <p:grpSpPr>
        <a:xfrm>
          <a:off x="0" y="0"/>
          <a:ext cx="0" cy="0"/>
          <a:chOff x="0" y="0"/>
          <a:chExt cx="0" cy="0"/>
        </a:xfrm>
      </p:grpSpPr>
      <p:pic>
        <p:nvPicPr>
          <p:cNvPr id="662" name="Google Shape;662;p96" descr="A picture containing clock&#10;&#10;Description automatically generated"/>
          <p:cNvPicPr preferRelativeResize="0"/>
          <p:nvPr/>
        </p:nvPicPr>
        <p:blipFill rotWithShape="1">
          <a:blip r:embed="rId3">
            <a:alphaModFix/>
          </a:blip>
          <a:srcRect r="52261"/>
          <a:stretch/>
        </p:blipFill>
        <p:spPr>
          <a:xfrm>
            <a:off x="10386533" y="6204193"/>
            <a:ext cx="1632724" cy="467031"/>
          </a:xfrm>
          <a:prstGeom prst="rect">
            <a:avLst/>
          </a:prstGeom>
          <a:noFill/>
          <a:ln>
            <a:noFill/>
          </a:ln>
        </p:spPr>
      </p:pic>
      <p:pic>
        <p:nvPicPr>
          <p:cNvPr id="663" name="Google Shape;663;p96" descr="A picture containing drawing, lamp&#10;&#10;Description automatically generated"/>
          <p:cNvPicPr preferRelativeResize="0"/>
          <p:nvPr/>
        </p:nvPicPr>
        <p:blipFill rotWithShape="1">
          <a:blip r:embed="rId4">
            <a:alphaModFix/>
          </a:blip>
          <a:srcRect/>
          <a:stretch/>
        </p:blipFill>
        <p:spPr>
          <a:xfrm rot="9387287">
            <a:off x="9271967" y="5485049"/>
            <a:ext cx="2842710" cy="979582"/>
          </a:xfrm>
          <a:prstGeom prst="rect">
            <a:avLst/>
          </a:prstGeom>
          <a:noFill/>
          <a:ln>
            <a:noFill/>
          </a:ln>
        </p:spPr>
      </p:pic>
      <p:pic>
        <p:nvPicPr>
          <p:cNvPr id="664" name="Google Shape;664;p96" descr="Logo, company name&#10;&#10;Description automatically generated"/>
          <p:cNvPicPr preferRelativeResize="0"/>
          <p:nvPr/>
        </p:nvPicPr>
        <p:blipFill rotWithShape="1">
          <a:blip r:embed="rId5">
            <a:alphaModFix/>
          </a:blip>
          <a:srcRect l="5777" r="5316" b="11561"/>
          <a:stretch/>
        </p:blipFill>
        <p:spPr>
          <a:xfrm>
            <a:off x="298808" y="6364415"/>
            <a:ext cx="1040465" cy="416153"/>
          </a:xfrm>
          <a:prstGeom prst="rect">
            <a:avLst/>
          </a:prstGeom>
          <a:noFill/>
          <a:ln>
            <a:noFill/>
          </a:ln>
        </p:spPr>
      </p:pic>
      <p:cxnSp>
        <p:nvCxnSpPr>
          <p:cNvPr id="665" name="Google Shape;665;p96"/>
          <p:cNvCxnSpPr/>
          <p:nvPr/>
        </p:nvCxnSpPr>
        <p:spPr>
          <a:xfrm>
            <a:off x="212450" y="304023"/>
            <a:ext cx="0" cy="6440971"/>
          </a:xfrm>
          <a:prstGeom prst="straightConnector1">
            <a:avLst/>
          </a:prstGeom>
          <a:noFill/>
          <a:ln w="28575" cap="flat" cmpd="sng">
            <a:solidFill>
              <a:srgbClr val="0070C0"/>
            </a:solidFill>
            <a:prstDash val="solid"/>
            <a:miter lim="800000"/>
            <a:headEnd type="none" w="sm" len="sm"/>
            <a:tailEnd type="none" w="sm" len="sm"/>
          </a:ln>
        </p:spPr>
      </p:cxnSp>
      <p:sp>
        <p:nvSpPr>
          <p:cNvPr id="666" name="Google Shape;666;p96"/>
          <p:cNvSpPr/>
          <p:nvPr/>
        </p:nvSpPr>
        <p:spPr>
          <a:xfrm>
            <a:off x="212449" y="285508"/>
            <a:ext cx="10660327" cy="728905"/>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chemeClr val="lt1"/>
                </a:solidFill>
                <a:latin typeface="Century Gothic"/>
                <a:ea typeface="Century Gothic"/>
                <a:cs typeface="Century Gothic"/>
                <a:sym typeface="Century Gothic"/>
              </a:rPr>
              <a:t>   Close Read – Identify Main Idea</a:t>
            </a:r>
            <a:endParaRPr sz="1400" b="0" i="0" u="none" strike="noStrike" cap="none">
              <a:solidFill>
                <a:srgbClr val="000000"/>
              </a:solidFill>
              <a:latin typeface="Century Gothic"/>
              <a:ea typeface="Century Gothic"/>
              <a:cs typeface="Century Gothic"/>
              <a:sym typeface="Century Gothic"/>
            </a:endParaRPr>
          </a:p>
        </p:txBody>
      </p:sp>
      <p:sp>
        <p:nvSpPr>
          <p:cNvPr id="667" name="Google Shape;667;p96"/>
          <p:cNvSpPr/>
          <p:nvPr/>
        </p:nvSpPr>
        <p:spPr>
          <a:xfrm>
            <a:off x="9958392" y="140912"/>
            <a:ext cx="2060865" cy="1156961"/>
          </a:xfrm>
          <a:prstGeom prst="ellipse">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lt1"/>
                </a:solidFill>
                <a:latin typeface="Century Gothic"/>
                <a:ea typeface="Century Gothic"/>
                <a:cs typeface="Century Gothic"/>
                <a:sym typeface="Century Gothic"/>
              </a:rPr>
              <a:t>Page 110</a:t>
            </a:r>
            <a:endParaRPr sz="1400" b="0" i="0" u="none" strike="noStrike" cap="none">
              <a:solidFill>
                <a:srgbClr val="000000"/>
              </a:solidFill>
              <a:latin typeface="Century Gothic"/>
              <a:ea typeface="Century Gothic"/>
              <a:cs typeface="Century Gothic"/>
              <a:sym typeface="Century Gothic"/>
            </a:endParaRPr>
          </a:p>
        </p:txBody>
      </p:sp>
      <p:sp>
        <p:nvSpPr>
          <p:cNvPr id="668" name="Google Shape;668;p96"/>
          <p:cNvSpPr txBox="1"/>
          <p:nvPr/>
        </p:nvSpPr>
        <p:spPr>
          <a:xfrm>
            <a:off x="7620000" y="2773037"/>
            <a:ext cx="3596300" cy="1661963"/>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none">
                <a:solidFill>
                  <a:schemeClr val="dk1"/>
                </a:solidFill>
                <a:latin typeface="Century Gothic"/>
                <a:ea typeface="Century Gothic"/>
                <a:cs typeface="Century Gothic"/>
                <a:sym typeface="Century Gothic"/>
              </a:rPr>
              <a:t>Turn</a:t>
            </a:r>
            <a:r>
              <a:rPr lang="en-US" sz="3200" b="0" i="0" u="none" strike="noStrike" cap="none">
                <a:solidFill>
                  <a:schemeClr val="dk1"/>
                </a:solidFill>
                <a:latin typeface="Century Gothic"/>
                <a:ea typeface="Century Gothic"/>
                <a:cs typeface="Century Gothic"/>
                <a:sym typeface="Century Gothic"/>
              </a:rPr>
              <a:t> to page 110 in your Student Interactive</a:t>
            </a:r>
            <a:endParaRPr sz="1400" b="0" i="0" u="none" strike="noStrike" cap="none">
              <a:solidFill>
                <a:srgbClr val="000000"/>
              </a:solidFill>
              <a:latin typeface="Arial"/>
              <a:ea typeface="Arial"/>
              <a:cs typeface="Arial"/>
              <a:sym typeface="Arial"/>
            </a:endParaRPr>
          </a:p>
        </p:txBody>
      </p:sp>
      <p:pic>
        <p:nvPicPr>
          <p:cNvPr id="669" name="Google Shape;669;p96"/>
          <p:cNvPicPr preferRelativeResize="0"/>
          <p:nvPr/>
        </p:nvPicPr>
        <p:blipFill rotWithShape="1">
          <a:blip r:embed="rId6">
            <a:alphaModFix/>
          </a:blip>
          <a:srcRect/>
          <a:stretch/>
        </p:blipFill>
        <p:spPr>
          <a:xfrm>
            <a:off x="2547500" y="1297875"/>
            <a:ext cx="3864275" cy="5239151"/>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674"/>
        <p:cNvGrpSpPr/>
        <p:nvPr/>
      </p:nvGrpSpPr>
      <p:grpSpPr>
        <a:xfrm>
          <a:off x="0" y="0"/>
          <a:ext cx="0" cy="0"/>
          <a:chOff x="0" y="0"/>
          <a:chExt cx="0" cy="0"/>
        </a:xfrm>
      </p:grpSpPr>
      <p:pic>
        <p:nvPicPr>
          <p:cNvPr id="675" name="Google Shape;675;p45" descr="A picture containing clock&#10;&#10;Description automatically generated"/>
          <p:cNvPicPr preferRelativeResize="0"/>
          <p:nvPr/>
        </p:nvPicPr>
        <p:blipFill rotWithShape="1">
          <a:blip r:embed="rId3">
            <a:alphaModFix/>
          </a:blip>
          <a:srcRect r="52261"/>
          <a:stretch/>
        </p:blipFill>
        <p:spPr>
          <a:xfrm>
            <a:off x="10386533" y="6204193"/>
            <a:ext cx="1632724" cy="467031"/>
          </a:xfrm>
          <a:prstGeom prst="rect">
            <a:avLst/>
          </a:prstGeom>
          <a:noFill/>
          <a:ln>
            <a:noFill/>
          </a:ln>
        </p:spPr>
      </p:pic>
      <p:pic>
        <p:nvPicPr>
          <p:cNvPr id="676" name="Google Shape;676;p45" descr="A picture containing drawing, lamp&#10;&#10;Description automatically generated"/>
          <p:cNvPicPr preferRelativeResize="0"/>
          <p:nvPr/>
        </p:nvPicPr>
        <p:blipFill rotWithShape="1">
          <a:blip r:embed="rId4">
            <a:alphaModFix/>
          </a:blip>
          <a:srcRect/>
          <a:stretch/>
        </p:blipFill>
        <p:spPr>
          <a:xfrm rot="9387287">
            <a:off x="9271967" y="5485049"/>
            <a:ext cx="2842710" cy="979582"/>
          </a:xfrm>
          <a:prstGeom prst="rect">
            <a:avLst/>
          </a:prstGeom>
          <a:noFill/>
          <a:ln>
            <a:noFill/>
          </a:ln>
        </p:spPr>
      </p:pic>
      <p:pic>
        <p:nvPicPr>
          <p:cNvPr id="677" name="Google Shape;677;p45" descr="Logo, company name&#10;&#10;Description automatically generated"/>
          <p:cNvPicPr preferRelativeResize="0"/>
          <p:nvPr/>
        </p:nvPicPr>
        <p:blipFill rotWithShape="1">
          <a:blip r:embed="rId5">
            <a:alphaModFix/>
          </a:blip>
          <a:srcRect l="5777" r="5316" b="11561"/>
          <a:stretch/>
        </p:blipFill>
        <p:spPr>
          <a:xfrm>
            <a:off x="298808" y="6364415"/>
            <a:ext cx="1040465" cy="416153"/>
          </a:xfrm>
          <a:prstGeom prst="rect">
            <a:avLst/>
          </a:prstGeom>
          <a:noFill/>
          <a:ln>
            <a:noFill/>
          </a:ln>
        </p:spPr>
      </p:pic>
      <p:cxnSp>
        <p:nvCxnSpPr>
          <p:cNvPr id="678" name="Google Shape;678;p45"/>
          <p:cNvCxnSpPr/>
          <p:nvPr/>
        </p:nvCxnSpPr>
        <p:spPr>
          <a:xfrm>
            <a:off x="212450" y="304023"/>
            <a:ext cx="0" cy="6440971"/>
          </a:xfrm>
          <a:prstGeom prst="straightConnector1">
            <a:avLst/>
          </a:prstGeom>
          <a:noFill/>
          <a:ln w="28575" cap="flat" cmpd="sng">
            <a:solidFill>
              <a:srgbClr val="0070C0"/>
            </a:solidFill>
            <a:prstDash val="solid"/>
            <a:miter lim="800000"/>
            <a:headEnd type="none" w="sm" len="sm"/>
            <a:tailEnd type="none" w="sm" len="sm"/>
          </a:ln>
        </p:spPr>
      </p:cxnSp>
      <p:sp>
        <p:nvSpPr>
          <p:cNvPr id="679" name="Google Shape;679;p45"/>
          <p:cNvSpPr/>
          <p:nvPr/>
        </p:nvSpPr>
        <p:spPr>
          <a:xfrm>
            <a:off x="212449" y="285508"/>
            <a:ext cx="10660327" cy="728905"/>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chemeClr val="lt1"/>
                </a:solidFill>
                <a:latin typeface="Century Gothic"/>
                <a:ea typeface="Century Gothic"/>
                <a:cs typeface="Century Gothic"/>
                <a:sym typeface="Century Gothic"/>
              </a:rPr>
              <a:t>   </a:t>
            </a:r>
            <a:r>
              <a:rPr lang="en-US" sz="4000">
                <a:solidFill>
                  <a:schemeClr val="lt1"/>
                </a:solidFill>
                <a:latin typeface="Century Gothic"/>
                <a:ea typeface="Century Gothic"/>
                <a:cs typeface="Century Gothic"/>
                <a:sym typeface="Century Gothic"/>
              </a:rPr>
              <a:t>Identify </a:t>
            </a:r>
            <a:r>
              <a:rPr lang="en-US" sz="4000" b="0" i="0" u="none" strike="noStrike" cap="none">
                <a:solidFill>
                  <a:schemeClr val="lt1"/>
                </a:solidFill>
                <a:latin typeface="Century Gothic"/>
                <a:ea typeface="Century Gothic"/>
                <a:cs typeface="Century Gothic"/>
                <a:sym typeface="Century Gothic"/>
              </a:rPr>
              <a:t>Main Idea</a:t>
            </a:r>
            <a:endParaRPr sz="1400" b="0" i="0" u="none" strike="noStrike" cap="none">
              <a:solidFill>
                <a:srgbClr val="000000"/>
              </a:solidFill>
              <a:latin typeface="Century Gothic"/>
              <a:ea typeface="Century Gothic"/>
              <a:cs typeface="Century Gothic"/>
              <a:sym typeface="Century Gothic"/>
            </a:endParaRPr>
          </a:p>
        </p:txBody>
      </p:sp>
      <p:sp>
        <p:nvSpPr>
          <p:cNvPr id="680" name="Google Shape;680;p45"/>
          <p:cNvSpPr/>
          <p:nvPr/>
        </p:nvSpPr>
        <p:spPr>
          <a:xfrm>
            <a:off x="9958392" y="140912"/>
            <a:ext cx="2060865" cy="1156961"/>
          </a:xfrm>
          <a:prstGeom prst="ellipse">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lt1"/>
                </a:solidFill>
                <a:latin typeface="Century Gothic"/>
                <a:ea typeface="Century Gothic"/>
                <a:cs typeface="Century Gothic"/>
                <a:sym typeface="Century Gothic"/>
              </a:rPr>
              <a:t>Page 118</a:t>
            </a:r>
            <a:endParaRPr sz="1400" b="0" i="0" u="none" strike="noStrike" cap="none">
              <a:solidFill>
                <a:srgbClr val="000000"/>
              </a:solidFill>
              <a:latin typeface="Century Gothic"/>
              <a:ea typeface="Century Gothic"/>
              <a:cs typeface="Century Gothic"/>
              <a:sym typeface="Century Gothic"/>
            </a:endParaRPr>
          </a:p>
        </p:txBody>
      </p:sp>
      <p:sp>
        <p:nvSpPr>
          <p:cNvPr id="681" name="Google Shape;681;p45"/>
          <p:cNvSpPr txBox="1"/>
          <p:nvPr/>
        </p:nvSpPr>
        <p:spPr>
          <a:xfrm>
            <a:off x="7212430" y="2473766"/>
            <a:ext cx="4124400" cy="2555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none">
                <a:solidFill>
                  <a:schemeClr val="dk1"/>
                </a:solidFill>
                <a:latin typeface="Century Gothic"/>
                <a:ea typeface="Century Gothic"/>
                <a:cs typeface="Century Gothic"/>
                <a:sym typeface="Century Gothic"/>
              </a:rPr>
              <a:t>Turn</a:t>
            </a:r>
            <a:r>
              <a:rPr lang="en-US" sz="3200" b="0" i="0" u="none" strike="noStrike" cap="none">
                <a:solidFill>
                  <a:schemeClr val="dk1"/>
                </a:solidFill>
                <a:latin typeface="Century Gothic"/>
                <a:ea typeface="Century Gothic"/>
                <a:cs typeface="Century Gothic"/>
                <a:sym typeface="Century Gothic"/>
              </a:rPr>
              <a:t> to page 118 in your Student Interactive and </a:t>
            </a:r>
            <a:r>
              <a:rPr lang="en-US" sz="3200" b="1" i="0" u="none" strike="noStrike" cap="none">
                <a:solidFill>
                  <a:schemeClr val="dk1"/>
                </a:solidFill>
                <a:latin typeface="Century Gothic"/>
                <a:ea typeface="Century Gothic"/>
                <a:cs typeface="Century Gothic"/>
                <a:sym typeface="Century Gothic"/>
              </a:rPr>
              <a:t>complete</a:t>
            </a:r>
            <a:r>
              <a:rPr lang="en-US" sz="3200" b="0" i="0" u="none" strike="noStrike" cap="none">
                <a:solidFill>
                  <a:schemeClr val="dk1"/>
                </a:solidFill>
                <a:latin typeface="Century Gothic"/>
                <a:ea typeface="Century Gothic"/>
                <a:cs typeface="Century Gothic"/>
                <a:sym typeface="Century Gothic"/>
              </a:rPr>
              <a:t> the activity. </a:t>
            </a:r>
            <a:endParaRPr sz="3200" b="0" i="0" u="none" strike="noStrike" cap="none">
              <a:solidFill>
                <a:schemeClr val="dk1"/>
              </a:solidFill>
              <a:latin typeface="Century Gothic"/>
              <a:ea typeface="Century Gothic"/>
              <a:cs typeface="Century Gothic"/>
              <a:sym typeface="Century Gothic"/>
            </a:endParaRPr>
          </a:p>
        </p:txBody>
      </p:sp>
      <p:pic>
        <p:nvPicPr>
          <p:cNvPr id="682" name="Google Shape;682;p45"/>
          <p:cNvPicPr preferRelativeResize="0"/>
          <p:nvPr/>
        </p:nvPicPr>
        <p:blipFill rotWithShape="1">
          <a:blip r:embed="rId6">
            <a:alphaModFix/>
          </a:blip>
          <a:srcRect/>
          <a:stretch/>
        </p:blipFill>
        <p:spPr>
          <a:xfrm>
            <a:off x="2368812" y="1297875"/>
            <a:ext cx="3814076" cy="5177643"/>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687"/>
        <p:cNvGrpSpPr/>
        <p:nvPr/>
      </p:nvGrpSpPr>
      <p:grpSpPr>
        <a:xfrm>
          <a:off x="0" y="0"/>
          <a:ext cx="0" cy="0"/>
          <a:chOff x="0" y="0"/>
          <a:chExt cx="0" cy="0"/>
        </a:xfrm>
      </p:grpSpPr>
      <p:pic>
        <p:nvPicPr>
          <p:cNvPr id="688" name="Google Shape;688;p46" descr="A picture containing clock&#10;&#10;Description automatically generated"/>
          <p:cNvPicPr preferRelativeResize="0"/>
          <p:nvPr/>
        </p:nvPicPr>
        <p:blipFill rotWithShape="1">
          <a:blip r:embed="rId3">
            <a:alphaModFix/>
          </a:blip>
          <a:srcRect r="52261"/>
          <a:stretch/>
        </p:blipFill>
        <p:spPr>
          <a:xfrm>
            <a:off x="10386533" y="6204193"/>
            <a:ext cx="1632724" cy="467031"/>
          </a:xfrm>
          <a:prstGeom prst="rect">
            <a:avLst/>
          </a:prstGeom>
          <a:noFill/>
          <a:ln>
            <a:noFill/>
          </a:ln>
        </p:spPr>
      </p:pic>
      <p:pic>
        <p:nvPicPr>
          <p:cNvPr id="689" name="Google Shape;689;p46" descr="A picture containing drawing, lamp&#10;&#10;Description automatically generated"/>
          <p:cNvPicPr preferRelativeResize="0"/>
          <p:nvPr/>
        </p:nvPicPr>
        <p:blipFill rotWithShape="1">
          <a:blip r:embed="rId4">
            <a:alphaModFix/>
          </a:blip>
          <a:srcRect/>
          <a:stretch/>
        </p:blipFill>
        <p:spPr>
          <a:xfrm rot="9387287">
            <a:off x="9271967" y="5485049"/>
            <a:ext cx="2842710" cy="979582"/>
          </a:xfrm>
          <a:prstGeom prst="rect">
            <a:avLst/>
          </a:prstGeom>
          <a:noFill/>
          <a:ln>
            <a:noFill/>
          </a:ln>
        </p:spPr>
      </p:pic>
      <p:pic>
        <p:nvPicPr>
          <p:cNvPr id="690" name="Google Shape;690;p46" descr="Logo, company name&#10;&#10;Description automatically generated"/>
          <p:cNvPicPr preferRelativeResize="0"/>
          <p:nvPr/>
        </p:nvPicPr>
        <p:blipFill rotWithShape="1">
          <a:blip r:embed="rId5">
            <a:alphaModFix/>
          </a:blip>
          <a:srcRect l="5777" r="5316" b="11561"/>
          <a:stretch/>
        </p:blipFill>
        <p:spPr>
          <a:xfrm>
            <a:off x="298808" y="6364415"/>
            <a:ext cx="1040465" cy="416153"/>
          </a:xfrm>
          <a:prstGeom prst="rect">
            <a:avLst/>
          </a:prstGeom>
          <a:noFill/>
          <a:ln>
            <a:noFill/>
          </a:ln>
        </p:spPr>
      </p:pic>
      <p:cxnSp>
        <p:nvCxnSpPr>
          <p:cNvPr id="691" name="Google Shape;691;p46"/>
          <p:cNvCxnSpPr/>
          <p:nvPr/>
        </p:nvCxnSpPr>
        <p:spPr>
          <a:xfrm>
            <a:off x="212450" y="304023"/>
            <a:ext cx="0" cy="6440971"/>
          </a:xfrm>
          <a:prstGeom prst="straightConnector1">
            <a:avLst/>
          </a:prstGeom>
          <a:noFill/>
          <a:ln w="28575" cap="flat" cmpd="sng">
            <a:solidFill>
              <a:srgbClr val="0070C0"/>
            </a:solidFill>
            <a:prstDash val="solid"/>
            <a:miter lim="800000"/>
            <a:headEnd type="none" w="sm" len="sm"/>
            <a:tailEnd type="none" w="sm" len="sm"/>
          </a:ln>
        </p:spPr>
      </p:cxnSp>
      <p:sp>
        <p:nvSpPr>
          <p:cNvPr id="692" name="Google Shape;692;p46"/>
          <p:cNvSpPr/>
          <p:nvPr/>
        </p:nvSpPr>
        <p:spPr>
          <a:xfrm>
            <a:off x="212449" y="285508"/>
            <a:ext cx="10660327" cy="728905"/>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chemeClr val="lt1"/>
                </a:solidFill>
                <a:latin typeface="Century Gothic"/>
                <a:ea typeface="Century Gothic"/>
                <a:cs typeface="Century Gothic"/>
                <a:sym typeface="Century Gothic"/>
              </a:rPr>
              <a:t>   Read Like a Writer, Write for a Reader</a:t>
            </a:r>
            <a:endParaRPr sz="3600" b="0" i="0" u="none" strike="noStrike" cap="none">
              <a:solidFill>
                <a:srgbClr val="000000"/>
              </a:solidFill>
              <a:latin typeface="Century Gothic"/>
              <a:ea typeface="Century Gothic"/>
              <a:cs typeface="Century Gothic"/>
              <a:sym typeface="Century Gothic"/>
            </a:endParaRPr>
          </a:p>
        </p:txBody>
      </p:sp>
      <p:sp>
        <p:nvSpPr>
          <p:cNvPr id="693" name="Google Shape;693;p46"/>
          <p:cNvSpPr/>
          <p:nvPr/>
        </p:nvSpPr>
        <p:spPr>
          <a:xfrm>
            <a:off x="9958392" y="140912"/>
            <a:ext cx="2060865" cy="1156961"/>
          </a:xfrm>
          <a:prstGeom prst="ellipse">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lt1"/>
                </a:solidFill>
                <a:latin typeface="Century Gothic"/>
                <a:ea typeface="Century Gothic"/>
                <a:cs typeface="Century Gothic"/>
                <a:sym typeface="Century Gothic"/>
              </a:rPr>
              <a:t>Page 122</a:t>
            </a:r>
            <a:endParaRPr sz="1400" b="0" i="0" u="none" strike="noStrike" cap="none">
              <a:solidFill>
                <a:srgbClr val="000000"/>
              </a:solidFill>
              <a:latin typeface="Century Gothic"/>
              <a:ea typeface="Century Gothic"/>
              <a:cs typeface="Century Gothic"/>
              <a:sym typeface="Century Gothic"/>
            </a:endParaRPr>
          </a:p>
        </p:txBody>
      </p:sp>
      <p:sp>
        <p:nvSpPr>
          <p:cNvPr id="694" name="Google Shape;694;p46"/>
          <p:cNvSpPr txBox="1"/>
          <p:nvPr/>
        </p:nvSpPr>
        <p:spPr>
          <a:xfrm>
            <a:off x="8214482" y="2246953"/>
            <a:ext cx="3518100" cy="2555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none">
                <a:solidFill>
                  <a:schemeClr val="dk1"/>
                </a:solidFill>
                <a:latin typeface="Century Gothic"/>
                <a:ea typeface="Century Gothic"/>
                <a:cs typeface="Century Gothic"/>
                <a:sym typeface="Century Gothic"/>
              </a:rPr>
              <a:t>Turn</a:t>
            </a:r>
            <a:r>
              <a:rPr lang="en-US" sz="3200" b="0" i="0" u="none" strike="noStrike" cap="none">
                <a:solidFill>
                  <a:schemeClr val="dk1"/>
                </a:solidFill>
                <a:latin typeface="Century Gothic"/>
                <a:ea typeface="Century Gothic"/>
                <a:cs typeface="Century Gothic"/>
                <a:sym typeface="Century Gothic"/>
              </a:rPr>
              <a:t> to page 122 in your Student Interactive and </a:t>
            </a:r>
            <a:r>
              <a:rPr lang="en-US" sz="3200" b="1" i="0" u="none" strike="noStrike" cap="none">
                <a:solidFill>
                  <a:schemeClr val="dk1"/>
                </a:solidFill>
                <a:latin typeface="Century Gothic"/>
                <a:ea typeface="Century Gothic"/>
                <a:cs typeface="Century Gothic"/>
                <a:sym typeface="Century Gothic"/>
              </a:rPr>
              <a:t>complete</a:t>
            </a:r>
            <a:r>
              <a:rPr lang="en-US" sz="3200" b="0" i="0" u="none" strike="noStrike" cap="none">
                <a:solidFill>
                  <a:schemeClr val="dk1"/>
                </a:solidFill>
                <a:latin typeface="Century Gothic"/>
                <a:ea typeface="Century Gothic"/>
                <a:cs typeface="Century Gothic"/>
                <a:sym typeface="Century Gothic"/>
              </a:rPr>
              <a:t> the activity.</a:t>
            </a:r>
            <a:endParaRPr sz="3200" b="0" i="0" u="none" strike="noStrike" cap="none">
              <a:solidFill>
                <a:schemeClr val="dk1"/>
              </a:solidFill>
              <a:latin typeface="Century Gothic"/>
              <a:ea typeface="Century Gothic"/>
              <a:cs typeface="Century Gothic"/>
              <a:sym typeface="Century Gothic"/>
            </a:endParaRPr>
          </a:p>
        </p:txBody>
      </p:sp>
      <p:pic>
        <p:nvPicPr>
          <p:cNvPr id="695" name="Google Shape;695;p46"/>
          <p:cNvPicPr preferRelativeResize="0"/>
          <p:nvPr/>
        </p:nvPicPr>
        <p:blipFill rotWithShape="1">
          <a:blip r:embed="rId6">
            <a:alphaModFix/>
          </a:blip>
          <a:srcRect/>
          <a:stretch/>
        </p:blipFill>
        <p:spPr>
          <a:xfrm>
            <a:off x="2917613" y="1463899"/>
            <a:ext cx="3718526" cy="5033250"/>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700"/>
        <p:cNvGrpSpPr/>
        <p:nvPr/>
      </p:nvGrpSpPr>
      <p:grpSpPr>
        <a:xfrm>
          <a:off x="0" y="0"/>
          <a:ext cx="0" cy="0"/>
          <a:chOff x="0" y="0"/>
          <a:chExt cx="0" cy="0"/>
        </a:xfrm>
      </p:grpSpPr>
      <p:pic>
        <p:nvPicPr>
          <p:cNvPr id="701" name="Google Shape;701;p47" descr="A picture containing clock&#10;&#10;Description automatically generated"/>
          <p:cNvPicPr preferRelativeResize="0"/>
          <p:nvPr/>
        </p:nvPicPr>
        <p:blipFill rotWithShape="1">
          <a:blip r:embed="rId3">
            <a:alphaModFix/>
          </a:blip>
          <a:srcRect r="52261"/>
          <a:stretch/>
        </p:blipFill>
        <p:spPr>
          <a:xfrm>
            <a:off x="10386533" y="6204193"/>
            <a:ext cx="1632724" cy="467031"/>
          </a:xfrm>
          <a:prstGeom prst="rect">
            <a:avLst/>
          </a:prstGeom>
          <a:noFill/>
          <a:ln>
            <a:noFill/>
          </a:ln>
        </p:spPr>
      </p:pic>
      <p:pic>
        <p:nvPicPr>
          <p:cNvPr id="702" name="Google Shape;702;p47" descr="A picture containing drawing, lamp&#10;&#10;Description automatically generated"/>
          <p:cNvPicPr preferRelativeResize="0"/>
          <p:nvPr/>
        </p:nvPicPr>
        <p:blipFill rotWithShape="1">
          <a:blip r:embed="rId4">
            <a:alphaModFix/>
          </a:blip>
          <a:srcRect/>
          <a:stretch/>
        </p:blipFill>
        <p:spPr>
          <a:xfrm rot="9387287">
            <a:off x="9271967" y="5485049"/>
            <a:ext cx="2842710" cy="979582"/>
          </a:xfrm>
          <a:prstGeom prst="rect">
            <a:avLst/>
          </a:prstGeom>
          <a:noFill/>
          <a:ln>
            <a:noFill/>
          </a:ln>
        </p:spPr>
      </p:pic>
      <p:pic>
        <p:nvPicPr>
          <p:cNvPr id="703" name="Google Shape;703;p47" descr="Logo, company name&#10;&#10;Description automatically generated"/>
          <p:cNvPicPr preferRelativeResize="0"/>
          <p:nvPr/>
        </p:nvPicPr>
        <p:blipFill rotWithShape="1">
          <a:blip r:embed="rId5">
            <a:alphaModFix/>
          </a:blip>
          <a:srcRect l="5777" r="5316" b="11561"/>
          <a:stretch/>
        </p:blipFill>
        <p:spPr>
          <a:xfrm>
            <a:off x="298808" y="6364415"/>
            <a:ext cx="1040465" cy="416153"/>
          </a:xfrm>
          <a:prstGeom prst="rect">
            <a:avLst/>
          </a:prstGeom>
          <a:noFill/>
          <a:ln>
            <a:noFill/>
          </a:ln>
        </p:spPr>
      </p:pic>
      <p:cxnSp>
        <p:nvCxnSpPr>
          <p:cNvPr id="704" name="Google Shape;704;p47"/>
          <p:cNvCxnSpPr/>
          <p:nvPr/>
        </p:nvCxnSpPr>
        <p:spPr>
          <a:xfrm>
            <a:off x="212450" y="304023"/>
            <a:ext cx="0" cy="6440971"/>
          </a:xfrm>
          <a:prstGeom prst="straightConnector1">
            <a:avLst/>
          </a:prstGeom>
          <a:noFill/>
          <a:ln w="28575" cap="flat" cmpd="sng">
            <a:solidFill>
              <a:srgbClr val="0070C0"/>
            </a:solidFill>
            <a:prstDash val="solid"/>
            <a:miter lim="800000"/>
            <a:headEnd type="none" w="sm" len="sm"/>
            <a:tailEnd type="none" w="sm" len="sm"/>
          </a:ln>
        </p:spPr>
      </p:cxnSp>
      <p:sp>
        <p:nvSpPr>
          <p:cNvPr id="705" name="Google Shape;705;p47"/>
          <p:cNvSpPr/>
          <p:nvPr/>
        </p:nvSpPr>
        <p:spPr>
          <a:xfrm>
            <a:off x="212449" y="285508"/>
            <a:ext cx="10660327" cy="728905"/>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chemeClr val="lt1"/>
                </a:solidFill>
                <a:latin typeface="Avenir"/>
                <a:ea typeface="Avenir"/>
                <a:cs typeface="Avenir"/>
                <a:sym typeface="Avenir"/>
              </a:rPr>
              <a:t>   </a:t>
            </a:r>
            <a:r>
              <a:rPr lang="en-US" sz="4000" b="0" i="0" u="none" strike="noStrike" cap="none">
                <a:solidFill>
                  <a:schemeClr val="lt1"/>
                </a:solidFill>
                <a:latin typeface="Century Gothic"/>
                <a:ea typeface="Century Gothic"/>
                <a:cs typeface="Century Gothic"/>
                <a:sym typeface="Century Gothic"/>
              </a:rPr>
              <a:t>Handwriting</a:t>
            </a:r>
            <a:r>
              <a:rPr lang="en-US" sz="4000" b="0" i="0" u="none" strike="noStrike" cap="none">
                <a:solidFill>
                  <a:schemeClr val="lt1"/>
                </a:solidFill>
                <a:latin typeface="Poppins"/>
                <a:ea typeface="Poppins"/>
                <a:cs typeface="Poppins"/>
                <a:sym typeface="Poppins"/>
              </a:rPr>
              <a:t> </a:t>
            </a:r>
            <a:endParaRPr sz="1400" b="0" i="0" u="none" strike="noStrike" cap="none">
              <a:solidFill>
                <a:srgbClr val="000000"/>
              </a:solidFill>
              <a:latin typeface="Arial"/>
              <a:ea typeface="Arial"/>
              <a:cs typeface="Arial"/>
              <a:sym typeface="Arial"/>
            </a:endParaRPr>
          </a:p>
        </p:txBody>
      </p:sp>
      <p:pic>
        <p:nvPicPr>
          <p:cNvPr id="706" name="Google Shape;706;p47" descr="Table&#10;&#10;Description automatically generated with low confidence"/>
          <p:cNvPicPr preferRelativeResize="0"/>
          <p:nvPr/>
        </p:nvPicPr>
        <p:blipFill rotWithShape="1">
          <a:blip r:embed="rId6">
            <a:alphaModFix/>
          </a:blip>
          <a:srcRect/>
          <a:stretch/>
        </p:blipFill>
        <p:spPr>
          <a:xfrm>
            <a:off x="4659604" y="1702323"/>
            <a:ext cx="5495789" cy="4501870"/>
          </a:xfrm>
          <a:prstGeom prst="rect">
            <a:avLst/>
          </a:prstGeom>
          <a:noFill/>
          <a:ln>
            <a:noFill/>
          </a:ln>
        </p:spPr>
      </p:pic>
      <p:pic>
        <p:nvPicPr>
          <p:cNvPr id="707" name="Google Shape;707;p47"/>
          <p:cNvPicPr preferRelativeResize="0"/>
          <p:nvPr/>
        </p:nvPicPr>
        <p:blipFill rotWithShape="1">
          <a:blip r:embed="rId7">
            <a:alphaModFix/>
          </a:blip>
          <a:srcRect/>
          <a:stretch/>
        </p:blipFill>
        <p:spPr>
          <a:xfrm>
            <a:off x="2736503" y="4741875"/>
            <a:ext cx="1090722" cy="1104900"/>
          </a:xfrm>
          <a:prstGeom prst="rect">
            <a:avLst/>
          </a:prstGeom>
          <a:noFill/>
          <a:ln>
            <a:noFill/>
          </a:ln>
        </p:spPr>
      </p:pic>
      <p:pic>
        <p:nvPicPr>
          <p:cNvPr id="708" name="Google Shape;708;p47"/>
          <p:cNvPicPr preferRelativeResize="0"/>
          <p:nvPr/>
        </p:nvPicPr>
        <p:blipFill rotWithShape="1">
          <a:blip r:embed="rId8">
            <a:alphaModFix/>
          </a:blip>
          <a:srcRect/>
          <a:stretch/>
        </p:blipFill>
        <p:spPr>
          <a:xfrm>
            <a:off x="1339275" y="4741875"/>
            <a:ext cx="1104900" cy="1104900"/>
          </a:xfrm>
          <a:prstGeom prst="rect">
            <a:avLst/>
          </a:prstGeom>
          <a:noFill/>
          <a:ln>
            <a:noFill/>
          </a:ln>
        </p:spPr>
      </p:pic>
      <p:pic>
        <p:nvPicPr>
          <p:cNvPr id="709" name="Google Shape;709;p47"/>
          <p:cNvPicPr preferRelativeResize="0"/>
          <p:nvPr/>
        </p:nvPicPr>
        <p:blipFill rotWithShape="1">
          <a:blip r:embed="rId9">
            <a:alphaModFix/>
          </a:blip>
          <a:srcRect/>
          <a:stretch/>
        </p:blipFill>
        <p:spPr>
          <a:xfrm>
            <a:off x="2754616" y="3364175"/>
            <a:ext cx="1059134" cy="1077075"/>
          </a:xfrm>
          <a:prstGeom prst="rect">
            <a:avLst/>
          </a:prstGeom>
          <a:noFill/>
          <a:ln>
            <a:noFill/>
          </a:ln>
        </p:spPr>
      </p:pic>
      <p:pic>
        <p:nvPicPr>
          <p:cNvPr id="710" name="Google Shape;710;p47"/>
          <p:cNvPicPr preferRelativeResize="0"/>
          <p:nvPr/>
        </p:nvPicPr>
        <p:blipFill rotWithShape="1">
          <a:blip r:embed="rId10">
            <a:alphaModFix/>
          </a:blip>
          <a:srcRect/>
          <a:stretch/>
        </p:blipFill>
        <p:spPr>
          <a:xfrm>
            <a:off x="1368250" y="3380084"/>
            <a:ext cx="1059125" cy="1045816"/>
          </a:xfrm>
          <a:prstGeom prst="rect">
            <a:avLst/>
          </a:prstGeom>
          <a:noFill/>
          <a:ln>
            <a:noFill/>
          </a:ln>
        </p:spPr>
      </p:pic>
      <p:pic>
        <p:nvPicPr>
          <p:cNvPr id="711" name="Google Shape;711;p47"/>
          <p:cNvPicPr preferRelativeResize="0"/>
          <p:nvPr/>
        </p:nvPicPr>
        <p:blipFill rotWithShape="1">
          <a:blip r:embed="rId11">
            <a:alphaModFix/>
          </a:blip>
          <a:srcRect/>
          <a:stretch/>
        </p:blipFill>
        <p:spPr>
          <a:xfrm>
            <a:off x="2768100" y="1965344"/>
            <a:ext cx="1059125" cy="1063607"/>
          </a:xfrm>
          <a:prstGeom prst="rect">
            <a:avLst/>
          </a:prstGeom>
          <a:noFill/>
          <a:ln>
            <a:noFill/>
          </a:ln>
        </p:spPr>
      </p:pic>
      <p:pic>
        <p:nvPicPr>
          <p:cNvPr id="712" name="Google Shape;712;p47"/>
          <p:cNvPicPr preferRelativeResize="0"/>
          <p:nvPr/>
        </p:nvPicPr>
        <p:blipFill rotWithShape="1">
          <a:blip r:embed="rId12">
            <a:alphaModFix/>
          </a:blip>
          <a:srcRect/>
          <a:stretch/>
        </p:blipFill>
        <p:spPr>
          <a:xfrm>
            <a:off x="1353450" y="1951873"/>
            <a:ext cx="1090725" cy="1077077"/>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717"/>
        <p:cNvGrpSpPr/>
        <p:nvPr/>
      </p:nvGrpSpPr>
      <p:grpSpPr>
        <a:xfrm>
          <a:off x="0" y="0"/>
          <a:ext cx="0" cy="0"/>
          <a:chOff x="0" y="0"/>
          <a:chExt cx="0" cy="0"/>
        </a:xfrm>
      </p:grpSpPr>
      <p:pic>
        <p:nvPicPr>
          <p:cNvPr id="718" name="Google Shape;718;p48" descr="A picture containing clock&#10;&#10;Description automatically generated"/>
          <p:cNvPicPr preferRelativeResize="0"/>
          <p:nvPr/>
        </p:nvPicPr>
        <p:blipFill rotWithShape="1">
          <a:blip r:embed="rId3">
            <a:alphaModFix/>
          </a:blip>
          <a:srcRect r="52261"/>
          <a:stretch/>
        </p:blipFill>
        <p:spPr>
          <a:xfrm>
            <a:off x="10386533" y="6204193"/>
            <a:ext cx="1632724" cy="467031"/>
          </a:xfrm>
          <a:prstGeom prst="rect">
            <a:avLst/>
          </a:prstGeom>
          <a:noFill/>
          <a:ln>
            <a:noFill/>
          </a:ln>
        </p:spPr>
      </p:pic>
      <p:pic>
        <p:nvPicPr>
          <p:cNvPr id="719" name="Google Shape;719;p48" descr="A picture containing drawing, lamp&#10;&#10;Description automatically generated"/>
          <p:cNvPicPr preferRelativeResize="0"/>
          <p:nvPr/>
        </p:nvPicPr>
        <p:blipFill rotWithShape="1">
          <a:blip r:embed="rId4">
            <a:alphaModFix/>
          </a:blip>
          <a:srcRect/>
          <a:stretch/>
        </p:blipFill>
        <p:spPr>
          <a:xfrm rot="9387287">
            <a:off x="9271967" y="5485049"/>
            <a:ext cx="2842710" cy="979582"/>
          </a:xfrm>
          <a:prstGeom prst="rect">
            <a:avLst/>
          </a:prstGeom>
          <a:noFill/>
          <a:ln>
            <a:noFill/>
          </a:ln>
        </p:spPr>
      </p:pic>
      <p:pic>
        <p:nvPicPr>
          <p:cNvPr id="720" name="Google Shape;720;p48" descr="Logo, company name&#10;&#10;Description automatically generated"/>
          <p:cNvPicPr preferRelativeResize="0"/>
          <p:nvPr/>
        </p:nvPicPr>
        <p:blipFill rotWithShape="1">
          <a:blip r:embed="rId5">
            <a:alphaModFix/>
          </a:blip>
          <a:srcRect l="5777" r="5316" b="11561"/>
          <a:stretch/>
        </p:blipFill>
        <p:spPr>
          <a:xfrm>
            <a:off x="298808" y="6364415"/>
            <a:ext cx="1040465" cy="416153"/>
          </a:xfrm>
          <a:prstGeom prst="rect">
            <a:avLst/>
          </a:prstGeom>
          <a:noFill/>
          <a:ln>
            <a:noFill/>
          </a:ln>
        </p:spPr>
      </p:pic>
      <p:cxnSp>
        <p:nvCxnSpPr>
          <p:cNvPr id="721" name="Google Shape;721;p48"/>
          <p:cNvCxnSpPr/>
          <p:nvPr/>
        </p:nvCxnSpPr>
        <p:spPr>
          <a:xfrm>
            <a:off x="212450" y="304023"/>
            <a:ext cx="0" cy="6440971"/>
          </a:xfrm>
          <a:prstGeom prst="straightConnector1">
            <a:avLst/>
          </a:prstGeom>
          <a:noFill/>
          <a:ln w="28575" cap="flat" cmpd="sng">
            <a:solidFill>
              <a:srgbClr val="0070C0"/>
            </a:solidFill>
            <a:prstDash val="solid"/>
            <a:miter lim="800000"/>
            <a:headEnd type="none" w="sm" len="sm"/>
            <a:tailEnd type="none" w="sm" len="sm"/>
          </a:ln>
        </p:spPr>
      </p:cxnSp>
      <p:sp>
        <p:nvSpPr>
          <p:cNvPr id="722" name="Google Shape;722;p48"/>
          <p:cNvSpPr/>
          <p:nvPr/>
        </p:nvSpPr>
        <p:spPr>
          <a:xfrm>
            <a:off x="212449" y="285508"/>
            <a:ext cx="10660327" cy="728905"/>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chemeClr val="lt1"/>
                </a:solidFill>
                <a:latin typeface="Century Gothic"/>
                <a:ea typeface="Century Gothic"/>
                <a:cs typeface="Century Gothic"/>
                <a:sym typeface="Century Gothic"/>
              </a:rPr>
              <a:t>   </a:t>
            </a:r>
            <a:r>
              <a:rPr lang="en-US" sz="3600" b="0" i="0" u="none" strike="noStrike" cap="none">
                <a:solidFill>
                  <a:schemeClr val="lt1"/>
                </a:solidFill>
                <a:latin typeface="Century Gothic"/>
                <a:ea typeface="Century Gothic"/>
                <a:cs typeface="Century Gothic"/>
                <a:sym typeface="Century Gothic"/>
              </a:rPr>
              <a:t>Writing – </a:t>
            </a:r>
            <a:r>
              <a:rPr lang="en-US" sz="3600">
                <a:solidFill>
                  <a:schemeClr val="lt1"/>
                </a:solidFill>
                <a:latin typeface="Century Gothic"/>
                <a:ea typeface="Century Gothic"/>
                <a:cs typeface="Century Gothic"/>
                <a:sym typeface="Century Gothic"/>
              </a:rPr>
              <a:t>Launch Writing Workshop</a:t>
            </a:r>
            <a:endParaRPr sz="3600" b="0" i="0" u="none" strike="noStrike" cap="none">
              <a:solidFill>
                <a:srgbClr val="000000"/>
              </a:solidFill>
              <a:latin typeface="Century Gothic"/>
              <a:ea typeface="Century Gothic"/>
              <a:cs typeface="Century Gothic"/>
              <a:sym typeface="Century Gothic"/>
            </a:endParaRPr>
          </a:p>
        </p:txBody>
      </p:sp>
      <p:sp>
        <p:nvSpPr>
          <p:cNvPr id="723" name="Google Shape;723;p48"/>
          <p:cNvSpPr/>
          <p:nvPr/>
        </p:nvSpPr>
        <p:spPr>
          <a:xfrm>
            <a:off x="9958392" y="140912"/>
            <a:ext cx="2060865" cy="1156961"/>
          </a:xfrm>
          <a:prstGeom prst="ellipse">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lt1"/>
                </a:solidFill>
                <a:latin typeface="Century Gothic"/>
                <a:ea typeface="Century Gothic"/>
                <a:cs typeface="Century Gothic"/>
                <a:sym typeface="Century Gothic"/>
              </a:rPr>
              <a:t>Page 47</a:t>
            </a:r>
            <a:endParaRPr sz="1400" b="0" i="0" u="none" strike="noStrike" cap="none">
              <a:solidFill>
                <a:srgbClr val="000000"/>
              </a:solidFill>
              <a:latin typeface="Century Gothic"/>
              <a:ea typeface="Century Gothic"/>
              <a:cs typeface="Century Gothic"/>
              <a:sym typeface="Century Gothic"/>
            </a:endParaRPr>
          </a:p>
        </p:txBody>
      </p:sp>
      <p:graphicFrame>
        <p:nvGraphicFramePr>
          <p:cNvPr id="724" name="Google Shape;724;p48"/>
          <p:cNvGraphicFramePr/>
          <p:nvPr/>
        </p:nvGraphicFramePr>
        <p:xfrm>
          <a:off x="1580214" y="1433320"/>
          <a:ext cx="3000000" cy="3000000"/>
        </p:xfrm>
        <a:graphic>
          <a:graphicData uri="http://schemas.openxmlformats.org/drawingml/2006/table">
            <a:tbl>
              <a:tblPr firstRow="1" bandRow="1">
                <a:noFill/>
                <a:tableStyleId>{4C05758C-05EF-46C1-A114-9D9EE568991D}</a:tableStyleId>
              </a:tblPr>
              <a:tblGrid>
                <a:gridCol w="2709325">
                  <a:extLst>
                    <a:ext uri="{9D8B030D-6E8A-4147-A177-3AD203B41FA5}">
                      <a16:colId xmlns:a16="http://schemas.microsoft.com/office/drawing/2014/main" val="20000"/>
                    </a:ext>
                  </a:extLst>
                </a:gridCol>
                <a:gridCol w="2709325">
                  <a:extLst>
                    <a:ext uri="{9D8B030D-6E8A-4147-A177-3AD203B41FA5}">
                      <a16:colId xmlns:a16="http://schemas.microsoft.com/office/drawing/2014/main" val="20001"/>
                    </a:ext>
                  </a:extLst>
                </a:gridCol>
                <a:gridCol w="2709325">
                  <a:extLst>
                    <a:ext uri="{9D8B030D-6E8A-4147-A177-3AD203B41FA5}">
                      <a16:colId xmlns:a16="http://schemas.microsoft.com/office/drawing/2014/main" val="20002"/>
                    </a:ext>
                  </a:extLst>
                </a:gridCol>
              </a:tblGrid>
              <a:tr h="370850">
                <a:tc gridSpan="3">
                  <a:txBody>
                    <a:bodyPr/>
                    <a:lstStyle/>
                    <a:p>
                      <a:pPr marL="0" marR="0" lvl="0" indent="0" algn="ctr" rtl="0">
                        <a:lnSpc>
                          <a:spcPct val="100000"/>
                        </a:lnSpc>
                        <a:spcBef>
                          <a:spcPts val="0"/>
                        </a:spcBef>
                        <a:spcAft>
                          <a:spcPts val="0"/>
                        </a:spcAft>
                        <a:buClr>
                          <a:srgbClr val="000000"/>
                        </a:buClr>
                        <a:buSzPts val="4000"/>
                        <a:buFont typeface="Arial"/>
                        <a:buNone/>
                      </a:pPr>
                      <a:r>
                        <a:rPr lang="en-US" sz="4000" u="none" strike="noStrike" cap="none">
                          <a:latin typeface="Century Gothic"/>
                          <a:ea typeface="Century Gothic"/>
                          <a:cs typeface="Century Gothic"/>
                          <a:sym typeface="Century Gothic"/>
                        </a:rPr>
                        <a:t>Nonfiction</a:t>
                      </a:r>
                      <a:endParaRPr sz="1400" u="none" strike="noStrike" cap="none"/>
                    </a:p>
                  </a:txBody>
                  <a:tcPr marL="91450" marR="91450" marT="45725" marB="45725"/>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70850">
                <a:tc>
                  <a:txBody>
                    <a:bodyPr/>
                    <a:lstStyle/>
                    <a:p>
                      <a:pPr marL="0" marR="0" lvl="0" indent="0" algn="ctr" rtl="0">
                        <a:lnSpc>
                          <a:spcPct val="100000"/>
                        </a:lnSpc>
                        <a:spcBef>
                          <a:spcPts val="0"/>
                        </a:spcBef>
                        <a:spcAft>
                          <a:spcPts val="0"/>
                        </a:spcAft>
                        <a:buClr>
                          <a:srgbClr val="000000"/>
                        </a:buClr>
                        <a:buSzPts val="3600"/>
                        <a:buFont typeface="Arial"/>
                        <a:buNone/>
                      </a:pPr>
                      <a:r>
                        <a:rPr lang="en-US" sz="3600" u="none" strike="noStrike" cap="none">
                          <a:latin typeface="Century Gothic"/>
                          <a:ea typeface="Century Gothic"/>
                          <a:cs typeface="Century Gothic"/>
                          <a:sym typeface="Century Gothic"/>
                        </a:rPr>
                        <a:t>Details</a:t>
                      </a:r>
                      <a:endParaRPr sz="1400" u="none" strike="noStrike" cap="none"/>
                    </a:p>
                    <a:p>
                      <a:pPr marL="0" marR="0" lvl="0" indent="0" algn="ctr" rtl="0">
                        <a:lnSpc>
                          <a:spcPct val="100000"/>
                        </a:lnSpc>
                        <a:spcBef>
                          <a:spcPts val="0"/>
                        </a:spcBef>
                        <a:spcAft>
                          <a:spcPts val="0"/>
                        </a:spcAft>
                        <a:buClr>
                          <a:srgbClr val="000000"/>
                        </a:buClr>
                        <a:buSzPts val="3600"/>
                        <a:buFont typeface="Arial"/>
                        <a:buNone/>
                      </a:pPr>
                      <a:r>
                        <a:rPr lang="en-US" sz="3600" u="none" strike="noStrike" cap="none">
                          <a:latin typeface="Century Gothic"/>
                          <a:ea typeface="Century Gothic"/>
                          <a:cs typeface="Century Gothic"/>
                          <a:sym typeface="Century Gothic"/>
                        </a:rPr>
                        <a:t>Main Ideas</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3600"/>
                        <a:buFont typeface="Arial"/>
                        <a:buNone/>
                      </a:pPr>
                      <a:r>
                        <a:rPr lang="en-US" sz="3600" u="none" strike="noStrike" cap="none">
                          <a:latin typeface="Century Gothic"/>
                          <a:ea typeface="Century Gothic"/>
                          <a:cs typeface="Century Gothic"/>
                          <a:sym typeface="Century Gothic"/>
                        </a:rPr>
                        <a:t>Text Features</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3600"/>
                        <a:buFont typeface="Arial"/>
                        <a:buNone/>
                      </a:pPr>
                      <a:r>
                        <a:rPr lang="en-US" sz="3600" u="none" strike="noStrike" cap="none">
                          <a:latin typeface="Century Gothic"/>
                          <a:ea typeface="Century Gothic"/>
                          <a:cs typeface="Century Gothic"/>
                          <a:sym typeface="Century Gothic"/>
                        </a:rPr>
                        <a:t>Graphic Features</a:t>
                      </a:r>
                      <a:endParaRPr sz="1400" u="none" strike="noStrike" cap="none"/>
                    </a:p>
                  </a:txBody>
                  <a:tcPr marL="91450" marR="91450" marT="45725" marB="45725"/>
                </a:tc>
                <a:extLst>
                  <a:ext uri="{0D108BD9-81ED-4DB2-BD59-A6C34878D82A}">
                    <a16:rowId xmlns:a16="http://schemas.microsoft.com/office/drawing/2014/main" val="10001"/>
                  </a:ext>
                </a:extLst>
              </a:tr>
              <a:tr h="370850">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extLst>
                  <a:ext uri="{0D108BD9-81ED-4DB2-BD59-A6C34878D82A}">
                    <a16:rowId xmlns:a16="http://schemas.microsoft.com/office/drawing/2014/main" val="10002"/>
                  </a:ext>
                </a:extLst>
              </a:tr>
            </a:tbl>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pic>
        <p:nvPicPr>
          <p:cNvPr id="131" name="Google Shape;131;p8" descr="A picture containing clock&#10;&#10;Description automatically generated"/>
          <p:cNvPicPr preferRelativeResize="0"/>
          <p:nvPr/>
        </p:nvPicPr>
        <p:blipFill rotWithShape="1">
          <a:blip r:embed="rId3">
            <a:alphaModFix/>
          </a:blip>
          <a:srcRect r="52261"/>
          <a:stretch/>
        </p:blipFill>
        <p:spPr>
          <a:xfrm>
            <a:off x="10386533" y="6204193"/>
            <a:ext cx="1632724" cy="467031"/>
          </a:xfrm>
          <a:prstGeom prst="rect">
            <a:avLst/>
          </a:prstGeom>
          <a:noFill/>
          <a:ln>
            <a:noFill/>
          </a:ln>
        </p:spPr>
      </p:pic>
      <p:pic>
        <p:nvPicPr>
          <p:cNvPr id="132" name="Google Shape;132;p8" descr="Logo, company name&#10;&#10;Description automatically generated"/>
          <p:cNvPicPr preferRelativeResize="0"/>
          <p:nvPr/>
        </p:nvPicPr>
        <p:blipFill rotWithShape="1">
          <a:blip r:embed="rId4">
            <a:alphaModFix/>
          </a:blip>
          <a:srcRect l="5777" r="5316" b="11561"/>
          <a:stretch/>
        </p:blipFill>
        <p:spPr>
          <a:xfrm>
            <a:off x="298808" y="6364415"/>
            <a:ext cx="1040465" cy="416153"/>
          </a:xfrm>
          <a:prstGeom prst="rect">
            <a:avLst/>
          </a:prstGeom>
          <a:noFill/>
          <a:ln>
            <a:noFill/>
          </a:ln>
        </p:spPr>
      </p:pic>
      <p:cxnSp>
        <p:nvCxnSpPr>
          <p:cNvPr id="133" name="Google Shape;133;p8"/>
          <p:cNvCxnSpPr/>
          <p:nvPr/>
        </p:nvCxnSpPr>
        <p:spPr>
          <a:xfrm>
            <a:off x="212450" y="304023"/>
            <a:ext cx="0" cy="6440971"/>
          </a:xfrm>
          <a:prstGeom prst="straightConnector1">
            <a:avLst/>
          </a:prstGeom>
          <a:noFill/>
          <a:ln w="28575" cap="flat" cmpd="sng">
            <a:solidFill>
              <a:srgbClr val="0070C0"/>
            </a:solidFill>
            <a:prstDash val="solid"/>
            <a:miter lim="800000"/>
            <a:headEnd type="none" w="sm" len="sm"/>
            <a:tailEnd type="none" w="sm" len="sm"/>
          </a:ln>
        </p:spPr>
      </p:cxnSp>
      <p:sp>
        <p:nvSpPr>
          <p:cNvPr id="134" name="Google Shape;134;p8"/>
          <p:cNvSpPr/>
          <p:nvPr/>
        </p:nvSpPr>
        <p:spPr>
          <a:xfrm>
            <a:off x="212449" y="285508"/>
            <a:ext cx="10660327" cy="728905"/>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chemeClr val="lt1"/>
                </a:solidFill>
                <a:latin typeface="Arial"/>
                <a:ea typeface="Arial"/>
                <a:cs typeface="Arial"/>
                <a:sym typeface="Arial"/>
              </a:rPr>
              <a:t>   </a:t>
            </a:r>
            <a:r>
              <a:rPr lang="en-US" sz="4000" b="0" i="0" u="none" strike="noStrike" cap="none">
                <a:solidFill>
                  <a:schemeClr val="lt1"/>
                </a:solidFill>
                <a:latin typeface="Century Gothic"/>
                <a:ea typeface="Century Gothic"/>
                <a:cs typeface="Century Gothic"/>
                <a:sym typeface="Century Gothic"/>
              </a:rPr>
              <a:t>Phonics</a:t>
            </a:r>
            <a:endParaRPr sz="1400" b="0" i="0" u="none" strike="noStrike" cap="none">
              <a:solidFill>
                <a:srgbClr val="000000"/>
              </a:solidFill>
              <a:latin typeface="Century Gothic"/>
              <a:ea typeface="Century Gothic"/>
              <a:cs typeface="Century Gothic"/>
              <a:sym typeface="Century Gothic"/>
            </a:endParaRPr>
          </a:p>
        </p:txBody>
      </p:sp>
      <p:sp>
        <p:nvSpPr>
          <p:cNvPr id="135" name="Google Shape;135;p8"/>
          <p:cNvSpPr/>
          <p:nvPr/>
        </p:nvSpPr>
        <p:spPr>
          <a:xfrm>
            <a:off x="9958392" y="140912"/>
            <a:ext cx="2060865" cy="1156961"/>
          </a:xfrm>
          <a:prstGeom prst="ellipse">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lt1"/>
                </a:solidFill>
                <a:latin typeface="Century Gothic"/>
                <a:ea typeface="Century Gothic"/>
                <a:cs typeface="Century Gothic"/>
                <a:sym typeface="Century Gothic"/>
              </a:rPr>
              <a:t>Page 93</a:t>
            </a:r>
            <a:endParaRPr sz="1400" b="0" i="0" u="none" strike="noStrike" cap="none">
              <a:solidFill>
                <a:srgbClr val="000000"/>
              </a:solidFill>
              <a:latin typeface="Century Gothic"/>
              <a:ea typeface="Century Gothic"/>
              <a:cs typeface="Century Gothic"/>
              <a:sym typeface="Century Gothic"/>
            </a:endParaRPr>
          </a:p>
        </p:txBody>
      </p:sp>
      <p:sp>
        <p:nvSpPr>
          <p:cNvPr id="136" name="Google Shape;136;p8"/>
          <p:cNvSpPr txBox="1"/>
          <p:nvPr/>
        </p:nvSpPr>
        <p:spPr>
          <a:xfrm>
            <a:off x="911129" y="1412086"/>
            <a:ext cx="2566225" cy="92328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5400" b="0" i="0" u="none" strike="noStrike" cap="none">
                <a:solidFill>
                  <a:schemeClr val="dk1"/>
                </a:solidFill>
                <a:latin typeface="Century Gothic"/>
                <a:ea typeface="Century Gothic"/>
                <a:cs typeface="Century Gothic"/>
                <a:sym typeface="Century Gothic"/>
              </a:rPr>
              <a:t>step</a:t>
            </a:r>
            <a:endParaRPr sz="1400" b="0" i="0" u="none" strike="noStrike" cap="none">
              <a:solidFill>
                <a:srgbClr val="000000"/>
              </a:solidFill>
              <a:latin typeface="Century Gothic"/>
              <a:ea typeface="Century Gothic"/>
              <a:cs typeface="Century Gothic"/>
              <a:sym typeface="Century Gothic"/>
            </a:endParaRPr>
          </a:p>
        </p:txBody>
      </p:sp>
      <p:pic>
        <p:nvPicPr>
          <p:cNvPr id="137" name="Google Shape;137;p8" descr="A picture containing drawing, lamp&#10;&#10;Description automatically generated"/>
          <p:cNvPicPr preferRelativeResize="0"/>
          <p:nvPr/>
        </p:nvPicPr>
        <p:blipFill rotWithShape="1">
          <a:blip r:embed="rId5">
            <a:alphaModFix/>
          </a:blip>
          <a:srcRect/>
          <a:stretch/>
        </p:blipFill>
        <p:spPr>
          <a:xfrm rot="9387287">
            <a:off x="9271967" y="5485049"/>
            <a:ext cx="2842710" cy="979582"/>
          </a:xfrm>
          <a:prstGeom prst="rect">
            <a:avLst/>
          </a:prstGeom>
          <a:noFill/>
          <a:ln>
            <a:noFill/>
          </a:ln>
        </p:spPr>
      </p:pic>
      <p:sp>
        <p:nvSpPr>
          <p:cNvPr id="138" name="Google Shape;138;p8"/>
          <p:cNvSpPr txBox="1"/>
          <p:nvPr/>
        </p:nvSpPr>
        <p:spPr>
          <a:xfrm>
            <a:off x="5637204" y="1412086"/>
            <a:ext cx="2566225" cy="92328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5400" b="0" i="0" u="none" strike="noStrike" cap="none">
                <a:solidFill>
                  <a:schemeClr val="dk1"/>
                </a:solidFill>
                <a:latin typeface="Century Gothic"/>
                <a:ea typeface="Century Gothic"/>
                <a:cs typeface="Century Gothic"/>
                <a:sym typeface="Century Gothic"/>
              </a:rPr>
              <a:t>fast</a:t>
            </a:r>
            <a:endParaRPr sz="1400" b="0" i="0" u="none" strike="noStrike" cap="none">
              <a:solidFill>
                <a:srgbClr val="000000"/>
              </a:solidFill>
              <a:latin typeface="Century Gothic"/>
              <a:ea typeface="Century Gothic"/>
              <a:cs typeface="Century Gothic"/>
              <a:sym typeface="Century Gothic"/>
            </a:endParaRPr>
          </a:p>
        </p:txBody>
      </p:sp>
      <p:sp>
        <p:nvSpPr>
          <p:cNvPr id="139" name="Google Shape;139;p8"/>
          <p:cNvSpPr txBox="1"/>
          <p:nvPr/>
        </p:nvSpPr>
        <p:spPr>
          <a:xfrm>
            <a:off x="9050999" y="2415786"/>
            <a:ext cx="2671067" cy="206206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none">
                <a:solidFill>
                  <a:schemeClr val="dk1"/>
                </a:solidFill>
                <a:latin typeface="Century Gothic"/>
                <a:ea typeface="Century Gothic"/>
                <a:cs typeface="Century Gothic"/>
                <a:sym typeface="Century Gothic"/>
              </a:rPr>
              <a:t>Turn</a:t>
            </a:r>
            <a:r>
              <a:rPr lang="en-US" sz="3200" b="0" i="0" u="none" strike="noStrike" cap="none">
                <a:solidFill>
                  <a:schemeClr val="dk1"/>
                </a:solidFill>
                <a:latin typeface="Century Gothic"/>
                <a:ea typeface="Century Gothic"/>
                <a:cs typeface="Century Gothic"/>
                <a:sym typeface="Century Gothic"/>
              </a:rPr>
              <a:t> to page 93 in your Student Interactive.</a:t>
            </a:r>
            <a:endParaRPr sz="3200" b="0" i="0" u="none" strike="noStrike" cap="none">
              <a:solidFill>
                <a:schemeClr val="dk1"/>
              </a:solidFill>
              <a:latin typeface="Century Gothic"/>
              <a:ea typeface="Century Gothic"/>
              <a:cs typeface="Century Gothic"/>
              <a:sym typeface="Century Gothic"/>
            </a:endParaRPr>
          </a:p>
        </p:txBody>
      </p:sp>
      <p:pic>
        <p:nvPicPr>
          <p:cNvPr id="140" name="Google Shape;140;p8"/>
          <p:cNvPicPr preferRelativeResize="0"/>
          <p:nvPr/>
        </p:nvPicPr>
        <p:blipFill rotWithShape="1">
          <a:blip r:embed="rId6">
            <a:alphaModFix/>
          </a:blip>
          <a:srcRect/>
          <a:stretch/>
        </p:blipFill>
        <p:spPr>
          <a:xfrm>
            <a:off x="1570206" y="2397968"/>
            <a:ext cx="7030431" cy="4153480"/>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729"/>
        <p:cNvGrpSpPr/>
        <p:nvPr/>
      </p:nvGrpSpPr>
      <p:grpSpPr>
        <a:xfrm>
          <a:off x="0" y="0"/>
          <a:ext cx="0" cy="0"/>
          <a:chOff x="0" y="0"/>
          <a:chExt cx="0" cy="0"/>
        </a:xfrm>
      </p:grpSpPr>
      <p:pic>
        <p:nvPicPr>
          <p:cNvPr id="730" name="Google Shape;730;p49" descr="A picture containing clock&#10;&#10;Description automatically generated"/>
          <p:cNvPicPr preferRelativeResize="0"/>
          <p:nvPr/>
        </p:nvPicPr>
        <p:blipFill rotWithShape="1">
          <a:blip r:embed="rId3">
            <a:alphaModFix/>
          </a:blip>
          <a:srcRect r="52261"/>
          <a:stretch/>
        </p:blipFill>
        <p:spPr>
          <a:xfrm>
            <a:off x="10386533" y="6204193"/>
            <a:ext cx="1632724" cy="467031"/>
          </a:xfrm>
          <a:prstGeom prst="rect">
            <a:avLst/>
          </a:prstGeom>
          <a:noFill/>
          <a:ln>
            <a:noFill/>
          </a:ln>
        </p:spPr>
      </p:pic>
      <p:pic>
        <p:nvPicPr>
          <p:cNvPr id="731" name="Google Shape;731;p49" descr="A picture containing drawing, lamp&#10;&#10;Description automatically generated"/>
          <p:cNvPicPr preferRelativeResize="0"/>
          <p:nvPr/>
        </p:nvPicPr>
        <p:blipFill rotWithShape="1">
          <a:blip r:embed="rId4">
            <a:alphaModFix/>
          </a:blip>
          <a:srcRect/>
          <a:stretch/>
        </p:blipFill>
        <p:spPr>
          <a:xfrm rot="9387287">
            <a:off x="9271967" y="5485049"/>
            <a:ext cx="2842710" cy="979582"/>
          </a:xfrm>
          <a:prstGeom prst="rect">
            <a:avLst/>
          </a:prstGeom>
          <a:noFill/>
          <a:ln>
            <a:noFill/>
          </a:ln>
        </p:spPr>
      </p:pic>
      <p:pic>
        <p:nvPicPr>
          <p:cNvPr id="732" name="Google Shape;732;p49" descr="Logo, company name&#10;&#10;Description automatically generated"/>
          <p:cNvPicPr preferRelativeResize="0"/>
          <p:nvPr/>
        </p:nvPicPr>
        <p:blipFill rotWithShape="1">
          <a:blip r:embed="rId5">
            <a:alphaModFix/>
          </a:blip>
          <a:srcRect l="5777" r="5316" b="11561"/>
          <a:stretch/>
        </p:blipFill>
        <p:spPr>
          <a:xfrm>
            <a:off x="298808" y="6364415"/>
            <a:ext cx="1040465" cy="416153"/>
          </a:xfrm>
          <a:prstGeom prst="rect">
            <a:avLst/>
          </a:prstGeom>
          <a:noFill/>
          <a:ln>
            <a:noFill/>
          </a:ln>
        </p:spPr>
      </p:pic>
      <p:cxnSp>
        <p:nvCxnSpPr>
          <p:cNvPr id="733" name="Google Shape;733;p49"/>
          <p:cNvCxnSpPr/>
          <p:nvPr/>
        </p:nvCxnSpPr>
        <p:spPr>
          <a:xfrm>
            <a:off x="212450" y="304023"/>
            <a:ext cx="0" cy="6440971"/>
          </a:xfrm>
          <a:prstGeom prst="straightConnector1">
            <a:avLst/>
          </a:prstGeom>
          <a:noFill/>
          <a:ln w="28575" cap="flat" cmpd="sng">
            <a:solidFill>
              <a:srgbClr val="0070C0"/>
            </a:solidFill>
            <a:prstDash val="solid"/>
            <a:miter lim="800000"/>
            <a:headEnd type="none" w="sm" len="sm"/>
            <a:tailEnd type="none" w="sm" len="sm"/>
          </a:ln>
        </p:spPr>
      </p:cxnSp>
      <p:sp>
        <p:nvSpPr>
          <p:cNvPr id="734" name="Google Shape;734;p49"/>
          <p:cNvSpPr/>
          <p:nvPr/>
        </p:nvSpPr>
        <p:spPr>
          <a:xfrm>
            <a:off x="212449" y="285508"/>
            <a:ext cx="10660327" cy="728905"/>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chemeClr val="lt1"/>
                </a:solidFill>
                <a:latin typeface="Century Gothic"/>
                <a:ea typeface="Century Gothic"/>
                <a:cs typeface="Century Gothic"/>
                <a:sym typeface="Century Gothic"/>
              </a:rPr>
              <a:t>   Independent Writing </a:t>
            </a:r>
            <a:endParaRPr sz="1400" b="0" i="0" u="none" strike="noStrike" cap="none">
              <a:solidFill>
                <a:srgbClr val="000000"/>
              </a:solidFill>
              <a:latin typeface="Century Gothic"/>
              <a:ea typeface="Century Gothic"/>
              <a:cs typeface="Century Gothic"/>
              <a:sym typeface="Century Gothic"/>
            </a:endParaRPr>
          </a:p>
        </p:txBody>
      </p:sp>
      <p:sp>
        <p:nvSpPr>
          <p:cNvPr id="735" name="Google Shape;735;p49"/>
          <p:cNvSpPr txBox="1"/>
          <p:nvPr/>
        </p:nvSpPr>
        <p:spPr>
          <a:xfrm>
            <a:off x="995894" y="1899966"/>
            <a:ext cx="9390639" cy="107717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0" i="0" u="none" strike="noStrike" cap="none">
                <a:solidFill>
                  <a:schemeClr val="dk1"/>
                </a:solidFill>
                <a:latin typeface="Century Gothic"/>
                <a:ea typeface="Century Gothic"/>
                <a:cs typeface="Century Gothic"/>
                <a:sym typeface="Century Gothic"/>
              </a:rPr>
              <a:t>Let’s </a:t>
            </a:r>
            <a:r>
              <a:rPr lang="en-US" sz="3200" b="1" i="0" u="none" strike="noStrike" cap="none">
                <a:solidFill>
                  <a:schemeClr val="dk1"/>
                </a:solidFill>
                <a:latin typeface="Century Gothic"/>
                <a:ea typeface="Century Gothic"/>
                <a:cs typeface="Century Gothic"/>
                <a:sym typeface="Century Gothic"/>
              </a:rPr>
              <a:t>develop</a:t>
            </a:r>
            <a:r>
              <a:rPr lang="en-US" sz="3200" b="0" i="0" u="none" strike="noStrike" cap="none">
                <a:solidFill>
                  <a:schemeClr val="dk1"/>
                </a:solidFill>
                <a:latin typeface="Century Gothic"/>
                <a:ea typeface="Century Gothic"/>
                <a:cs typeface="Century Gothic"/>
                <a:sym typeface="Century Gothic"/>
              </a:rPr>
              <a:t> an outline for writing about a non-fiction topic. </a:t>
            </a:r>
            <a:endParaRPr sz="3200" b="0" i="0" u="none" strike="noStrike" cap="none">
              <a:solidFill>
                <a:schemeClr val="dk1"/>
              </a:solidFill>
              <a:latin typeface="Century Gothic"/>
              <a:ea typeface="Century Gothic"/>
              <a:cs typeface="Century Gothic"/>
              <a:sym typeface="Century Gothic"/>
            </a:endParaRPr>
          </a:p>
        </p:txBody>
      </p:sp>
      <p:sp>
        <p:nvSpPr>
          <p:cNvPr id="736" name="Google Shape;736;p49"/>
          <p:cNvSpPr txBox="1"/>
          <p:nvPr/>
        </p:nvSpPr>
        <p:spPr>
          <a:xfrm>
            <a:off x="995894" y="3429000"/>
            <a:ext cx="8548156" cy="107721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0" i="0" u="none" strike="noStrike" cap="none">
                <a:solidFill>
                  <a:schemeClr val="dk1"/>
                </a:solidFill>
                <a:latin typeface="Century Gothic"/>
                <a:ea typeface="Century Gothic"/>
                <a:cs typeface="Century Gothic"/>
                <a:sym typeface="Century Gothic"/>
              </a:rPr>
              <a:t>You</a:t>
            </a:r>
            <a:r>
              <a:rPr lang="en-US" sz="3200" b="1" i="0" u="none" strike="noStrike" cap="none">
                <a:solidFill>
                  <a:schemeClr val="dk1"/>
                </a:solidFill>
                <a:latin typeface="Century Gothic"/>
                <a:ea typeface="Century Gothic"/>
                <a:cs typeface="Century Gothic"/>
                <a:sym typeface="Century Gothic"/>
              </a:rPr>
              <a:t> </a:t>
            </a:r>
            <a:r>
              <a:rPr lang="en-US" sz="3200" b="0" i="0" u="none" strike="noStrike" cap="none">
                <a:solidFill>
                  <a:schemeClr val="dk1"/>
                </a:solidFill>
                <a:latin typeface="Century Gothic"/>
                <a:ea typeface="Century Gothic"/>
                <a:cs typeface="Century Gothic"/>
                <a:sym typeface="Century Gothic"/>
              </a:rPr>
              <a:t>will continue </a:t>
            </a:r>
            <a:r>
              <a:rPr lang="en-US" sz="3200" b="1" i="0" u="none" strike="noStrike" cap="none">
                <a:solidFill>
                  <a:schemeClr val="dk1"/>
                </a:solidFill>
                <a:latin typeface="Century Gothic"/>
                <a:ea typeface="Century Gothic"/>
                <a:cs typeface="Century Gothic"/>
                <a:sym typeface="Century Gothic"/>
              </a:rPr>
              <a:t>to work </a:t>
            </a:r>
            <a:r>
              <a:rPr lang="en-US" sz="3200" b="0" i="0" u="none" strike="noStrike" cap="none">
                <a:solidFill>
                  <a:schemeClr val="dk1"/>
                </a:solidFill>
                <a:latin typeface="Century Gothic"/>
                <a:ea typeface="Century Gothic"/>
                <a:cs typeface="Century Gothic"/>
                <a:sym typeface="Century Gothic"/>
              </a:rPr>
              <a:t>on your topics in your journals. </a:t>
            </a:r>
            <a:endParaRPr sz="3200" b="0" i="0" u="none" strike="noStrike" cap="none">
              <a:solidFill>
                <a:schemeClr val="dk1"/>
              </a:solidFill>
              <a:latin typeface="Century Gothic"/>
              <a:ea typeface="Century Gothic"/>
              <a:cs typeface="Century Gothic"/>
              <a:sym typeface="Century Gothic"/>
            </a:endParaRPr>
          </a:p>
        </p:txBody>
      </p:sp>
      <p:pic>
        <p:nvPicPr>
          <p:cNvPr id="737" name="Google Shape;737;p49" descr="Books outline"/>
          <p:cNvPicPr preferRelativeResize="0"/>
          <p:nvPr/>
        </p:nvPicPr>
        <p:blipFill rotWithShape="1">
          <a:blip r:embed="rId6">
            <a:alphaModFix/>
          </a:blip>
          <a:srcRect/>
          <a:stretch/>
        </p:blipFill>
        <p:spPr>
          <a:xfrm>
            <a:off x="8941152" y="3186758"/>
            <a:ext cx="2429785" cy="2429785"/>
          </a:xfrm>
          <a:prstGeom prst="rect">
            <a:avLst/>
          </a:prstGeom>
          <a:noFill/>
          <a:ln>
            <a:noFill/>
          </a:ln>
        </p:spPr>
      </p:pic>
      <p:sp>
        <p:nvSpPr>
          <p:cNvPr id="738" name="Google Shape;738;p49"/>
          <p:cNvSpPr txBox="1"/>
          <p:nvPr/>
        </p:nvSpPr>
        <p:spPr>
          <a:xfrm>
            <a:off x="992880" y="4987215"/>
            <a:ext cx="8548156" cy="58473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none">
                <a:solidFill>
                  <a:schemeClr val="dk1"/>
                </a:solidFill>
                <a:latin typeface="Century Gothic"/>
                <a:ea typeface="Century Gothic"/>
                <a:cs typeface="Century Gothic"/>
                <a:sym typeface="Century Gothic"/>
              </a:rPr>
              <a:t>Share </a:t>
            </a:r>
            <a:r>
              <a:rPr lang="en-US" sz="3200" b="0" i="0" u="none" strike="noStrike" cap="none">
                <a:solidFill>
                  <a:schemeClr val="dk1"/>
                </a:solidFill>
                <a:latin typeface="Century Gothic"/>
                <a:ea typeface="Century Gothic"/>
                <a:cs typeface="Century Gothic"/>
                <a:sym typeface="Century Gothic"/>
              </a:rPr>
              <a:t>your topic for nonfiction writing. </a:t>
            </a:r>
            <a:endParaRPr sz="3200" b="0" i="0" u="none" strike="noStrike" cap="none">
              <a:solidFill>
                <a:schemeClr val="dk1"/>
              </a:solidFill>
              <a:latin typeface="Century Gothic"/>
              <a:ea typeface="Century Gothic"/>
              <a:cs typeface="Century Gothic"/>
              <a:sym typeface="Century Gothic"/>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743"/>
        <p:cNvGrpSpPr/>
        <p:nvPr/>
      </p:nvGrpSpPr>
      <p:grpSpPr>
        <a:xfrm>
          <a:off x="0" y="0"/>
          <a:ext cx="0" cy="0"/>
          <a:chOff x="0" y="0"/>
          <a:chExt cx="0" cy="0"/>
        </a:xfrm>
      </p:grpSpPr>
      <p:pic>
        <p:nvPicPr>
          <p:cNvPr id="744" name="Google Shape;744;p50" descr="A picture containing clock&#10;&#10;Description automatically generated"/>
          <p:cNvPicPr preferRelativeResize="0"/>
          <p:nvPr/>
        </p:nvPicPr>
        <p:blipFill rotWithShape="1">
          <a:blip r:embed="rId3">
            <a:alphaModFix/>
          </a:blip>
          <a:srcRect r="52261"/>
          <a:stretch/>
        </p:blipFill>
        <p:spPr>
          <a:xfrm>
            <a:off x="10386533" y="6204193"/>
            <a:ext cx="1632724" cy="467031"/>
          </a:xfrm>
          <a:prstGeom prst="rect">
            <a:avLst/>
          </a:prstGeom>
          <a:noFill/>
          <a:ln>
            <a:noFill/>
          </a:ln>
        </p:spPr>
      </p:pic>
      <p:pic>
        <p:nvPicPr>
          <p:cNvPr id="745" name="Google Shape;745;p50" descr="A picture containing drawing, lamp&#10;&#10;Description automatically generated"/>
          <p:cNvPicPr preferRelativeResize="0"/>
          <p:nvPr/>
        </p:nvPicPr>
        <p:blipFill rotWithShape="1">
          <a:blip r:embed="rId4">
            <a:alphaModFix/>
          </a:blip>
          <a:srcRect/>
          <a:stretch/>
        </p:blipFill>
        <p:spPr>
          <a:xfrm rot="9387287">
            <a:off x="9271967" y="5485049"/>
            <a:ext cx="2842710" cy="979582"/>
          </a:xfrm>
          <a:prstGeom prst="rect">
            <a:avLst/>
          </a:prstGeom>
          <a:noFill/>
          <a:ln>
            <a:noFill/>
          </a:ln>
        </p:spPr>
      </p:pic>
      <p:pic>
        <p:nvPicPr>
          <p:cNvPr id="746" name="Google Shape;746;p50" descr="Logo, company name&#10;&#10;Description automatically generated"/>
          <p:cNvPicPr preferRelativeResize="0"/>
          <p:nvPr/>
        </p:nvPicPr>
        <p:blipFill rotWithShape="1">
          <a:blip r:embed="rId5">
            <a:alphaModFix/>
          </a:blip>
          <a:srcRect l="5777" r="5316" b="11561"/>
          <a:stretch/>
        </p:blipFill>
        <p:spPr>
          <a:xfrm>
            <a:off x="298808" y="6364415"/>
            <a:ext cx="1040465" cy="416153"/>
          </a:xfrm>
          <a:prstGeom prst="rect">
            <a:avLst/>
          </a:prstGeom>
          <a:noFill/>
          <a:ln>
            <a:noFill/>
          </a:ln>
        </p:spPr>
      </p:pic>
      <p:cxnSp>
        <p:nvCxnSpPr>
          <p:cNvPr id="747" name="Google Shape;747;p50"/>
          <p:cNvCxnSpPr/>
          <p:nvPr/>
        </p:nvCxnSpPr>
        <p:spPr>
          <a:xfrm>
            <a:off x="212450" y="304023"/>
            <a:ext cx="0" cy="6440971"/>
          </a:xfrm>
          <a:prstGeom prst="straightConnector1">
            <a:avLst/>
          </a:prstGeom>
          <a:noFill/>
          <a:ln w="28575" cap="flat" cmpd="sng">
            <a:solidFill>
              <a:srgbClr val="0070C0"/>
            </a:solidFill>
            <a:prstDash val="solid"/>
            <a:miter lim="800000"/>
            <a:headEnd type="none" w="sm" len="sm"/>
            <a:tailEnd type="none" w="sm" len="sm"/>
          </a:ln>
        </p:spPr>
      </p:cxnSp>
      <p:sp>
        <p:nvSpPr>
          <p:cNvPr id="748" name="Google Shape;748;p50"/>
          <p:cNvSpPr/>
          <p:nvPr/>
        </p:nvSpPr>
        <p:spPr>
          <a:xfrm>
            <a:off x="212449" y="285508"/>
            <a:ext cx="10660327" cy="728905"/>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chemeClr val="lt1"/>
                </a:solidFill>
                <a:latin typeface="Avenir"/>
                <a:ea typeface="Avenir"/>
                <a:cs typeface="Avenir"/>
                <a:sym typeface="Avenir"/>
              </a:rPr>
              <a:t>   </a:t>
            </a:r>
            <a:r>
              <a:rPr lang="en-US" sz="4000" b="0" i="0" u="none" strike="noStrike" cap="none">
                <a:solidFill>
                  <a:schemeClr val="lt1"/>
                </a:solidFill>
                <a:latin typeface="Century Gothic"/>
                <a:ea typeface="Century Gothic"/>
                <a:cs typeface="Century Gothic"/>
                <a:sym typeface="Century Gothic"/>
              </a:rPr>
              <a:t>Spelling </a:t>
            </a:r>
            <a:endParaRPr sz="1400" b="0" i="0" u="none" strike="noStrike" cap="none">
              <a:solidFill>
                <a:srgbClr val="000000"/>
              </a:solidFill>
              <a:latin typeface="Century Gothic"/>
              <a:ea typeface="Century Gothic"/>
              <a:cs typeface="Century Gothic"/>
              <a:sym typeface="Century Gothic"/>
            </a:endParaRPr>
          </a:p>
        </p:txBody>
      </p:sp>
      <p:sp>
        <p:nvSpPr>
          <p:cNvPr id="749" name="Google Shape;749;p50"/>
          <p:cNvSpPr txBox="1"/>
          <p:nvPr/>
        </p:nvSpPr>
        <p:spPr>
          <a:xfrm>
            <a:off x="8020162" y="3718824"/>
            <a:ext cx="3200398" cy="923289"/>
          </a:xfrm>
          <a:prstGeom prst="rect">
            <a:avLst/>
          </a:prstGeom>
          <a:noFill/>
          <a:ln w="19050" cap="flat" cmpd="sng">
            <a:solidFill>
              <a:schemeClr val="accent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5400" b="0" i="0" u="none" strike="noStrike" cap="none">
                <a:solidFill>
                  <a:schemeClr val="dk1"/>
                </a:solidFill>
                <a:latin typeface="Century Gothic"/>
                <a:ea typeface="Century Gothic"/>
                <a:cs typeface="Century Gothic"/>
                <a:sym typeface="Century Gothic"/>
              </a:rPr>
              <a:t>scram</a:t>
            </a:r>
            <a:endParaRPr sz="1400" b="0" i="0" u="none" strike="noStrike" cap="none">
              <a:solidFill>
                <a:srgbClr val="000000"/>
              </a:solidFill>
              <a:latin typeface="Century Gothic"/>
              <a:ea typeface="Century Gothic"/>
              <a:cs typeface="Century Gothic"/>
              <a:sym typeface="Century Gothic"/>
            </a:endParaRPr>
          </a:p>
        </p:txBody>
      </p:sp>
      <p:sp>
        <p:nvSpPr>
          <p:cNvPr id="750" name="Google Shape;750;p50"/>
          <p:cNvSpPr txBox="1"/>
          <p:nvPr/>
        </p:nvSpPr>
        <p:spPr>
          <a:xfrm>
            <a:off x="4468035" y="3718824"/>
            <a:ext cx="3200398" cy="923289"/>
          </a:xfrm>
          <a:prstGeom prst="rect">
            <a:avLst/>
          </a:prstGeom>
          <a:noFill/>
          <a:ln w="19050" cap="flat" cmpd="sng">
            <a:solidFill>
              <a:schemeClr val="accent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5400" b="0" i="0" u="none" strike="noStrike" cap="none">
                <a:solidFill>
                  <a:schemeClr val="dk1"/>
                </a:solidFill>
                <a:latin typeface="Century Gothic"/>
                <a:ea typeface="Century Gothic"/>
                <a:cs typeface="Century Gothic"/>
                <a:sym typeface="Century Gothic"/>
              </a:rPr>
              <a:t>sled</a:t>
            </a:r>
            <a:endParaRPr sz="1400" b="0" i="0" u="none" strike="noStrike" cap="none">
              <a:solidFill>
                <a:srgbClr val="000000"/>
              </a:solidFill>
              <a:latin typeface="Century Gothic"/>
              <a:ea typeface="Century Gothic"/>
              <a:cs typeface="Century Gothic"/>
              <a:sym typeface="Century Gothic"/>
            </a:endParaRPr>
          </a:p>
        </p:txBody>
      </p:sp>
      <p:sp>
        <p:nvSpPr>
          <p:cNvPr id="751" name="Google Shape;751;p50"/>
          <p:cNvSpPr txBox="1"/>
          <p:nvPr/>
        </p:nvSpPr>
        <p:spPr>
          <a:xfrm>
            <a:off x="915908" y="3718827"/>
            <a:ext cx="3200398" cy="923289"/>
          </a:xfrm>
          <a:prstGeom prst="rect">
            <a:avLst/>
          </a:prstGeom>
          <a:noFill/>
          <a:ln w="19050" cap="flat" cmpd="sng">
            <a:solidFill>
              <a:schemeClr val="accent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5400" b="0" i="0" u="none" strike="noStrike" cap="none">
                <a:solidFill>
                  <a:schemeClr val="dk1"/>
                </a:solidFill>
                <a:latin typeface="Century Gothic"/>
                <a:ea typeface="Century Gothic"/>
                <a:cs typeface="Century Gothic"/>
                <a:sym typeface="Century Gothic"/>
              </a:rPr>
              <a:t>best</a:t>
            </a:r>
            <a:endParaRPr sz="1400" b="0" i="0" u="none" strike="noStrike" cap="none">
              <a:solidFill>
                <a:srgbClr val="000000"/>
              </a:solidFill>
              <a:latin typeface="Century Gothic"/>
              <a:ea typeface="Century Gothic"/>
              <a:cs typeface="Century Gothic"/>
              <a:sym typeface="Century Gothic"/>
            </a:endParaRPr>
          </a:p>
        </p:txBody>
      </p:sp>
      <p:sp>
        <p:nvSpPr>
          <p:cNvPr id="752" name="Google Shape;752;p50"/>
          <p:cNvSpPr txBox="1"/>
          <p:nvPr/>
        </p:nvSpPr>
        <p:spPr>
          <a:xfrm>
            <a:off x="915908" y="1904975"/>
            <a:ext cx="3200398" cy="923289"/>
          </a:xfrm>
          <a:prstGeom prst="rect">
            <a:avLst/>
          </a:prstGeom>
          <a:noFill/>
          <a:ln w="19050" cap="flat" cmpd="sng">
            <a:solidFill>
              <a:schemeClr val="accent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5400" b="0" i="0" u="none" strike="noStrike" cap="none">
                <a:solidFill>
                  <a:schemeClr val="dk1"/>
                </a:solidFill>
                <a:latin typeface="Century Gothic"/>
                <a:ea typeface="Century Gothic"/>
                <a:cs typeface="Century Gothic"/>
                <a:sym typeface="Century Gothic"/>
              </a:rPr>
              <a:t>-st</a:t>
            </a:r>
            <a:endParaRPr sz="1400" b="0" i="0" u="none" strike="noStrike" cap="none">
              <a:solidFill>
                <a:srgbClr val="000000"/>
              </a:solidFill>
              <a:latin typeface="Century Gothic"/>
              <a:ea typeface="Century Gothic"/>
              <a:cs typeface="Century Gothic"/>
              <a:sym typeface="Century Gothic"/>
            </a:endParaRPr>
          </a:p>
        </p:txBody>
      </p:sp>
      <p:sp>
        <p:nvSpPr>
          <p:cNvPr id="753" name="Google Shape;753;p50"/>
          <p:cNvSpPr txBox="1"/>
          <p:nvPr/>
        </p:nvSpPr>
        <p:spPr>
          <a:xfrm>
            <a:off x="4495801" y="1904974"/>
            <a:ext cx="3200398" cy="923289"/>
          </a:xfrm>
          <a:prstGeom prst="rect">
            <a:avLst/>
          </a:prstGeom>
          <a:noFill/>
          <a:ln w="19050" cap="flat" cmpd="sng">
            <a:solidFill>
              <a:schemeClr val="accent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5400" b="0" i="0" u="none" strike="noStrike" cap="none">
                <a:solidFill>
                  <a:schemeClr val="dk1"/>
                </a:solidFill>
                <a:latin typeface="Century Gothic"/>
                <a:ea typeface="Century Gothic"/>
                <a:cs typeface="Century Gothic"/>
                <a:sym typeface="Century Gothic"/>
              </a:rPr>
              <a:t>sl-</a:t>
            </a:r>
            <a:endParaRPr sz="1400" b="0" i="0" u="none" strike="noStrike" cap="none">
              <a:solidFill>
                <a:srgbClr val="000000"/>
              </a:solidFill>
              <a:latin typeface="Century Gothic"/>
              <a:ea typeface="Century Gothic"/>
              <a:cs typeface="Century Gothic"/>
              <a:sym typeface="Century Gothic"/>
            </a:endParaRPr>
          </a:p>
        </p:txBody>
      </p:sp>
      <p:sp>
        <p:nvSpPr>
          <p:cNvPr id="754" name="Google Shape;754;p50"/>
          <p:cNvSpPr txBox="1"/>
          <p:nvPr/>
        </p:nvSpPr>
        <p:spPr>
          <a:xfrm>
            <a:off x="8075694" y="1890457"/>
            <a:ext cx="3200398" cy="923289"/>
          </a:xfrm>
          <a:prstGeom prst="rect">
            <a:avLst/>
          </a:prstGeom>
          <a:noFill/>
          <a:ln w="19050" cap="flat" cmpd="sng">
            <a:solidFill>
              <a:schemeClr val="accent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5400" b="0" i="0" u="none" strike="noStrike" cap="none">
                <a:solidFill>
                  <a:schemeClr val="dk1"/>
                </a:solidFill>
                <a:latin typeface="Century Gothic"/>
                <a:ea typeface="Century Gothic"/>
                <a:cs typeface="Century Gothic"/>
                <a:sym typeface="Century Gothic"/>
              </a:rPr>
              <a:t>scr-</a:t>
            </a:r>
            <a:endParaRPr sz="1400" b="0" i="0" u="none" strike="noStrike" cap="none">
              <a:solidFill>
                <a:srgbClr val="000000"/>
              </a:solidFill>
              <a:latin typeface="Century Gothic"/>
              <a:ea typeface="Century Gothic"/>
              <a:cs typeface="Century Gothic"/>
              <a:sym typeface="Century Gothic"/>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759"/>
        <p:cNvGrpSpPr/>
        <p:nvPr/>
      </p:nvGrpSpPr>
      <p:grpSpPr>
        <a:xfrm>
          <a:off x="0" y="0"/>
          <a:ext cx="0" cy="0"/>
          <a:chOff x="0" y="0"/>
          <a:chExt cx="0" cy="0"/>
        </a:xfrm>
      </p:grpSpPr>
      <p:pic>
        <p:nvPicPr>
          <p:cNvPr id="760" name="Google Shape;760;p51" descr="A picture containing clock&#10;&#10;Description automatically generated"/>
          <p:cNvPicPr preferRelativeResize="0"/>
          <p:nvPr/>
        </p:nvPicPr>
        <p:blipFill rotWithShape="1">
          <a:blip r:embed="rId3">
            <a:alphaModFix/>
          </a:blip>
          <a:srcRect r="52261"/>
          <a:stretch/>
        </p:blipFill>
        <p:spPr>
          <a:xfrm>
            <a:off x="10386533" y="6204193"/>
            <a:ext cx="1632724" cy="467031"/>
          </a:xfrm>
          <a:prstGeom prst="rect">
            <a:avLst/>
          </a:prstGeom>
          <a:noFill/>
          <a:ln>
            <a:noFill/>
          </a:ln>
        </p:spPr>
      </p:pic>
      <p:pic>
        <p:nvPicPr>
          <p:cNvPr id="761" name="Google Shape;761;p51" descr="A picture containing drawing, lamp&#10;&#10;Description automatically generated"/>
          <p:cNvPicPr preferRelativeResize="0"/>
          <p:nvPr/>
        </p:nvPicPr>
        <p:blipFill rotWithShape="1">
          <a:blip r:embed="rId4">
            <a:alphaModFix/>
          </a:blip>
          <a:srcRect/>
          <a:stretch/>
        </p:blipFill>
        <p:spPr>
          <a:xfrm rot="9387287">
            <a:off x="9271967" y="5485049"/>
            <a:ext cx="2842710" cy="979582"/>
          </a:xfrm>
          <a:prstGeom prst="rect">
            <a:avLst/>
          </a:prstGeom>
          <a:noFill/>
          <a:ln>
            <a:noFill/>
          </a:ln>
        </p:spPr>
      </p:pic>
      <p:pic>
        <p:nvPicPr>
          <p:cNvPr id="762" name="Google Shape;762;p51" descr="Logo, company name&#10;&#10;Description automatically generated"/>
          <p:cNvPicPr preferRelativeResize="0"/>
          <p:nvPr/>
        </p:nvPicPr>
        <p:blipFill rotWithShape="1">
          <a:blip r:embed="rId5">
            <a:alphaModFix/>
          </a:blip>
          <a:srcRect l="5777" r="5316" b="11561"/>
          <a:stretch/>
        </p:blipFill>
        <p:spPr>
          <a:xfrm>
            <a:off x="298808" y="6364415"/>
            <a:ext cx="1040465" cy="416153"/>
          </a:xfrm>
          <a:prstGeom prst="rect">
            <a:avLst/>
          </a:prstGeom>
          <a:noFill/>
          <a:ln>
            <a:noFill/>
          </a:ln>
        </p:spPr>
      </p:pic>
      <p:cxnSp>
        <p:nvCxnSpPr>
          <p:cNvPr id="763" name="Google Shape;763;p51"/>
          <p:cNvCxnSpPr/>
          <p:nvPr/>
        </p:nvCxnSpPr>
        <p:spPr>
          <a:xfrm>
            <a:off x="212450" y="304023"/>
            <a:ext cx="0" cy="6440971"/>
          </a:xfrm>
          <a:prstGeom prst="straightConnector1">
            <a:avLst/>
          </a:prstGeom>
          <a:noFill/>
          <a:ln w="28575" cap="flat" cmpd="sng">
            <a:solidFill>
              <a:srgbClr val="0070C0"/>
            </a:solidFill>
            <a:prstDash val="solid"/>
            <a:miter lim="800000"/>
            <a:headEnd type="none" w="sm" len="sm"/>
            <a:tailEnd type="none" w="sm" len="sm"/>
          </a:ln>
        </p:spPr>
      </p:cxnSp>
      <p:sp>
        <p:nvSpPr>
          <p:cNvPr id="764" name="Google Shape;764;p51"/>
          <p:cNvSpPr/>
          <p:nvPr/>
        </p:nvSpPr>
        <p:spPr>
          <a:xfrm>
            <a:off x="212449" y="285508"/>
            <a:ext cx="10660327" cy="728905"/>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chemeClr val="lt1"/>
                </a:solidFill>
                <a:latin typeface="Century Gothic"/>
                <a:ea typeface="Century Gothic"/>
                <a:cs typeface="Century Gothic"/>
                <a:sym typeface="Century Gothic"/>
              </a:rPr>
              <a:t>   Language and Conventions</a:t>
            </a:r>
            <a:endParaRPr sz="1400" b="0" i="0" u="none" strike="noStrike" cap="none">
              <a:solidFill>
                <a:srgbClr val="000000"/>
              </a:solidFill>
              <a:latin typeface="Century Gothic"/>
              <a:ea typeface="Century Gothic"/>
              <a:cs typeface="Century Gothic"/>
              <a:sym typeface="Century Gothic"/>
            </a:endParaRPr>
          </a:p>
        </p:txBody>
      </p:sp>
      <p:sp>
        <p:nvSpPr>
          <p:cNvPr id="765" name="Google Shape;765;p51"/>
          <p:cNvSpPr txBox="1"/>
          <p:nvPr/>
        </p:nvSpPr>
        <p:spPr>
          <a:xfrm>
            <a:off x="700592" y="3429000"/>
            <a:ext cx="9390639" cy="15696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0" i="0" u="none" strike="noStrike" cap="none">
                <a:solidFill>
                  <a:schemeClr val="dk1"/>
                </a:solidFill>
                <a:latin typeface="Century Gothic"/>
                <a:ea typeface="Century Gothic"/>
                <a:cs typeface="Century Gothic"/>
                <a:sym typeface="Century Gothic"/>
              </a:rPr>
              <a:t>We will </a:t>
            </a:r>
            <a:r>
              <a:rPr lang="en-US" sz="3200" b="1" i="0" u="none" strike="noStrike" cap="none">
                <a:solidFill>
                  <a:schemeClr val="dk1"/>
                </a:solidFill>
                <a:latin typeface="Century Gothic"/>
                <a:ea typeface="Century Gothic"/>
                <a:cs typeface="Century Gothic"/>
                <a:sym typeface="Century Gothic"/>
              </a:rPr>
              <a:t>add </a:t>
            </a:r>
            <a:r>
              <a:rPr lang="en-US" sz="3200" b="0" i="0" u="none" strike="noStrike" cap="none">
                <a:solidFill>
                  <a:schemeClr val="dk1"/>
                </a:solidFill>
                <a:latin typeface="Century Gothic"/>
                <a:ea typeface="Century Gothic"/>
                <a:cs typeface="Century Gothic"/>
                <a:sym typeface="Century Gothic"/>
              </a:rPr>
              <a:t>more details to the sentence. </a:t>
            </a:r>
            <a:endParaRPr sz="1400" b="0" i="0" u="none" strike="noStrike" cap="none">
              <a:solidFill>
                <a:srgbClr val="00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3200"/>
              <a:buFont typeface="Arial"/>
              <a:buNone/>
            </a:pPr>
            <a:endParaRPr sz="3200" b="0" i="0" u="none" strike="noStrike" cap="none">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3200"/>
              <a:buFont typeface="Arial"/>
              <a:buNone/>
            </a:pPr>
            <a:r>
              <a:rPr lang="en-US" sz="3200" b="0" i="0" u="none" strike="noStrike" cap="none">
                <a:solidFill>
                  <a:schemeClr val="dk1"/>
                </a:solidFill>
                <a:latin typeface="Century Gothic"/>
                <a:ea typeface="Century Gothic"/>
                <a:cs typeface="Century Gothic"/>
                <a:sym typeface="Century Gothic"/>
              </a:rPr>
              <a:t>Then we will </a:t>
            </a:r>
            <a:r>
              <a:rPr lang="en-US" sz="3200" b="1" i="0" u="none" strike="noStrike" cap="none">
                <a:solidFill>
                  <a:schemeClr val="dk1"/>
                </a:solidFill>
                <a:latin typeface="Century Gothic"/>
                <a:ea typeface="Century Gothic"/>
                <a:cs typeface="Century Gothic"/>
                <a:sym typeface="Century Gothic"/>
              </a:rPr>
              <a:t>rearrange </a:t>
            </a:r>
            <a:r>
              <a:rPr lang="en-US" sz="3200" b="0" i="0" u="none" strike="noStrike" cap="none">
                <a:solidFill>
                  <a:schemeClr val="dk1"/>
                </a:solidFill>
                <a:latin typeface="Century Gothic"/>
                <a:ea typeface="Century Gothic"/>
                <a:cs typeface="Century Gothic"/>
                <a:sym typeface="Century Gothic"/>
              </a:rPr>
              <a:t>the sentence. </a:t>
            </a:r>
            <a:endParaRPr sz="3200" b="0" i="0" u="none" strike="noStrike" cap="none">
              <a:solidFill>
                <a:schemeClr val="dk1"/>
              </a:solidFill>
              <a:latin typeface="Century Gothic"/>
              <a:ea typeface="Century Gothic"/>
              <a:cs typeface="Century Gothic"/>
              <a:sym typeface="Century Gothic"/>
            </a:endParaRPr>
          </a:p>
        </p:txBody>
      </p:sp>
      <p:sp>
        <p:nvSpPr>
          <p:cNvPr id="766" name="Google Shape;766;p51"/>
          <p:cNvSpPr txBox="1"/>
          <p:nvPr/>
        </p:nvSpPr>
        <p:spPr>
          <a:xfrm>
            <a:off x="700592" y="1416563"/>
            <a:ext cx="9143494" cy="1323399"/>
          </a:xfrm>
          <a:prstGeom prst="rect">
            <a:avLst/>
          </a:prstGeom>
          <a:noFill/>
          <a:ln w="28575" cap="flat" cmpd="sng">
            <a:solidFill>
              <a:schemeClr val="accent5"/>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chemeClr val="accent1"/>
                </a:solidFill>
                <a:latin typeface="Century Gothic"/>
                <a:ea typeface="Century Gothic"/>
                <a:cs typeface="Century Gothic"/>
                <a:sym typeface="Century Gothic"/>
              </a:rPr>
              <a:t>Derek wants hamburgers, but Iris wants pizza.</a:t>
            </a:r>
            <a:endParaRPr sz="4000" b="0" i="0" u="none" strike="noStrike" cap="none">
              <a:solidFill>
                <a:srgbClr val="000000"/>
              </a:solidFill>
              <a:latin typeface="Century Gothic"/>
              <a:ea typeface="Century Gothic"/>
              <a:cs typeface="Century Gothic"/>
              <a:sym typeface="Century Gothic"/>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771"/>
        <p:cNvGrpSpPr/>
        <p:nvPr/>
      </p:nvGrpSpPr>
      <p:grpSpPr>
        <a:xfrm>
          <a:off x="0" y="0"/>
          <a:ext cx="0" cy="0"/>
          <a:chOff x="0" y="0"/>
          <a:chExt cx="0" cy="0"/>
        </a:xfrm>
      </p:grpSpPr>
      <p:pic>
        <p:nvPicPr>
          <p:cNvPr id="772" name="Google Shape;772;p52" descr="A picture containing drawing, lamp&#10;&#10;Description automatically generated"/>
          <p:cNvPicPr preferRelativeResize="0"/>
          <p:nvPr/>
        </p:nvPicPr>
        <p:blipFill rotWithShape="1">
          <a:blip r:embed="rId3">
            <a:alphaModFix/>
          </a:blip>
          <a:srcRect/>
          <a:stretch/>
        </p:blipFill>
        <p:spPr>
          <a:xfrm rot="9387287">
            <a:off x="9271967" y="5485049"/>
            <a:ext cx="2842710" cy="979582"/>
          </a:xfrm>
          <a:prstGeom prst="rect">
            <a:avLst/>
          </a:prstGeom>
          <a:noFill/>
          <a:ln>
            <a:noFill/>
          </a:ln>
        </p:spPr>
      </p:pic>
      <p:pic>
        <p:nvPicPr>
          <p:cNvPr id="773" name="Google Shape;773;p52" descr="A picture containing drawing, lamp&#10;&#10;Description automatically generated"/>
          <p:cNvPicPr preferRelativeResize="0"/>
          <p:nvPr/>
        </p:nvPicPr>
        <p:blipFill rotWithShape="1">
          <a:blip r:embed="rId3">
            <a:alphaModFix/>
          </a:blip>
          <a:srcRect/>
          <a:stretch/>
        </p:blipFill>
        <p:spPr>
          <a:xfrm rot="9387287">
            <a:off x="-82083" y="449101"/>
            <a:ext cx="2842710" cy="979582"/>
          </a:xfrm>
          <a:prstGeom prst="rect">
            <a:avLst/>
          </a:prstGeom>
          <a:noFill/>
          <a:ln>
            <a:noFill/>
          </a:ln>
        </p:spPr>
      </p:pic>
      <p:cxnSp>
        <p:nvCxnSpPr>
          <p:cNvPr id="774" name="Google Shape;774;p52"/>
          <p:cNvCxnSpPr/>
          <p:nvPr/>
        </p:nvCxnSpPr>
        <p:spPr>
          <a:xfrm rot="10800000">
            <a:off x="0" y="3143250"/>
            <a:ext cx="12192000" cy="0"/>
          </a:xfrm>
          <a:prstGeom prst="straightConnector1">
            <a:avLst/>
          </a:prstGeom>
          <a:noFill/>
          <a:ln w="28575" cap="flat" cmpd="sng">
            <a:solidFill>
              <a:srgbClr val="0070C0"/>
            </a:solidFill>
            <a:prstDash val="solid"/>
            <a:miter lim="800000"/>
            <a:headEnd type="none" w="sm" len="sm"/>
            <a:tailEnd type="none" w="sm" len="sm"/>
          </a:ln>
        </p:spPr>
      </p:cxnSp>
      <p:sp>
        <p:nvSpPr>
          <p:cNvPr id="775" name="Google Shape;775;p52"/>
          <p:cNvSpPr/>
          <p:nvPr/>
        </p:nvSpPr>
        <p:spPr>
          <a:xfrm>
            <a:off x="2581999" y="2235872"/>
            <a:ext cx="7028001" cy="1814755"/>
          </a:xfrm>
          <a:prstGeom prst="rect">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0"/>
              <a:buFont typeface="Arial"/>
              <a:buNone/>
            </a:pPr>
            <a:r>
              <a:rPr lang="en-US" sz="4000" b="0" i="0" u="none" strike="noStrike" cap="none">
                <a:solidFill>
                  <a:schemeClr val="lt1"/>
                </a:solidFill>
                <a:latin typeface="Avenir"/>
                <a:ea typeface="Avenir"/>
                <a:cs typeface="Avenir"/>
                <a:sym typeface="Avenir"/>
              </a:rPr>
              <a:t>   </a:t>
            </a:r>
            <a:r>
              <a:rPr lang="en-US" sz="6000" b="0" i="0" u="none" strike="noStrike" cap="none">
                <a:solidFill>
                  <a:schemeClr val="lt1"/>
                </a:solidFill>
                <a:latin typeface="Century Gothic"/>
                <a:ea typeface="Century Gothic"/>
                <a:cs typeface="Century Gothic"/>
                <a:sym typeface="Century Gothic"/>
              </a:rPr>
              <a:t>Lesson 4</a:t>
            </a:r>
            <a:endParaRPr sz="1400" b="0" i="0" u="none" strike="noStrike" cap="none">
              <a:solidFill>
                <a:srgbClr val="000000"/>
              </a:solidFill>
              <a:latin typeface="Century Gothic"/>
              <a:ea typeface="Century Gothic"/>
              <a:cs typeface="Century Gothic"/>
              <a:sym typeface="Century Gothic"/>
            </a:endParaRPr>
          </a:p>
        </p:txBody>
      </p:sp>
      <p:pic>
        <p:nvPicPr>
          <p:cNvPr id="776" name="Google Shape;776;p52" descr="A picture containing clock&#10;&#10;Description automatically generated"/>
          <p:cNvPicPr preferRelativeResize="0"/>
          <p:nvPr/>
        </p:nvPicPr>
        <p:blipFill rotWithShape="1">
          <a:blip r:embed="rId4">
            <a:alphaModFix/>
          </a:blip>
          <a:srcRect r="52261"/>
          <a:stretch/>
        </p:blipFill>
        <p:spPr>
          <a:xfrm>
            <a:off x="4771547" y="4649495"/>
            <a:ext cx="3157122" cy="903076"/>
          </a:xfrm>
          <a:prstGeom prst="rect">
            <a:avLst/>
          </a:prstGeom>
          <a:noFill/>
          <a:ln>
            <a:noFill/>
          </a:ln>
        </p:spPr>
      </p:pic>
      <p:pic>
        <p:nvPicPr>
          <p:cNvPr id="777" name="Google Shape;777;p52" descr="Logo, company name&#10;&#10;Description automatically generated"/>
          <p:cNvPicPr preferRelativeResize="0"/>
          <p:nvPr/>
        </p:nvPicPr>
        <p:blipFill rotWithShape="1">
          <a:blip r:embed="rId5">
            <a:alphaModFix/>
          </a:blip>
          <a:srcRect l="5777" r="5316" b="11561"/>
          <a:stretch/>
        </p:blipFill>
        <p:spPr>
          <a:xfrm>
            <a:off x="298808" y="6364415"/>
            <a:ext cx="1040465" cy="416153"/>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782"/>
        <p:cNvGrpSpPr/>
        <p:nvPr/>
      </p:nvGrpSpPr>
      <p:grpSpPr>
        <a:xfrm>
          <a:off x="0" y="0"/>
          <a:ext cx="0" cy="0"/>
          <a:chOff x="0" y="0"/>
          <a:chExt cx="0" cy="0"/>
        </a:xfrm>
      </p:grpSpPr>
      <p:pic>
        <p:nvPicPr>
          <p:cNvPr id="783" name="Google Shape;783;p53" descr="A picture containing clock&#10;&#10;Description automatically generated"/>
          <p:cNvPicPr preferRelativeResize="0"/>
          <p:nvPr/>
        </p:nvPicPr>
        <p:blipFill rotWithShape="1">
          <a:blip r:embed="rId3">
            <a:alphaModFix/>
          </a:blip>
          <a:srcRect r="52261"/>
          <a:stretch/>
        </p:blipFill>
        <p:spPr>
          <a:xfrm>
            <a:off x="10386533" y="6204193"/>
            <a:ext cx="1632724" cy="467031"/>
          </a:xfrm>
          <a:prstGeom prst="rect">
            <a:avLst/>
          </a:prstGeom>
          <a:noFill/>
          <a:ln>
            <a:noFill/>
          </a:ln>
        </p:spPr>
      </p:pic>
      <p:pic>
        <p:nvPicPr>
          <p:cNvPr id="784" name="Google Shape;784;p53" descr="A picture containing drawing, lamp&#10;&#10;Description automatically generated"/>
          <p:cNvPicPr preferRelativeResize="0"/>
          <p:nvPr/>
        </p:nvPicPr>
        <p:blipFill rotWithShape="1">
          <a:blip r:embed="rId4">
            <a:alphaModFix/>
          </a:blip>
          <a:srcRect/>
          <a:stretch/>
        </p:blipFill>
        <p:spPr>
          <a:xfrm rot="9387287">
            <a:off x="9271967" y="5485049"/>
            <a:ext cx="2842710" cy="979582"/>
          </a:xfrm>
          <a:prstGeom prst="rect">
            <a:avLst/>
          </a:prstGeom>
          <a:noFill/>
          <a:ln>
            <a:noFill/>
          </a:ln>
        </p:spPr>
      </p:pic>
      <p:pic>
        <p:nvPicPr>
          <p:cNvPr id="785" name="Google Shape;785;p53" descr="Logo, company name&#10;&#10;Description automatically generated"/>
          <p:cNvPicPr preferRelativeResize="0"/>
          <p:nvPr/>
        </p:nvPicPr>
        <p:blipFill rotWithShape="1">
          <a:blip r:embed="rId5">
            <a:alphaModFix/>
          </a:blip>
          <a:srcRect l="5777" r="5316" b="11561"/>
          <a:stretch/>
        </p:blipFill>
        <p:spPr>
          <a:xfrm>
            <a:off x="298808" y="6364415"/>
            <a:ext cx="1040465" cy="416153"/>
          </a:xfrm>
          <a:prstGeom prst="rect">
            <a:avLst/>
          </a:prstGeom>
          <a:noFill/>
          <a:ln>
            <a:noFill/>
          </a:ln>
        </p:spPr>
      </p:pic>
      <p:cxnSp>
        <p:nvCxnSpPr>
          <p:cNvPr id="786" name="Google Shape;786;p53"/>
          <p:cNvCxnSpPr/>
          <p:nvPr/>
        </p:nvCxnSpPr>
        <p:spPr>
          <a:xfrm>
            <a:off x="212450" y="304023"/>
            <a:ext cx="0" cy="6440971"/>
          </a:xfrm>
          <a:prstGeom prst="straightConnector1">
            <a:avLst/>
          </a:prstGeom>
          <a:noFill/>
          <a:ln w="28575" cap="flat" cmpd="sng">
            <a:solidFill>
              <a:srgbClr val="0070C0"/>
            </a:solidFill>
            <a:prstDash val="solid"/>
            <a:miter lim="800000"/>
            <a:headEnd type="none" w="sm" len="sm"/>
            <a:tailEnd type="none" w="sm" len="sm"/>
          </a:ln>
        </p:spPr>
      </p:cxnSp>
      <p:sp>
        <p:nvSpPr>
          <p:cNvPr id="787" name="Google Shape;787;p53"/>
          <p:cNvSpPr/>
          <p:nvPr/>
        </p:nvSpPr>
        <p:spPr>
          <a:xfrm>
            <a:off x="212449" y="285508"/>
            <a:ext cx="10660327" cy="728905"/>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chemeClr val="lt1"/>
                </a:solidFill>
                <a:latin typeface="Century Gothic"/>
                <a:ea typeface="Century Gothic"/>
                <a:cs typeface="Century Gothic"/>
                <a:sym typeface="Century Gothic"/>
              </a:rPr>
              <a:t>   Phonics</a:t>
            </a:r>
            <a:endParaRPr sz="1400" b="0" i="0" u="none" strike="noStrike" cap="none">
              <a:solidFill>
                <a:srgbClr val="000000"/>
              </a:solidFill>
              <a:latin typeface="Century Gothic"/>
              <a:ea typeface="Century Gothic"/>
              <a:cs typeface="Century Gothic"/>
              <a:sym typeface="Century Gothic"/>
            </a:endParaRPr>
          </a:p>
        </p:txBody>
      </p:sp>
      <p:sp>
        <p:nvSpPr>
          <p:cNvPr id="788" name="Google Shape;788;p53"/>
          <p:cNvSpPr txBox="1"/>
          <p:nvPr/>
        </p:nvSpPr>
        <p:spPr>
          <a:xfrm>
            <a:off x="468218" y="1327665"/>
            <a:ext cx="2614500" cy="892800"/>
          </a:xfrm>
          <a:prstGeom prst="rect">
            <a:avLst/>
          </a:prstGeom>
          <a:noFill/>
          <a:ln w="19050" cap="flat" cmpd="sng">
            <a:solidFill>
              <a:schemeClr val="accent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5200" b="0" i="0" u="none" strike="noStrike" cap="none">
                <a:solidFill>
                  <a:schemeClr val="dk1"/>
                </a:solidFill>
                <a:latin typeface="Century Gothic"/>
                <a:ea typeface="Century Gothic"/>
                <a:cs typeface="Century Gothic"/>
                <a:sym typeface="Century Gothic"/>
              </a:rPr>
              <a:t>glide</a:t>
            </a:r>
            <a:endParaRPr sz="1200" b="0" i="0" u="none" strike="noStrike" cap="none">
              <a:solidFill>
                <a:srgbClr val="000000"/>
              </a:solidFill>
              <a:latin typeface="Century Gothic"/>
              <a:ea typeface="Century Gothic"/>
              <a:cs typeface="Century Gothic"/>
              <a:sym typeface="Century Gothic"/>
            </a:endParaRPr>
          </a:p>
        </p:txBody>
      </p:sp>
      <p:sp>
        <p:nvSpPr>
          <p:cNvPr id="789" name="Google Shape;789;p53"/>
          <p:cNvSpPr txBox="1"/>
          <p:nvPr/>
        </p:nvSpPr>
        <p:spPr>
          <a:xfrm>
            <a:off x="3338555" y="1327665"/>
            <a:ext cx="2614500" cy="892800"/>
          </a:xfrm>
          <a:prstGeom prst="rect">
            <a:avLst/>
          </a:prstGeom>
          <a:noFill/>
          <a:ln w="19050" cap="flat" cmpd="sng">
            <a:solidFill>
              <a:schemeClr val="accent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5200" b="0" i="0" u="none" strike="noStrike" cap="none">
                <a:solidFill>
                  <a:schemeClr val="dk1"/>
                </a:solidFill>
                <a:latin typeface="Century Gothic"/>
                <a:ea typeface="Century Gothic"/>
                <a:cs typeface="Century Gothic"/>
                <a:sym typeface="Century Gothic"/>
              </a:rPr>
              <a:t>snake</a:t>
            </a:r>
            <a:endParaRPr sz="1200" b="0" i="0" u="none" strike="noStrike" cap="none">
              <a:solidFill>
                <a:srgbClr val="000000"/>
              </a:solidFill>
              <a:latin typeface="Century Gothic"/>
              <a:ea typeface="Century Gothic"/>
              <a:cs typeface="Century Gothic"/>
              <a:sym typeface="Century Gothic"/>
            </a:endParaRPr>
          </a:p>
        </p:txBody>
      </p:sp>
      <p:sp>
        <p:nvSpPr>
          <p:cNvPr id="790" name="Google Shape;790;p53"/>
          <p:cNvSpPr txBox="1"/>
          <p:nvPr/>
        </p:nvSpPr>
        <p:spPr>
          <a:xfrm>
            <a:off x="6192850" y="1327868"/>
            <a:ext cx="2614500" cy="892800"/>
          </a:xfrm>
          <a:prstGeom prst="rect">
            <a:avLst/>
          </a:prstGeom>
          <a:noFill/>
          <a:ln w="19050" cap="flat" cmpd="sng">
            <a:solidFill>
              <a:schemeClr val="accent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5200" b="0" i="0" u="none" strike="noStrike" cap="none">
                <a:solidFill>
                  <a:schemeClr val="dk1"/>
                </a:solidFill>
                <a:latin typeface="Century Gothic"/>
                <a:ea typeface="Century Gothic"/>
                <a:cs typeface="Century Gothic"/>
                <a:sym typeface="Century Gothic"/>
              </a:rPr>
              <a:t>grant</a:t>
            </a:r>
            <a:endParaRPr sz="1200" b="0" i="0" u="none" strike="noStrike" cap="none">
              <a:solidFill>
                <a:srgbClr val="000000"/>
              </a:solidFill>
              <a:latin typeface="Century Gothic"/>
              <a:ea typeface="Century Gothic"/>
              <a:cs typeface="Century Gothic"/>
              <a:sym typeface="Century Gothic"/>
            </a:endParaRPr>
          </a:p>
        </p:txBody>
      </p:sp>
      <p:sp>
        <p:nvSpPr>
          <p:cNvPr id="791" name="Google Shape;791;p53"/>
          <p:cNvSpPr txBox="1"/>
          <p:nvPr/>
        </p:nvSpPr>
        <p:spPr>
          <a:xfrm>
            <a:off x="9079248" y="1318266"/>
            <a:ext cx="2614500" cy="892800"/>
          </a:xfrm>
          <a:prstGeom prst="rect">
            <a:avLst/>
          </a:prstGeom>
          <a:noFill/>
          <a:ln w="19050" cap="flat" cmpd="sng">
            <a:solidFill>
              <a:schemeClr val="accent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5200" b="0" i="0" u="none" strike="noStrike" cap="none">
                <a:solidFill>
                  <a:schemeClr val="dk1"/>
                </a:solidFill>
                <a:latin typeface="Century Gothic"/>
                <a:ea typeface="Century Gothic"/>
                <a:cs typeface="Century Gothic"/>
                <a:sym typeface="Century Gothic"/>
              </a:rPr>
              <a:t>trust</a:t>
            </a:r>
            <a:endParaRPr sz="1200" b="0" i="0" u="none" strike="noStrike" cap="none">
              <a:solidFill>
                <a:srgbClr val="000000"/>
              </a:solidFill>
              <a:latin typeface="Century Gothic"/>
              <a:ea typeface="Century Gothic"/>
              <a:cs typeface="Century Gothic"/>
              <a:sym typeface="Century Gothic"/>
            </a:endParaRPr>
          </a:p>
        </p:txBody>
      </p:sp>
      <p:graphicFrame>
        <p:nvGraphicFramePr>
          <p:cNvPr id="792" name="Google Shape;792;p53"/>
          <p:cNvGraphicFramePr/>
          <p:nvPr/>
        </p:nvGraphicFramePr>
        <p:xfrm>
          <a:off x="1404341" y="2366251"/>
          <a:ext cx="3000000" cy="3000000"/>
        </p:xfrm>
        <a:graphic>
          <a:graphicData uri="http://schemas.openxmlformats.org/drawingml/2006/table">
            <a:tbl>
              <a:tblPr firstRow="1" bandRow="1">
                <a:noFill/>
                <a:tableStyleId>{4C05758C-05EF-46C1-A114-9D9EE568991D}</a:tableStyleId>
              </a:tblPr>
              <a:tblGrid>
                <a:gridCol w="2709325">
                  <a:extLst>
                    <a:ext uri="{9D8B030D-6E8A-4147-A177-3AD203B41FA5}">
                      <a16:colId xmlns:a16="http://schemas.microsoft.com/office/drawing/2014/main" val="20000"/>
                    </a:ext>
                  </a:extLst>
                </a:gridCol>
                <a:gridCol w="2709325">
                  <a:extLst>
                    <a:ext uri="{9D8B030D-6E8A-4147-A177-3AD203B41FA5}">
                      <a16:colId xmlns:a16="http://schemas.microsoft.com/office/drawing/2014/main" val="20001"/>
                    </a:ext>
                  </a:extLst>
                </a:gridCol>
                <a:gridCol w="2709325">
                  <a:extLst>
                    <a:ext uri="{9D8B030D-6E8A-4147-A177-3AD203B41FA5}">
                      <a16:colId xmlns:a16="http://schemas.microsoft.com/office/drawing/2014/main" val="20002"/>
                    </a:ext>
                  </a:extLst>
                </a:gridCol>
              </a:tblGrid>
              <a:tr h="370850">
                <a:tc gridSpan="3">
                  <a:txBody>
                    <a:bodyPr/>
                    <a:lstStyle/>
                    <a:p>
                      <a:pPr marL="0" marR="0" lvl="0" indent="0" algn="l" rtl="0">
                        <a:lnSpc>
                          <a:spcPct val="100000"/>
                        </a:lnSpc>
                        <a:spcBef>
                          <a:spcPts val="0"/>
                        </a:spcBef>
                        <a:spcAft>
                          <a:spcPts val="0"/>
                        </a:spcAft>
                        <a:buClr>
                          <a:srgbClr val="000000"/>
                        </a:buClr>
                        <a:buSzPts val="4000"/>
                        <a:buFont typeface="Arial"/>
                        <a:buNone/>
                      </a:pPr>
                      <a:r>
                        <a:rPr lang="en-US" sz="4000" u="none" strike="noStrike" cap="none">
                          <a:latin typeface="Century Gothic"/>
                          <a:ea typeface="Century Gothic"/>
                          <a:cs typeface="Century Gothic"/>
                          <a:sym typeface="Century Gothic"/>
                        </a:rPr>
                        <a:t>Beginning Blends</a:t>
                      </a:r>
                      <a:endParaRPr sz="1400" u="none" strike="noStrike" cap="none"/>
                    </a:p>
                  </a:txBody>
                  <a:tcPr marL="91450" marR="91450" marT="45725" marB="45725"/>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70850">
                <a:tc>
                  <a:txBody>
                    <a:bodyPr/>
                    <a:lstStyle/>
                    <a:p>
                      <a:pPr marL="0" marR="0" lvl="0" indent="0" algn="l" rtl="0">
                        <a:lnSpc>
                          <a:spcPct val="100000"/>
                        </a:lnSpc>
                        <a:spcBef>
                          <a:spcPts val="0"/>
                        </a:spcBef>
                        <a:spcAft>
                          <a:spcPts val="0"/>
                        </a:spcAft>
                        <a:buClr>
                          <a:srgbClr val="000000"/>
                        </a:buClr>
                        <a:buSzPts val="4000"/>
                        <a:buFont typeface="Arial"/>
                        <a:buNone/>
                      </a:pPr>
                      <a:r>
                        <a:rPr lang="en-US" sz="4000" u="none" strike="noStrike" cap="none">
                          <a:latin typeface="Century Gothic"/>
                          <a:ea typeface="Century Gothic"/>
                          <a:cs typeface="Century Gothic"/>
                          <a:sym typeface="Century Gothic"/>
                        </a:rPr>
                        <a:t>l-blends</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4000"/>
                        <a:buFont typeface="Arial"/>
                        <a:buNone/>
                      </a:pPr>
                      <a:r>
                        <a:rPr lang="en-US" sz="4000" u="none" strike="noStrike" cap="none">
                          <a:latin typeface="Century Gothic"/>
                          <a:ea typeface="Century Gothic"/>
                          <a:cs typeface="Century Gothic"/>
                          <a:sym typeface="Century Gothic"/>
                        </a:rPr>
                        <a:t>r-blends</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4000"/>
                        <a:buFont typeface="Arial"/>
                        <a:buNone/>
                      </a:pPr>
                      <a:r>
                        <a:rPr lang="en-US" sz="4000" u="none" strike="noStrike" cap="none">
                          <a:latin typeface="Century Gothic"/>
                          <a:ea typeface="Century Gothic"/>
                          <a:cs typeface="Century Gothic"/>
                          <a:sym typeface="Century Gothic"/>
                        </a:rPr>
                        <a:t>s-blends</a:t>
                      </a:r>
                      <a:endParaRPr sz="1400" u="none" strike="noStrike" cap="none"/>
                    </a:p>
                  </a:txBody>
                  <a:tcPr marL="91450" marR="91450" marT="45725" marB="45725"/>
                </a:tc>
                <a:extLst>
                  <a:ext uri="{0D108BD9-81ED-4DB2-BD59-A6C34878D82A}">
                    <a16:rowId xmlns:a16="http://schemas.microsoft.com/office/drawing/2014/main" val="10001"/>
                  </a:ext>
                </a:extLst>
              </a:tr>
              <a:tr h="370850">
                <a:tc>
                  <a:txBody>
                    <a:bodyPr/>
                    <a:lstStyle/>
                    <a:p>
                      <a:pPr marL="0" marR="0" lvl="0" indent="0" algn="l" rtl="0">
                        <a:lnSpc>
                          <a:spcPct val="100000"/>
                        </a:lnSpc>
                        <a:spcBef>
                          <a:spcPts val="0"/>
                        </a:spcBef>
                        <a:spcAft>
                          <a:spcPts val="0"/>
                        </a:spcAft>
                        <a:buClr>
                          <a:srgbClr val="000000"/>
                        </a:buClr>
                        <a:buSzPts val="4000"/>
                        <a:buFont typeface="Arial"/>
                        <a:buNone/>
                      </a:pPr>
                      <a:endParaRPr sz="4000" u="none" strike="noStrike" cap="none">
                        <a:latin typeface="Century Gothic"/>
                        <a:ea typeface="Century Gothic"/>
                        <a:cs typeface="Century Gothic"/>
                        <a:sym typeface="Century Gothic"/>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latin typeface="Century Gothic"/>
                        <a:ea typeface="Century Gothic"/>
                        <a:cs typeface="Century Gothic"/>
                        <a:sym typeface="Century Gothic"/>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latin typeface="Century Gothic"/>
                        <a:ea typeface="Century Gothic"/>
                        <a:cs typeface="Century Gothic"/>
                        <a:sym typeface="Century Gothic"/>
                      </a:endParaRPr>
                    </a:p>
                  </a:txBody>
                  <a:tcPr marL="91450" marR="91450" marT="45725" marB="45725"/>
                </a:tc>
                <a:extLst>
                  <a:ext uri="{0D108BD9-81ED-4DB2-BD59-A6C34878D82A}">
                    <a16:rowId xmlns:a16="http://schemas.microsoft.com/office/drawing/2014/main" val="10002"/>
                  </a:ext>
                </a:extLst>
              </a:tr>
              <a:tr h="370850">
                <a:tc gridSpan="3">
                  <a:txBody>
                    <a:bodyPr/>
                    <a:lstStyle/>
                    <a:p>
                      <a:pPr marL="0" marR="0" lvl="0" indent="0" algn="l" rtl="0">
                        <a:lnSpc>
                          <a:spcPct val="100000"/>
                        </a:lnSpc>
                        <a:spcBef>
                          <a:spcPts val="0"/>
                        </a:spcBef>
                        <a:spcAft>
                          <a:spcPts val="0"/>
                        </a:spcAft>
                        <a:buClr>
                          <a:srgbClr val="000000"/>
                        </a:buClr>
                        <a:buSzPts val="4000"/>
                        <a:buFont typeface="Arial"/>
                        <a:buNone/>
                      </a:pPr>
                      <a:r>
                        <a:rPr lang="en-US" sz="4000" u="none" strike="noStrike" cap="none">
                          <a:latin typeface="Century Gothic"/>
                          <a:ea typeface="Century Gothic"/>
                          <a:cs typeface="Century Gothic"/>
                          <a:sym typeface="Century Gothic"/>
                        </a:rPr>
                        <a:t>Ending Blends</a:t>
                      </a:r>
                      <a:endParaRPr sz="1400" u="none" strike="noStrike" cap="none"/>
                    </a:p>
                  </a:txBody>
                  <a:tcPr marL="91450" marR="91450" marT="45725" marB="45725"/>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370850">
                <a:tc>
                  <a:txBody>
                    <a:bodyPr/>
                    <a:lstStyle/>
                    <a:p>
                      <a:pPr marL="0" marR="0" lvl="0" indent="0" algn="l" rtl="0">
                        <a:lnSpc>
                          <a:spcPct val="100000"/>
                        </a:lnSpc>
                        <a:spcBef>
                          <a:spcPts val="0"/>
                        </a:spcBef>
                        <a:spcAft>
                          <a:spcPts val="0"/>
                        </a:spcAft>
                        <a:buClr>
                          <a:srgbClr val="000000"/>
                        </a:buClr>
                        <a:buSzPts val="4000"/>
                        <a:buFont typeface="Arial"/>
                        <a:buNone/>
                      </a:pPr>
                      <a:r>
                        <a:rPr lang="en-US" sz="4000" u="none" strike="noStrike" cap="none">
                          <a:latin typeface="Century Gothic"/>
                          <a:ea typeface="Century Gothic"/>
                          <a:cs typeface="Century Gothic"/>
                          <a:sym typeface="Century Gothic"/>
                        </a:rPr>
                        <a:t>-nk</a:t>
                      </a:r>
                      <a:endParaRPr sz="4000" u="none" strike="noStrike" cap="none">
                        <a:latin typeface="Century Gothic"/>
                        <a:ea typeface="Century Gothic"/>
                        <a:cs typeface="Century Gothic"/>
                        <a:sym typeface="Century Gothic"/>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4000"/>
                        <a:buFont typeface="Arial"/>
                        <a:buNone/>
                      </a:pPr>
                      <a:r>
                        <a:rPr lang="en-US" sz="4000" u="none" strike="noStrike" cap="none">
                          <a:latin typeface="Century Gothic"/>
                          <a:ea typeface="Century Gothic"/>
                          <a:cs typeface="Century Gothic"/>
                          <a:sym typeface="Century Gothic"/>
                        </a:rPr>
                        <a:t>-lt</a:t>
                      </a:r>
                      <a:endParaRPr sz="4000" u="none" strike="noStrike" cap="none">
                        <a:latin typeface="Century Gothic"/>
                        <a:ea typeface="Century Gothic"/>
                        <a:cs typeface="Century Gothic"/>
                        <a:sym typeface="Century Gothic"/>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4000"/>
                        <a:buFont typeface="Arial"/>
                        <a:buNone/>
                      </a:pPr>
                      <a:r>
                        <a:rPr lang="en-US" sz="4000" u="none" strike="noStrike" cap="none">
                          <a:latin typeface="Century Gothic"/>
                          <a:ea typeface="Century Gothic"/>
                          <a:cs typeface="Century Gothic"/>
                          <a:sym typeface="Century Gothic"/>
                        </a:rPr>
                        <a:t>-st</a:t>
                      </a:r>
                      <a:endParaRPr sz="4000" u="none" strike="noStrike" cap="none">
                        <a:latin typeface="Century Gothic"/>
                        <a:ea typeface="Century Gothic"/>
                        <a:cs typeface="Century Gothic"/>
                        <a:sym typeface="Century Gothic"/>
                      </a:endParaRPr>
                    </a:p>
                  </a:txBody>
                  <a:tcPr marL="91450" marR="91450" marT="45725" marB="45725"/>
                </a:tc>
                <a:extLst>
                  <a:ext uri="{0D108BD9-81ED-4DB2-BD59-A6C34878D82A}">
                    <a16:rowId xmlns:a16="http://schemas.microsoft.com/office/drawing/2014/main" val="10004"/>
                  </a:ext>
                </a:extLst>
              </a:tr>
              <a:tr h="370850">
                <a:tc>
                  <a:txBody>
                    <a:bodyPr/>
                    <a:lstStyle/>
                    <a:p>
                      <a:pPr marL="0" marR="0" lvl="0" indent="0" algn="l" rtl="0">
                        <a:lnSpc>
                          <a:spcPct val="100000"/>
                        </a:lnSpc>
                        <a:spcBef>
                          <a:spcPts val="0"/>
                        </a:spcBef>
                        <a:spcAft>
                          <a:spcPts val="0"/>
                        </a:spcAft>
                        <a:buClr>
                          <a:srgbClr val="000000"/>
                        </a:buClr>
                        <a:buSzPts val="4000"/>
                        <a:buFont typeface="Arial"/>
                        <a:buNone/>
                      </a:pPr>
                      <a:endParaRPr sz="4000" u="none" strike="noStrike" cap="none">
                        <a:latin typeface="Century Gothic"/>
                        <a:ea typeface="Century Gothic"/>
                        <a:cs typeface="Century Gothic"/>
                        <a:sym typeface="Century Gothic"/>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latin typeface="Century Gothic"/>
                        <a:ea typeface="Century Gothic"/>
                        <a:cs typeface="Century Gothic"/>
                        <a:sym typeface="Century Gothic"/>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latin typeface="Century Gothic"/>
                        <a:ea typeface="Century Gothic"/>
                        <a:cs typeface="Century Gothic"/>
                        <a:sym typeface="Century Gothic"/>
                      </a:endParaRPr>
                    </a:p>
                  </a:txBody>
                  <a:tcPr marL="91450" marR="91450" marT="45725" marB="45725"/>
                </a:tc>
                <a:extLst>
                  <a:ext uri="{0D108BD9-81ED-4DB2-BD59-A6C34878D82A}">
                    <a16:rowId xmlns:a16="http://schemas.microsoft.com/office/drawing/2014/main" val="10005"/>
                  </a:ext>
                </a:extLst>
              </a:tr>
            </a:tbl>
          </a:graphicData>
        </a:graphic>
      </p:graphicFrame>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797"/>
        <p:cNvGrpSpPr/>
        <p:nvPr/>
      </p:nvGrpSpPr>
      <p:grpSpPr>
        <a:xfrm>
          <a:off x="0" y="0"/>
          <a:ext cx="0" cy="0"/>
          <a:chOff x="0" y="0"/>
          <a:chExt cx="0" cy="0"/>
        </a:xfrm>
      </p:grpSpPr>
      <p:pic>
        <p:nvPicPr>
          <p:cNvPr id="798" name="Google Shape;798;p56" descr="A picture containing clock&#10;&#10;Description automatically generated"/>
          <p:cNvPicPr preferRelativeResize="0"/>
          <p:nvPr/>
        </p:nvPicPr>
        <p:blipFill rotWithShape="1">
          <a:blip r:embed="rId3">
            <a:alphaModFix/>
          </a:blip>
          <a:srcRect r="52261"/>
          <a:stretch/>
        </p:blipFill>
        <p:spPr>
          <a:xfrm>
            <a:off x="10386533" y="6204193"/>
            <a:ext cx="1632724" cy="467031"/>
          </a:xfrm>
          <a:prstGeom prst="rect">
            <a:avLst/>
          </a:prstGeom>
          <a:noFill/>
          <a:ln>
            <a:noFill/>
          </a:ln>
        </p:spPr>
      </p:pic>
      <p:pic>
        <p:nvPicPr>
          <p:cNvPr id="799" name="Google Shape;799;p56" descr="A picture containing drawing, lamp&#10;&#10;Description automatically generated"/>
          <p:cNvPicPr preferRelativeResize="0"/>
          <p:nvPr/>
        </p:nvPicPr>
        <p:blipFill rotWithShape="1">
          <a:blip r:embed="rId4">
            <a:alphaModFix/>
          </a:blip>
          <a:srcRect/>
          <a:stretch/>
        </p:blipFill>
        <p:spPr>
          <a:xfrm rot="9387287">
            <a:off x="9271967" y="5485049"/>
            <a:ext cx="2842710" cy="979582"/>
          </a:xfrm>
          <a:prstGeom prst="rect">
            <a:avLst/>
          </a:prstGeom>
          <a:noFill/>
          <a:ln>
            <a:noFill/>
          </a:ln>
        </p:spPr>
      </p:pic>
      <p:pic>
        <p:nvPicPr>
          <p:cNvPr id="800" name="Google Shape;800;p56" descr="Logo, company name&#10;&#10;Description automatically generated"/>
          <p:cNvPicPr preferRelativeResize="0"/>
          <p:nvPr/>
        </p:nvPicPr>
        <p:blipFill rotWithShape="1">
          <a:blip r:embed="rId5">
            <a:alphaModFix/>
          </a:blip>
          <a:srcRect l="5777" r="5316" b="11561"/>
          <a:stretch/>
        </p:blipFill>
        <p:spPr>
          <a:xfrm>
            <a:off x="298808" y="6364415"/>
            <a:ext cx="1040465" cy="416153"/>
          </a:xfrm>
          <a:prstGeom prst="rect">
            <a:avLst/>
          </a:prstGeom>
          <a:noFill/>
          <a:ln>
            <a:noFill/>
          </a:ln>
        </p:spPr>
      </p:pic>
      <p:cxnSp>
        <p:nvCxnSpPr>
          <p:cNvPr id="801" name="Google Shape;801;p56"/>
          <p:cNvCxnSpPr/>
          <p:nvPr/>
        </p:nvCxnSpPr>
        <p:spPr>
          <a:xfrm>
            <a:off x="212450" y="304023"/>
            <a:ext cx="0" cy="6440971"/>
          </a:xfrm>
          <a:prstGeom prst="straightConnector1">
            <a:avLst/>
          </a:prstGeom>
          <a:noFill/>
          <a:ln w="28575" cap="flat" cmpd="sng">
            <a:solidFill>
              <a:srgbClr val="0070C0"/>
            </a:solidFill>
            <a:prstDash val="solid"/>
            <a:miter lim="800000"/>
            <a:headEnd type="none" w="sm" len="sm"/>
            <a:tailEnd type="none" w="sm" len="sm"/>
          </a:ln>
        </p:spPr>
      </p:cxnSp>
      <p:sp>
        <p:nvSpPr>
          <p:cNvPr id="802" name="Google Shape;802;p56"/>
          <p:cNvSpPr/>
          <p:nvPr/>
        </p:nvSpPr>
        <p:spPr>
          <a:xfrm>
            <a:off x="212449" y="285508"/>
            <a:ext cx="10660327" cy="728905"/>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chemeClr val="lt1"/>
                </a:solidFill>
                <a:latin typeface="Century Gothic"/>
                <a:ea typeface="Century Gothic"/>
                <a:cs typeface="Century Gothic"/>
                <a:sym typeface="Century Gothic"/>
              </a:rPr>
              <a:t>   Use Text Evidence</a:t>
            </a:r>
            <a:endParaRPr sz="1400" b="0" i="0" u="none" strike="noStrike" cap="none">
              <a:solidFill>
                <a:srgbClr val="000000"/>
              </a:solidFill>
              <a:latin typeface="Century Gothic"/>
              <a:ea typeface="Century Gothic"/>
              <a:cs typeface="Century Gothic"/>
              <a:sym typeface="Century Gothic"/>
            </a:endParaRPr>
          </a:p>
        </p:txBody>
      </p:sp>
      <p:sp>
        <p:nvSpPr>
          <p:cNvPr id="803" name="Google Shape;803;p56"/>
          <p:cNvSpPr/>
          <p:nvPr/>
        </p:nvSpPr>
        <p:spPr>
          <a:xfrm>
            <a:off x="9815518" y="140912"/>
            <a:ext cx="2203740" cy="1156961"/>
          </a:xfrm>
          <a:prstGeom prst="ellipse">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lt1"/>
                </a:solidFill>
                <a:latin typeface="Century Gothic"/>
                <a:ea typeface="Century Gothic"/>
                <a:cs typeface="Century Gothic"/>
                <a:sym typeface="Century Gothic"/>
              </a:rPr>
              <a:t>Page 99</a:t>
            </a:r>
            <a:endParaRPr sz="1400" b="0" i="0" u="none" strike="noStrike" cap="none">
              <a:solidFill>
                <a:srgbClr val="000000"/>
              </a:solidFill>
              <a:latin typeface="Century Gothic"/>
              <a:ea typeface="Century Gothic"/>
              <a:cs typeface="Century Gothic"/>
              <a:sym typeface="Century Gothic"/>
            </a:endParaRPr>
          </a:p>
        </p:txBody>
      </p:sp>
      <p:sp>
        <p:nvSpPr>
          <p:cNvPr id="804" name="Google Shape;804;p56"/>
          <p:cNvSpPr txBox="1"/>
          <p:nvPr/>
        </p:nvSpPr>
        <p:spPr>
          <a:xfrm>
            <a:off x="5526675" y="1904275"/>
            <a:ext cx="6492600" cy="3540300"/>
          </a:xfrm>
          <a:prstGeom prst="rect">
            <a:avLst/>
          </a:prstGeom>
          <a:noFill/>
          <a:ln>
            <a:noFill/>
          </a:ln>
        </p:spPr>
        <p:txBody>
          <a:bodyPr spcFirstLastPara="1" wrap="square" lIns="91425" tIns="45700" rIns="91425" bIns="45700" anchor="t" anchorCtr="0">
            <a:spAutoFit/>
          </a:bodyPr>
          <a:lstStyle/>
          <a:p>
            <a:pPr marL="762000" marR="0" lvl="0" indent="-482600" algn="l" rtl="0">
              <a:lnSpc>
                <a:spcPct val="100000"/>
              </a:lnSpc>
              <a:spcBef>
                <a:spcPts val="0"/>
              </a:spcBef>
              <a:spcAft>
                <a:spcPts val="0"/>
              </a:spcAft>
              <a:buClr>
                <a:srgbClr val="000000"/>
              </a:buClr>
              <a:buSzPts val="2800"/>
              <a:buFont typeface="Calibri"/>
              <a:buAutoNum type="arabicPeriod"/>
            </a:pPr>
            <a:r>
              <a:rPr lang="en-US" sz="2800" b="1" i="0" u="none" strike="noStrike" cap="none">
                <a:solidFill>
                  <a:srgbClr val="000000"/>
                </a:solidFill>
                <a:latin typeface="Century Gothic"/>
                <a:ea typeface="Century Gothic"/>
                <a:cs typeface="Century Gothic"/>
                <a:sym typeface="Century Gothic"/>
              </a:rPr>
              <a:t>Look </a:t>
            </a:r>
            <a:r>
              <a:rPr lang="en-US" sz="2800" b="0" i="0" u="none" strike="noStrike" cap="none">
                <a:solidFill>
                  <a:srgbClr val="000000"/>
                </a:solidFill>
                <a:latin typeface="Century Gothic"/>
                <a:ea typeface="Century Gothic"/>
                <a:cs typeface="Century Gothic"/>
                <a:sym typeface="Century Gothic"/>
              </a:rPr>
              <a:t>through the text.  What is the main idea</a:t>
            </a:r>
            <a:r>
              <a:rPr lang="en-US" sz="2800" b="0" i="0" u="none" strike="noStrike" cap="none">
                <a:solidFill>
                  <a:srgbClr val="000000"/>
                </a:solidFill>
                <a:latin typeface="Arial"/>
                <a:ea typeface="Arial"/>
                <a:cs typeface="Arial"/>
                <a:sym typeface="Arial"/>
              </a:rPr>
              <a:t>?</a:t>
            </a:r>
            <a:endParaRPr sz="2800" b="0" i="0" u="none" strike="noStrike" cap="none">
              <a:solidFill>
                <a:srgbClr val="000000"/>
              </a:solidFill>
              <a:latin typeface="Arial"/>
              <a:ea typeface="Arial"/>
              <a:cs typeface="Arial"/>
              <a:sym typeface="Arial"/>
            </a:endParaRPr>
          </a:p>
          <a:p>
            <a:pPr marL="457200" marR="0" lvl="0" indent="0" algn="l" rtl="0">
              <a:lnSpc>
                <a:spcPct val="100000"/>
              </a:lnSpc>
              <a:spcBef>
                <a:spcPts val="0"/>
              </a:spcBef>
              <a:spcAft>
                <a:spcPts val="0"/>
              </a:spcAft>
              <a:buNone/>
            </a:pPr>
            <a:endParaRPr sz="2800"/>
          </a:p>
          <a:p>
            <a:pPr marL="762000" marR="0" lvl="0" indent="-482600" algn="l" rtl="0">
              <a:lnSpc>
                <a:spcPct val="100000"/>
              </a:lnSpc>
              <a:spcBef>
                <a:spcPts val="0"/>
              </a:spcBef>
              <a:spcAft>
                <a:spcPts val="0"/>
              </a:spcAft>
              <a:buClr>
                <a:srgbClr val="000000"/>
              </a:buClr>
              <a:buSzPts val="2800"/>
              <a:buFont typeface="Calibri"/>
              <a:buAutoNum type="arabicPeriod"/>
            </a:pPr>
            <a:r>
              <a:rPr lang="en-US" sz="2800" b="1" i="0" u="none" strike="noStrike" cap="none">
                <a:solidFill>
                  <a:srgbClr val="000000"/>
                </a:solidFill>
                <a:latin typeface="Century Gothic"/>
                <a:ea typeface="Century Gothic"/>
                <a:cs typeface="Century Gothic"/>
                <a:sym typeface="Century Gothic"/>
              </a:rPr>
              <a:t>Find </a:t>
            </a:r>
            <a:r>
              <a:rPr lang="en-US" sz="2800" b="0" i="0" u="none" strike="noStrike" cap="none">
                <a:solidFill>
                  <a:srgbClr val="000000"/>
                </a:solidFill>
                <a:latin typeface="Century Gothic"/>
                <a:ea typeface="Century Gothic"/>
                <a:cs typeface="Century Gothic"/>
                <a:sym typeface="Century Gothic"/>
              </a:rPr>
              <a:t>details to use as evidence that explains the main idea.</a:t>
            </a:r>
            <a:endParaRPr sz="2800" b="0" i="0" u="none" strike="noStrike" cap="none">
              <a:solidFill>
                <a:srgbClr val="000000"/>
              </a:solidFill>
              <a:latin typeface="Century Gothic"/>
              <a:ea typeface="Century Gothic"/>
              <a:cs typeface="Century Gothic"/>
              <a:sym typeface="Century Gothic"/>
            </a:endParaRPr>
          </a:p>
          <a:p>
            <a:pPr marL="457200" marR="0" lvl="0" indent="0" algn="l" rtl="0">
              <a:lnSpc>
                <a:spcPct val="100000"/>
              </a:lnSpc>
              <a:spcBef>
                <a:spcPts val="0"/>
              </a:spcBef>
              <a:spcAft>
                <a:spcPts val="0"/>
              </a:spcAft>
              <a:buNone/>
            </a:pPr>
            <a:endParaRPr sz="2800">
              <a:latin typeface="Century Gothic"/>
              <a:ea typeface="Century Gothic"/>
              <a:cs typeface="Century Gothic"/>
              <a:sym typeface="Century Gothic"/>
            </a:endParaRPr>
          </a:p>
          <a:p>
            <a:pPr marL="762000" marR="0" lvl="0" indent="-482600" algn="l" rtl="0">
              <a:lnSpc>
                <a:spcPct val="100000"/>
              </a:lnSpc>
              <a:spcBef>
                <a:spcPts val="0"/>
              </a:spcBef>
              <a:spcAft>
                <a:spcPts val="0"/>
              </a:spcAft>
              <a:buClr>
                <a:srgbClr val="000000"/>
              </a:buClr>
              <a:buSzPts val="2800"/>
              <a:buFont typeface="Calibri"/>
              <a:buAutoNum type="arabicPeriod"/>
            </a:pPr>
            <a:r>
              <a:rPr lang="en-US" sz="2800" b="1" i="0" u="none" strike="noStrike" cap="none">
                <a:solidFill>
                  <a:srgbClr val="000000"/>
                </a:solidFill>
                <a:latin typeface="Century Gothic"/>
                <a:ea typeface="Century Gothic"/>
                <a:cs typeface="Century Gothic"/>
                <a:sym typeface="Century Gothic"/>
              </a:rPr>
              <a:t>Ask:</a:t>
            </a:r>
            <a:r>
              <a:rPr lang="en-US" sz="2800" b="0" i="0" u="none" strike="noStrike" cap="none">
                <a:solidFill>
                  <a:srgbClr val="000000"/>
                </a:solidFill>
                <a:latin typeface="Century Gothic"/>
                <a:ea typeface="Century Gothic"/>
                <a:cs typeface="Century Gothic"/>
                <a:sym typeface="Century Gothic"/>
              </a:rPr>
              <a:t> What do the details tell you about the main idea</a:t>
            </a:r>
            <a:r>
              <a:rPr lang="en-US" sz="2800" b="0" i="0" u="none" strike="noStrike" cap="none">
                <a:solidFill>
                  <a:srgbClr val="000000"/>
                </a:solidFill>
                <a:latin typeface="Arial"/>
                <a:ea typeface="Arial"/>
                <a:cs typeface="Arial"/>
                <a:sym typeface="Arial"/>
              </a:rPr>
              <a:t>?</a:t>
            </a:r>
            <a:endParaRPr sz="1800" b="0" i="0" u="none" strike="noStrike" cap="none">
              <a:solidFill>
                <a:srgbClr val="000000"/>
              </a:solidFill>
              <a:latin typeface="Arial"/>
              <a:ea typeface="Arial"/>
              <a:cs typeface="Arial"/>
              <a:sym typeface="Arial"/>
            </a:endParaRPr>
          </a:p>
        </p:txBody>
      </p:sp>
      <p:pic>
        <p:nvPicPr>
          <p:cNvPr id="805" name="Google Shape;805;p56"/>
          <p:cNvPicPr preferRelativeResize="0"/>
          <p:nvPr/>
        </p:nvPicPr>
        <p:blipFill rotWithShape="1">
          <a:blip r:embed="rId6">
            <a:alphaModFix/>
          </a:blip>
          <a:srcRect/>
          <a:stretch/>
        </p:blipFill>
        <p:spPr>
          <a:xfrm>
            <a:off x="1900226" y="1415199"/>
            <a:ext cx="3626450" cy="4949225"/>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810"/>
        <p:cNvGrpSpPr/>
        <p:nvPr/>
      </p:nvGrpSpPr>
      <p:grpSpPr>
        <a:xfrm>
          <a:off x="0" y="0"/>
          <a:ext cx="0" cy="0"/>
          <a:chOff x="0" y="0"/>
          <a:chExt cx="0" cy="0"/>
        </a:xfrm>
      </p:grpSpPr>
      <p:pic>
        <p:nvPicPr>
          <p:cNvPr id="811" name="Google Shape;811;p58" descr="A picture containing clock&#10;&#10;Description automatically generated"/>
          <p:cNvPicPr preferRelativeResize="0"/>
          <p:nvPr/>
        </p:nvPicPr>
        <p:blipFill rotWithShape="1">
          <a:blip r:embed="rId3">
            <a:alphaModFix/>
          </a:blip>
          <a:srcRect r="52261"/>
          <a:stretch/>
        </p:blipFill>
        <p:spPr>
          <a:xfrm>
            <a:off x="10386533" y="6204193"/>
            <a:ext cx="1632724" cy="467031"/>
          </a:xfrm>
          <a:prstGeom prst="rect">
            <a:avLst/>
          </a:prstGeom>
          <a:noFill/>
          <a:ln>
            <a:noFill/>
          </a:ln>
        </p:spPr>
      </p:pic>
      <p:pic>
        <p:nvPicPr>
          <p:cNvPr id="812" name="Google Shape;812;p58" descr="A picture containing drawing, lamp&#10;&#10;Description automatically generated"/>
          <p:cNvPicPr preferRelativeResize="0"/>
          <p:nvPr/>
        </p:nvPicPr>
        <p:blipFill rotWithShape="1">
          <a:blip r:embed="rId4">
            <a:alphaModFix/>
          </a:blip>
          <a:srcRect/>
          <a:stretch/>
        </p:blipFill>
        <p:spPr>
          <a:xfrm rot="9387287">
            <a:off x="9271967" y="5485049"/>
            <a:ext cx="2842710" cy="979582"/>
          </a:xfrm>
          <a:prstGeom prst="rect">
            <a:avLst/>
          </a:prstGeom>
          <a:noFill/>
          <a:ln>
            <a:noFill/>
          </a:ln>
        </p:spPr>
      </p:pic>
      <p:pic>
        <p:nvPicPr>
          <p:cNvPr id="813" name="Google Shape;813;p58" descr="Logo, company name&#10;&#10;Description automatically generated"/>
          <p:cNvPicPr preferRelativeResize="0"/>
          <p:nvPr/>
        </p:nvPicPr>
        <p:blipFill rotWithShape="1">
          <a:blip r:embed="rId5">
            <a:alphaModFix/>
          </a:blip>
          <a:srcRect l="5777" r="5316" b="11561"/>
          <a:stretch/>
        </p:blipFill>
        <p:spPr>
          <a:xfrm>
            <a:off x="298808" y="6364415"/>
            <a:ext cx="1040465" cy="416153"/>
          </a:xfrm>
          <a:prstGeom prst="rect">
            <a:avLst/>
          </a:prstGeom>
          <a:noFill/>
          <a:ln>
            <a:noFill/>
          </a:ln>
        </p:spPr>
      </p:pic>
      <p:cxnSp>
        <p:nvCxnSpPr>
          <p:cNvPr id="814" name="Google Shape;814;p58"/>
          <p:cNvCxnSpPr/>
          <p:nvPr/>
        </p:nvCxnSpPr>
        <p:spPr>
          <a:xfrm>
            <a:off x="212450" y="304023"/>
            <a:ext cx="0" cy="6440971"/>
          </a:xfrm>
          <a:prstGeom prst="straightConnector1">
            <a:avLst/>
          </a:prstGeom>
          <a:noFill/>
          <a:ln w="28575" cap="flat" cmpd="sng">
            <a:solidFill>
              <a:srgbClr val="0070C0"/>
            </a:solidFill>
            <a:prstDash val="solid"/>
            <a:miter lim="800000"/>
            <a:headEnd type="none" w="sm" len="sm"/>
            <a:tailEnd type="none" w="sm" len="sm"/>
          </a:ln>
        </p:spPr>
      </p:cxnSp>
      <p:sp>
        <p:nvSpPr>
          <p:cNvPr id="815" name="Google Shape;815;p58"/>
          <p:cNvSpPr/>
          <p:nvPr/>
        </p:nvSpPr>
        <p:spPr>
          <a:xfrm>
            <a:off x="212449" y="285508"/>
            <a:ext cx="10660327" cy="728905"/>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chemeClr val="lt1"/>
                </a:solidFill>
                <a:latin typeface="Century Gothic"/>
                <a:ea typeface="Century Gothic"/>
                <a:cs typeface="Century Gothic"/>
                <a:sym typeface="Century Gothic"/>
              </a:rPr>
              <a:t>   Close Read – Use Text Evidence</a:t>
            </a:r>
            <a:endParaRPr sz="1400" b="0" i="0" u="none" strike="noStrike" cap="none">
              <a:solidFill>
                <a:srgbClr val="000000"/>
              </a:solidFill>
              <a:latin typeface="Century Gothic"/>
              <a:ea typeface="Century Gothic"/>
              <a:cs typeface="Century Gothic"/>
              <a:sym typeface="Century Gothic"/>
            </a:endParaRPr>
          </a:p>
        </p:txBody>
      </p:sp>
      <p:sp>
        <p:nvSpPr>
          <p:cNvPr id="816" name="Google Shape;816;p58"/>
          <p:cNvSpPr/>
          <p:nvPr/>
        </p:nvSpPr>
        <p:spPr>
          <a:xfrm>
            <a:off x="9958392" y="140912"/>
            <a:ext cx="2060865" cy="1156961"/>
          </a:xfrm>
          <a:prstGeom prst="ellipse">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lt1"/>
                </a:solidFill>
                <a:latin typeface="Century Gothic"/>
                <a:ea typeface="Century Gothic"/>
                <a:cs typeface="Century Gothic"/>
                <a:sym typeface="Century Gothic"/>
              </a:rPr>
              <a:t>Page 102</a:t>
            </a:r>
            <a:endParaRPr sz="1400" b="0" i="0" u="none" strike="noStrike" cap="none">
              <a:solidFill>
                <a:srgbClr val="000000"/>
              </a:solidFill>
              <a:latin typeface="Century Gothic"/>
              <a:ea typeface="Century Gothic"/>
              <a:cs typeface="Century Gothic"/>
              <a:sym typeface="Century Gothic"/>
            </a:endParaRPr>
          </a:p>
        </p:txBody>
      </p:sp>
      <p:sp>
        <p:nvSpPr>
          <p:cNvPr id="817" name="Google Shape;817;p58"/>
          <p:cNvSpPr txBox="1"/>
          <p:nvPr/>
        </p:nvSpPr>
        <p:spPr>
          <a:xfrm>
            <a:off x="8442492" y="2447052"/>
            <a:ext cx="3000000" cy="2154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none">
                <a:solidFill>
                  <a:schemeClr val="dk1"/>
                </a:solidFill>
                <a:latin typeface="Century Gothic"/>
                <a:ea typeface="Century Gothic"/>
                <a:cs typeface="Century Gothic"/>
                <a:sym typeface="Century Gothic"/>
              </a:rPr>
              <a:t>Turn</a:t>
            </a:r>
            <a:r>
              <a:rPr lang="en-US" sz="3200" b="0" i="0" u="none" strike="noStrike" cap="none">
                <a:solidFill>
                  <a:schemeClr val="dk1"/>
                </a:solidFill>
                <a:latin typeface="Century Gothic"/>
                <a:ea typeface="Century Gothic"/>
                <a:cs typeface="Century Gothic"/>
                <a:sym typeface="Century Gothic"/>
              </a:rPr>
              <a:t> to page 102 in your Student Interactive. </a:t>
            </a:r>
            <a:endParaRPr sz="1400" b="0" i="0" u="none" strike="noStrike" cap="none">
              <a:solidFill>
                <a:srgbClr val="000000"/>
              </a:solidFill>
              <a:latin typeface="Arial"/>
              <a:ea typeface="Arial"/>
              <a:cs typeface="Arial"/>
              <a:sym typeface="Arial"/>
            </a:endParaRPr>
          </a:p>
        </p:txBody>
      </p:sp>
      <p:pic>
        <p:nvPicPr>
          <p:cNvPr id="818" name="Google Shape;818;p58"/>
          <p:cNvPicPr preferRelativeResize="0"/>
          <p:nvPr/>
        </p:nvPicPr>
        <p:blipFill rotWithShape="1">
          <a:blip r:embed="rId6">
            <a:alphaModFix/>
          </a:blip>
          <a:srcRect/>
          <a:stretch/>
        </p:blipFill>
        <p:spPr>
          <a:xfrm>
            <a:off x="2968426" y="1297875"/>
            <a:ext cx="3860825" cy="5225451"/>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823"/>
        <p:cNvGrpSpPr/>
        <p:nvPr/>
      </p:nvGrpSpPr>
      <p:grpSpPr>
        <a:xfrm>
          <a:off x="0" y="0"/>
          <a:ext cx="0" cy="0"/>
          <a:chOff x="0" y="0"/>
          <a:chExt cx="0" cy="0"/>
        </a:xfrm>
      </p:grpSpPr>
      <p:pic>
        <p:nvPicPr>
          <p:cNvPr id="824" name="Google Shape;824;p97" descr="A picture containing clock&#10;&#10;Description automatically generated"/>
          <p:cNvPicPr preferRelativeResize="0"/>
          <p:nvPr/>
        </p:nvPicPr>
        <p:blipFill rotWithShape="1">
          <a:blip r:embed="rId3">
            <a:alphaModFix/>
          </a:blip>
          <a:srcRect r="52261"/>
          <a:stretch/>
        </p:blipFill>
        <p:spPr>
          <a:xfrm>
            <a:off x="10386533" y="6204193"/>
            <a:ext cx="1632724" cy="467031"/>
          </a:xfrm>
          <a:prstGeom prst="rect">
            <a:avLst/>
          </a:prstGeom>
          <a:noFill/>
          <a:ln>
            <a:noFill/>
          </a:ln>
        </p:spPr>
      </p:pic>
      <p:pic>
        <p:nvPicPr>
          <p:cNvPr id="825" name="Google Shape;825;p97" descr="A picture containing drawing, lamp&#10;&#10;Description automatically generated"/>
          <p:cNvPicPr preferRelativeResize="0"/>
          <p:nvPr/>
        </p:nvPicPr>
        <p:blipFill rotWithShape="1">
          <a:blip r:embed="rId4">
            <a:alphaModFix/>
          </a:blip>
          <a:srcRect/>
          <a:stretch/>
        </p:blipFill>
        <p:spPr>
          <a:xfrm rot="9387287">
            <a:off x="9271967" y="5485049"/>
            <a:ext cx="2842710" cy="979582"/>
          </a:xfrm>
          <a:prstGeom prst="rect">
            <a:avLst/>
          </a:prstGeom>
          <a:noFill/>
          <a:ln>
            <a:noFill/>
          </a:ln>
        </p:spPr>
      </p:pic>
      <p:pic>
        <p:nvPicPr>
          <p:cNvPr id="826" name="Google Shape;826;p97" descr="Logo, company name&#10;&#10;Description automatically generated"/>
          <p:cNvPicPr preferRelativeResize="0"/>
          <p:nvPr/>
        </p:nvPicPr>
        <p:blipFill rotWithShape="1">
          <a:blip r:embed="rId5">
            <a:alphaModFix/>
          </a:blip>
          <a:srcRect l="5777" r="5316" b="11561"/>
          <a:stretch/>
        </p:blipFill>
        <p:spPr>
          <a:xfrm>
            <a:off x="298808" y="6364415"/>
            <a:ext cx="1040465" cy="416153"/>
          </a:xfrm>
          <a:prstGeom prst="rect">
            <a:avLst/>
          </a:prstGeom>
          <a:noFill/>
          <a:ln>
            <a:noFill/>
          </a:ln>
        </p:spPr>
      </p:pic>
      <p:cxnSp>
        <p:nvCxnSpPr>
          <p:cNvPr id="827" name="Google Shape;827;p97"/>
          <p:cNvCxnSpPr/>
          <p:nvPr/>
        </p:nvCxnSpPr>
        <p:spPr>
          <a:xfrm>
            <a:off x="212450" y="304023"/>
            <a:ext cx="0" cy="6440971"/>
          </a:xfrm>
          <a:prstGeom prst="straightConnector1">
            <a:avLst/>
          </a:prstGeom>
          <a:noFill/>
          <a:ln w="28575" cap="flat" cmpd="sng">
            <a:solidFill>
              <a:srgbClr val="0070C0"/>
            </a:solidFill>
            <a:prstDash val="solid"/>
            <a:miter lim="800000"/>
            <a:headEnd type="none" w="sm" len="sm"/>
            <a:tailEnd type="none" w="sm" len="sm"/>
          </a:ln>
        </p:spPr>
      </p:cxnSp>
      <p:sp>
        <p:nvSpPr>
          <p:cNvPr id="828" name="Google Shape;828;p97"/>
          <p:cNvSpPr/>
          <p:nvPr/>
        </p:nvSpPr>
        <p:spPr>
          <a:xfrm>
            <a:off x="212449" y="285508"/>
            <a:ext cx="10660327" cy="728905"/>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chemeClr val="lt1"/>
                </a:solidFill>
                <a:latin typeface="Century Gothic"/>
                <a:ea typeface="Century Gothic"/>
                <a:cs typeface="Century Gothic"/>
                <a:sym typeface="Century Gothic"/>
              </a:rPr>
              <a:t>   Close Read – Use Text Evidence</a:t>
            </a:r>
            <a:endParaRPr sz="1400" b="0" i="0" u="none" strike="noStrike" cap="none">
              <a:solidFill>
                <a:srgbClr val="000000"/>
              </a:solidFill>
              <a:latin typeface="Century Gothic"/>
              <a:ea typeface="Century Gothic"/>
              <a:cs typeface="Century Gothic"/>
              <a:sym typeface="Century Gothic"/>
            </a:endParaRPr>
          </a:p>
        </p:txBody>
      </p:sp>
      <p:sp>
        <p:nvSpPr>
          <p:cNvPr id="829" name="Google Shape;829;p97"/>
          <p:cNvSpPr/>
          <p:nvPr/>
        </p:nvSpPr>
        <p:spPr>
          <a:xfrm>
            <a:off x="9958392" y="140912"/>
            <a:ext cx="2060865" cy="1156961"/>
          </a:xfrm>
          <a:prstGeom prst="ellipse">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lt1"/>
                </a:solidFill>
                <a:latin typeface="Century Gothic"/>
                <a:ea typeface="Century Gothic"/>
                <a:cs typeface="Century Gothic"/>
                <a:sym typeface="Century Gothic"/>
              </a:rPr>
              <a:t>Page 106</a:t>
            </a:r>
            <a:endParaRPr sz="1400" b="0" i="0" u="none" strike="noStrike" cap="none">
              <a:solidFill>
                <a:srgbClr val="000000"/>
              </a:solidFill>
              <a:latin typeface="Century Gothic"/>
              <a:ea typeface="Century Gothic"/>
              <a:cs typeface="Century Gothic"/>
              <a:sym typeface="Century Gothic"/>
            </a:endParaRPr>
          </a:p>
        </p:txBody>
      </p:sp>
      <p:sp>
        <p:nvSpPr>
          <p:cNvPr id="830" name="Google Shape;830;p97"/>
          <p:cNvSpPr txBox="1"/>
          <p:nvPr/>
        </p:nvSpPr>
        <p:spPr>
          <a:xfrm>
            <a:off x="8474292" y="2447052"/>
            <a:ext cx="3000000" cy="2154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none">
                <a:solidFill>
                  <a:schemeClr val="dk1"/>
                </a:solidFill>
                <a:latin typeface="Century Gothic"/>
                <a:ea typeface="Century Gothic"/>
                <a:cs typeface="Century Gothic"/>
                <a:sym typeface="Century Gothic"/>
              </a:rPr>
              <a:t>Turn</a:t>
            </a:r>
            <a:r>
              <a:rPr lang="en-US" sz="3200" b="0" i="0" u="none" strike="noStrike" cap="none">
                <a:solidFill>
                  <a:schemeClr val="dk1"/>
                </a:solidFill>
                <a:latin typeface="Century Gothic"/>
                <a:ea typeface="Century Gothic"/>
                <a:cs typeface="Century Gothic"/>
                <a:sym typeface="Century Gothic"/>
              </a:rPr>
              <a:t> to page 106 in your Student Interactive. </a:t>
            </a:r>
            <a:endParaRPr sz="1400" b="0" i="0" u="none" strike="noStrike" cap="none">
              <a:solidFill>
                <a:srgbClr val="000000"/>
              </a:solidFill>
              <a:latin typeface="Arial"/>
              <a:ea typeface="Arial"/>
              <a:cs typeface="Arial"/>
              <a:sym typeface="Arial"/>
            </a:endParaRPr>
          </a:p>
        </p:txBody>
      </p:sp>
      <p:pic>
        <p:nvPicPr>
          <p:cNvPr id="831" name="Google Shape;831;p97"/>
          <p:cNvPicPr preferRelativeResize="0"/>
          <p:nvPr/>
        </p:nvPicPr>
        <p:blipFill rotWithShape="1">
          <a:blip r:embed="rId6">
            <a:alphaModFix/>
          </a:blip>
          <a:srcRect/>
          <a:stretch/>
        </p:blipFill>
        <p:spPr>
          <a:xfrm>
            <a:off x="3227925" y="1368425"/>
            <a:ext cx="3853225" cy="5217475"/>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836"/>
        <p:cNvGrpSpPr/>
        <p:nvPr/>
      </p:nvGrpSpPr>
      <p:grpSpPr>
        <a:xfrm>
          <a:off x="0" y="0"/>
          <a:ext cx="0" cy="0"/>
          <a:chOff x="0" y="0"/>
          <a:chExt cx="0" cy="0"/>
        </a:xfrm>
      </p:grpSpPr>
      <p:pic>
        <p:nvPicPr>
          <p:cNvPr id="837" name="Google Shape;837;p98" descr="A picture containing clock&#10;&#10;Description automatically generated"/>
          <p:cNvPicPr preferRelativeResize="0"/>
          <p:nvPr/>
        </p:nvPicPr>
        <p:blipFill rotWithShape="1">
          <a:blip r:embed="rId3">
            <a:alphaModFix/>
          </a:blip>
          <a:srcRect r="52261"/>
          <a:stretch/>
        </p:blipFill>
        <p:spPr>
          <a:xfrm>
            <a:off x="10386533" y="6204193"/>
            <a:ext cx="1632724" cy="467031"/>
          </a:xfrm>
          <a:prstGeom prst="rect">
            <a:avLst/>
          </a:prstGeom>
          <a:noFill/>
          <a:ln>
            <a:noFill/>
          </a:ln>
        </p:spPr>
      </p:pic>
      <p:pic>
        <p:nvPicPr>
          <p:cNvPr id="838" name="Google Shape;838;p98" descr="A picture containing drawing, lamp&#10;&#10;Description automatically generated"/>
          <p:cNvPicPr preferRelativeResize="0"/>
          <p:nvPr/>
        </p:nvPicPr>
        <p:blipFill rotWithShape="1">
          <a:blip r:embed="rId4">
            <a:alphaModFix/>
          </a:blip>
          <a:srcRect/>
          <a:stretch/>
        </p:blipFill>
        <p:spPr>
          <a:xfrm rot="9387287">
            <a:off x="9271967" y="5485049"/>
            <a:ext cx="2842710" cy="979582"/>
          </a:xfrm>
          <a:prstGeom prst="rect">
            <a:avLst/>
          </a:prstGeom>
          <a:noFill/>
          <a:ln>
            <a:noFill/>
          </a:ln>
        </p:spPr>
      </p:pic>
      <p:pic>
        <p:nvPicPr>
          <p:cNvPr id="839" name="Google Shape;839;p98" descr="Logo, company name&#10;&#10;Description automatically generated"/>
          <p:cNvPicPr preferRelativeResize="0"/>
          <p:nvPr/>
        </p:nvPicPr>
        <p:blipFill rotWithShape="1">
          <a:blip r:embed="rId5">
            <a:alphaModFix/>
          </a:blip>
          <a:srcRect l="5777" r="5316" b="11561"/>
          <a:stretch/>
        </p:blipFill>
        <p:spPr>
          <a:xfrm>
            <a:off x="298808" y="6364415"/>
            <a:ext cx="1040465" cy="416153"/>
          </a:xfrm>
          <a:prstGeom prst="rect">
            <a:avLst/>
          </a:prstGeom>
          <a:noFill/>
          <a:ln>
            <a:noFill/>
          </a:ln>
        </p:spPr>
      </p:pic>
      <p:cxnSp>
        <p:nvCxnSpPr>
          <p:cNvPr id="840" name="Google Shape;840;p98"/>
          <p:cNvCxnSpPr/>
          <p:nvPr/>
        </p:nvCxnSpPr>
        <p:spPr>
          <a:xfrm>
            <a:off x="212450" y="304023"/>
            <a:ext cx="0" cy="6440971"/>
          </a:xfrm>
          <a:prstGeom prst="straightConnector1">
            <a:avLst/>
          </a:prstGeom>
          <a:noFill/>
          <a:ln w="28575" cap="flat" cmpd="sng">
            <a:solidFill>
              <a:srgbClr val="0070C0"/>
            </a:solidFill>
            <a:prstDash val="solid"/>
            <a:miter lim="800000"/>
            <a:headEnd type="none" w="sm" len="sm"/>
            <a:tailEnd type="none" w="sm" len="sm"/>
          </a:ln>
        </p:spPr>
      </p:cxnSp>
      <p:sp>
        <p:nvSpPr>
          <p:cNvPr id="841" name="Google Shape;841;p98"/>
          <p:cNvSpPr/>
          <p:nvPr/>
        </p:nvSpPr>
        <p:spPr>
          <a:xfrm>
            <a:off x="212449" y="285508"/>
            <a:ext cx="10660327" cy="728905"/>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chemeClr val="lt1"/>
                </a:solidFill>
                <a:latin typeface="Century Gothic"/>
                <a:ea typeface="Century Gothic"/>
                <a:cs typeface="Century Gothic"/>
                <a:sym typeface="Century Gothic"/>
              </a:rPr>
              <a:t>   Close Read – Use Text Evidence</a:t>
            </a:r>
            <a:endParaRPr sz="1400" b="0" i="0" u="none" strike="noStrike" cap="none">
              <a:solidFill>
                <a:srgbClr val="000000"/>
              </a:solidFill>
              <a:latin typeface="Century Gothic"/>
              <a:ea typeface="Century Gothic"/>
              <a:cs typeface="Century Gothic"/>
              <a:sym typeface="Century Gothic"/>
            </a:endParaRPr>
          </a:p>
        </p:txBody>
      </p:sp>
      <p:sp>
        <p:nvSpPr>
          <p:cNvPr id="842" name="Google Shape;842;p98"/>
          <p:cNvSpPr/>
          <p:nvPr/>
        </p:nvSpPr>
        <p:spPr>
          <a:xfrm>
            <a:off x="9958392" y="140912"/>
            <a:ext cx="2060865" cy="1156961"/>
          </a:xfrm>
          <a:prstGeom prst="ellipse">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lt1"/>
                </a:solidFill>
                <a:latin typeface="Century Gothic"/>
                <a:ea typeface="Century Gothic"/>
                <a:cs typeface="Century Gothic"/>
                <a:sym typeface="Century Gothic"/>
              </a:rPr>
              <a:t>Page 114</a:t>
            </a:r>
            <a:endParaRPr sz="1400" b="0" i="0" u="none" strike="noStrike" cap="none">
              <a:solidFill>
                <a:srgbClr val="000000"/>
              </a:solidFill>
              <a:latin typeface="Century Gothic"/>
              <a:ea typeface="Century Gothic"/>
              <a:cs typeface="Century Gothic"/>
              <a:sym typeface="Century Gothic"/>
            </a:endParaRPr>
          </a:p>
        </p:txBody>
      </p:sp>
      <p:sp>
        <p:nvSpPr>
          <p:cNvPr id="843" name="Google Shape;843;p98"/>
          <p:cNvSpPr txBox="1"/>
          <p:nvPr/>
        </p:nvSpPr>
        <p:spPr>
          <a:xfrm>
            <a:off x="8474292" y="2447052"/>
            <a:ext cx="3000000" cy="2154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none">
                <a:solidFill>
                  <a:schemeClr val="dk1"/>
                </a:solidFill>
                <a:latin typeface="Century Gothic"/>
                <a:ea typeface="Century Gothic"/>
                <a:cs typeface="Century Gothic"/>
                <a:sym typeface="Century Gothic"/>
              </a:rPr>
              <a:t>Turn</a:t>
            </a:r>
            <a:r>
              <a:rPr lang="en-US" sz="3200" b="0" i="0" u="none" strike="noStrike" cap="none">
                <a:solidFill>
                  <a:schemeClr val="dk1"/>
                </a:solidFill>
                <a:latin typeface="Century Gothic"/>
                <a:ea typeface="Century Gothic"/>
                <a:cs typeface="Century Gothic"/>
                <a:sym typeface="Century Gothic"/>
              </a:rPr>
              <a:t> to page 114 in your Student Interactive. </a:t>
            </a:r>
            <a:endParaRPr sz="1400" b="0" i="0" u="none" strike="noStrike" cap="none">
              <a:solidFill>
                <a:srgbClr val="000000"/>
              </a:solidFill>
              <a:latin typeface="Arial"/>
              <a:ea typeface="Arial"/>
              <a:cs typeface="Arial"/>
              <a:sym typeface="Arial"/>
            </a:endParaRPr>
          </a:p>
        </p:txBody>
      </p:sp>
      <p:pic>
        <p:nvPicPr>
          <p:cNvPr id="844" name="Google Shape;844;p98"/>
          <p:cNvPicPr preferRelativeResize="0"/>
          <p:nvPr/>
        </p:nvPicPr>
        <p:blipFill rotWithShape="1">
          <a:blip r:embed="rId6">
            <a:alphaModFix/>
          </a:blip>
          <a:srcRect/>
          <a:stretch/>
        </p:blipFill>
        <p:spPr>
          <a:xfrm>
            <a:off x="3663727" y="1388100"/>
            <a:ext cx="3757748" cy="5070675"/>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849"/>
        <p:cNvGrpSpPr/>
        <p:nvPr/>
      </p:nvGrpSpPr>
      <p:grpSpPr>
        <a:xfrm>
          <a:off x="0" y="0"/>
          <a:ext cx="0" cy="0"/>
          <a:chOff x="0" y="0"/>
          <a:chExt cx="0" cy="0"/>
        </a:xfrm>
      </p:grpSpPr>
      <p:pic>
        <p:nvPicPr>
          <p:cNvPr id="850" name="Google Shape;850;p61" descr="A picture containing clock&#10;&#10;Description automatically generated"/>
          <p:cNvPicPr preferRelativeResize="0"/>
          <p:nvPr/>
        </p:nvPicPr>
        <p:blipFill rotWithShape="1">
          <a:blip r:embed="rId3">
            <a:alphaModFix/>
          </a:blip>
          <a:srcRect r="52261"/>
          <a:stretch/>
        </p:blipFill>
        <p:spPr>
          <a:xfrm>
            <a:off x="10386533" y="6204193"/>
            <a:ext cx="1632724" cy="467031"/>
          </a:xfrm>
          <a:prstGeom prst="rect">
            <a:avLst/>
          </a:prstGeom>
          <a:noFill/>
          <a:ln>
            <a:noFill/>
          </a:ln>
        </p:spPr>
      </p:pic>
      <p:pic>
        <p:nvPicPr>
          <p:cNvPr id="851" name="Google Shape;851;p61" descr="A picture containing drawing, lamp&#10;&#10;Description automatically generated"/>
          <p:cNvPicPr preferRelativeResize="0"/>
          <p:nvPr/>
        </p:nvPicPr>
        <p:blipFill rotWithShape="1">
          <a:blip r:embed="rId4">
            <a:alphaModFix/>
          </a:blip>
          <a:srcRect/>
          <a:stretch/>
        </p:blipFill>
        <p:spPr>
          <a:xfrm rot="9387287">
            <a:off x="9271967" y="5485049"/>
            <a:ext cx="2842710" cy="979582"/>
          </a:xfrm>
          <a:prstGeom prst="rect">
            <a:avLst/>
          </a:prstGeom>
          <a:noFill/>
          <a:ln>
            <a:noFill/>
          </a:ln>
        </p:spPr>
      </p:pic>
      <p:pic>
        <p:nvPicPr>
          <p:cNvPr id="852" name="Google Shape;852;p61" descr="Logo, company name&#10;&#10;Description automatically generated"/>
          <p:cNvPicPr preferRelativeResize="0"/>
          <p:nvPr/>
        </p:nvPicPr>
        <p:blipFill rotWithShape="1">
          <a:blip r:embed="rId5">
            <a:alphaModFix/>
          </a:blip>
          <a:srcRect l="5777" r="5316" b="11561"/>
          <a:stretch/>
        </p:blipFill>
        <p:spPr>
          <a:xfrm>
            <a:off x="298808" y="6364415"/>
            <a:ext cx="1040465" cy="416153"/>
          </a:xfrm>
          <a:prstGeom prst="rect">
            <a:avLst/>
          </a:prstGeom>
          <a:noFill/>
          <a:ln>
            <a:noFill/>
          </a:ln>
        </p:spPr>
      </p:pic>
      <p:cxnSp>
        <p:nvCxnSpPr>
          <p:cNvPr id="853" name="Google Shape;853;p61"/>
          <p:cNvCxnSpPr/>
          <p:nvPr/>
        </p:nvCxnSpPr>
        <p:spPr>
          <a:xfrm>
            <a:off x="212450" y="304023"/>
            <a:ext cx="0" cy="6440971"/>
          </a:xfrm>
          <a:prstGeom prst="straightConnector1">
            <a:avLst/>
          </a:prstGeom>
          <a:noFill/>
          <a:ln w="28575" cap="flat" cmpd="sng">
            <a:solidFill>
              <a:srgbClr val="0070C0"/>
            </a:solidFill>
            <a:prstDash val="solid"/>
            <a:miter lim="800000"/>
            <a:headEnd type="none" w="sm" len="sm"/>
            <a:tailEnd type="none" w="sm" len="sm"/>
          </a:ln>
        </p:spPr>
      </p:cxnSp>
      <p:sp>
        <p:nvSpPr>
          <p:cNvPr id="854" name="Google Shape;854;p61"/>
          <p:cNvSpPr/>
          <p:nvPr/>
        </p:nvSpPr>
        <p:spPr>
          <a:xfrm>
            <a:off x="212449" y="285508"/>
            <a:ext cx="10660327" cy="728905"/>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chemeClr val="lt1"/>
                </a:solidFill>
                <a:latin typeface="Century Gothic"/>
                <a:ea typeface="Century Gothic"/>
                <a:cs typeface="Century Gothic"/>
                <a:sym typeface="Century Gothic"/>
              </a:rPr>
              <a:t>   Use Text Evidence</a:t>
            </a:r>
            <a:endParaRPr sz="1400" b="0" i="0" u="none" strike="noStrike" cap="none">
              <a:solidFill>
                <a:srgbClr val="000000"/>
              </a:solidFill>
              <a:latin typeface="Century Gothic"/>
              <a:ea typeface="Century Gothic"/>
              <a:cs typeface="Century Gothic"/>
              <a:sym typeface="Century Gothic"/>
            </a:endParaRPr>
          </a:p>
        </p:txBody>
      </p:sp>
      <p:sp>
        <p:nvSpPr>
          <p:cNvPr id="855" name="Google Shape;855;p61"/>
          <p:cNvSpPr/>
          <p:nvPr/>
        </p:nvSpPr>
        <p:spPr>
          <a:xfrm>
            <a:off x="9958392" y="140912"/>
            <a:ext cx="2060865" cy="1156961"/>
          </a:xfrm>
          <a:prstGeom prst="ellipse">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lt1"/>
                </a:solidFill>
                <a:latin typeface="Century Gothic"/>
                <a:ea typeface="Century Gothic"/>
                <a:cs typeface="Century Gothic"/>
                <a:sym typeface="Century Gothic"/>
              </a:rPr>
              <a:t>Page 119</a:t>
            </a:r>
            <a:endParaRPr sz="1400" b="0" i="0" u="none" strike="noStrike" cap="none">
              <a:solidFill>
                <a:srgbClr val="000000"/>
              </a:solidFill>
              <a:latin typeface="Century Gothic"/>
              <a:ea typeface="Century Gothic"/>
              <a:cs typeface="Century Gothic"/>
              <a:sym typeface="Century Gothic"/>
            </a:endParaRPr>
          </a:p>
        </p:txBody>
      </p:sp>
      <p:sp>
        <p:nvSpPr>
          <p:cNvPr id="856" name="Google Shape;856;p61"/>
          <p:cNvSpPr txBox="1"/>
          <p:nvPr/>
        </p:nvSpPr>
        <p:spPr>
          <a:xfrm>
            <a:off x="6946507" y="2247254"/>
            <a:ext cx="4499100" cy="2555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none">
                <a:solidFill>
                  <a:schemeClr val="dk1"/>
                </a:solidFill>
                <a:latin typeface="Century Gothic"/>
                <a:ea typeface="Century Gothic"/>
                <a:cs typeface="Century Gothic"/>
                <a:sym typeface="Century Gothic"/>
              </a:rPr>
              <a:t>Turn</a:t>
            </a:r>
            <a:r>
              <a:rPr lang="en-US" sz="3200" b="0" i="0" u="none" strike="noStrike" cap="none">
                <a:solidFill>
                  <a:schemeClr val="dk1"/>
                </a:solidFill>
                <a:latin typeface="Century Gothic"/>
                <a:ea typeface="Century Gothic"/>
                <a:cs typeface="Century Gothic"/>
                <a:sym typeface="Century Gothic"/>
              </a:rPr>
              <a:t> to page 119 in your Student Interactive and </a:t>
            </a:r>
            <a:r>
              <a:rPr lang="en-US" sz="3200" b="1" i="0" u="none" strike="noStrike" cap="none">
                <a:solidFill>
                  <a:schemeClr val="dk1"/>
                </a:solidFill>
                <a:latin typeface="Century Gothic"/>
                <a:ea typeface="Century Gothic"/>
                <a:cs typeface="Century Gothic"/>
                <a:sym typeface="Century Gothic"/>
              </a:rPr>
              <a:t>complete</a:t>
            </a:r>
            <a:r>
              <a:rPr lang="en-US" sz="3200" b="0" i="0" u="none" strike="noStrike" cap="none">
                <a:solidFill>
                  <a:schemeClr val="dk1"/>
                </a:solidFill>
                <a:latin typeface="Century Gothic"/>
                <a:ea typeface="Century Gothic"/>
                <a:cs typeface="Century Gothic"/>
                <a:sym typeface="Century Gothic"/>
              </a:rPr>
              <a:t> the activity.</a:t>
            </a:r>
            <a:endParaRPr sz="3200" b="0" i="0" u="none" strike="noStrike" cap="none">
              <a:solidFill>
                <a:schemeClr val="dk1"/>
              </a:solidFill>
              <a:latin typeface="Century Gothic"/>
              <a:ea typeface="Century Gothic"/>
              <a:cs typeface="Century Gothic"/>
              <a:sym typeface="Century Gothic"/>
            </a:endParaRPr>
          </a:p>
        </p:txBody>
      </p:sp>
      <p:pic>
        <p:nvPicPr>
          <p:cNvPr id="857" name="Google Shape;857;p61"/>
          <p:cNvPicPr preferRelativeResize="0"/>
          <p:nvPr/>
        </p:nvPicPr>
        <p:blipFill rotWithShape="1">
          <a:blip r:embed="rId6">
            <a:alphaModFix/>
          </a:blip>
          <a:srcRect/>
          <a:stretch/>
        </p:blipFill>
        <p:spPr>
          <a:xfrm>
            <a:off x="2282912" y="1297876"/>
            <a:ext cx="3719975" cy="5089775"/>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pic>
        <p:nvPicPr>
          <p:cNvPr id="146" name="Google Shape;146;p9" descr="A picture containing clock&#10;&#10;Description automatically generated"/>
          <p:cNvPicPr preferRelativeResize="0"/>
          <p:nvPr/>
        </p:nvPicPr>
        <p:blipFill rotWithShape="1">
          <a:blip r:embed="rId3">
            <a:alphaModFix/>
          </a:blip>
          <a:srcRect r="52261"/>
          <a:stretch/>
        </p:blipFill>
        <p:spPr>
          <a:xfrm>
            <a:off x="10386533" y="6204193"/>
            <a:ext cx="1632724" cy="467031"/>
          </a:xfrm>
          <a:prstGeom prst="rect">
            <a:avLst/>
          </a:prstGeom>
          <a:noFill/>
          <a:ln>
            <a:noFill/>
          </a:ln>
        </p:spPr>
      </p:pic>
      <p:pic>
        <p:nvPicPr>
          <p:cNvPr id="147" name="Google Shape;147;p9" descr="A picture containing drawing, lamp&#10;&#10;Description automatically generated"/>
          <p:cNvPicPr preferRelativeResize="0"/>
          <p:nvPr/>
        </p:nvPicPr>
        <p:blipFill rotWithShape="1">
          <a:blip r:embed="rId4">
            <a:alphaModFix/>
          </a:blip>
          <a:srcRect/>
          <a:stretch/>
        </p:blipFill>
        <p:spPr>
          <a:xfrm rot="9387287">
            <a:off x="9271967" y="5485049"/>
            <a:ext cx="2842710" cy="979582"/>
          </a:xfrm>
          <a:prstGeom prst="rect">
            <a:avLst/>
          </a:prstGeom>
          <a:noFill/>
          <a:ln>
            <a:noFill/>
          </a:ln>
        </p:spPr>
      </p:pic>
      <p:pic>
        <p:nvPicPr>
          <p:cNvPr id="148" name="Google Shape;148;p9" descr="Logo, company name&#10;&#10;Description automatically generated"/>
          <p:cNvPicPr preferRelativeResize="0"/>
          <p:nvPr/>
        </p:nvPicPr>
        <p:blipFill rotWithShape="1">
          <a:blip r:embed="rId5">
            <a:alphaModFix/>
          </a:blip>
          <a:srcRect l="5777" r="5316" b="11561"/>
          <a:stretch/>
        </p:blipFill>
        <p:spPr>
          <a:xfrm>
            <a:off x="298808" y="6364415"/>
            <a:ext cx="1040465" cy="416153"/>
          </a:xfrm>
          <a:prstGeom prst="rect">
            <a:avLst/>
          </a:prstGeom>
          <a:noFill/>
          <a:ln>
            <a:noFill/>
          </a:ln>
        </p:spPr>
      </p:pic>
      <p:cxnSp>
        <p:nvCxnSpPr>
          <p:cNvPr id="149" name="Google Shape;149;p9"/>
          <p:cNvCxnSpPr/>
          <p:nvPr/>
        </p:nvCxnSpPr>
        <p:spPr>
          <a:xfrm>
            <a:off x="212450" y="304023"/>
            <a:ext cx="0" cy="6440971"/>
          </a:xfrm>
          <a:prstGeom prst="straightConnector1">
            <a:avLst/>
          </a:prstGeom>
          <a:noFill/>
          <a:ln w="28575" cap="flat" cmpd="sng">
            <a:solidFill>
              <a:srgbClr val="0070C0"/>
            </a:solidFill>
            <a:prstDash val="solid"/>
            <a:miter lim="800000"/>
            <a:headEnd type="none" w="sm" len="sm"/>
            <a:tailEnd type="none" w="sm" len="sm"/>
          </a:ln>
        </p:spPr>
      </p:cxnSp>
      <p:sp>
        <p:nvSpPr>
          <p:cNvPr id="150" name="Google Shape;150;p9"/>
          <p:cNvSpPr/>
          <p:nvPr/>
        </p:nvSpPr>
        <p:spPr>
          <a:xfrm>
            <a:off x="212449" y="285508"/>
            <a:ext cx="10660327" cy="728905"/>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chemeClr val="lt1"/>
                </a:solidFill>
                <a:latin typeface="Avenir"/>
                <a:ea typeface="Avenir"/>
                <a:cs typeface="Avenir"/>
                <a:sym typeface="Avenir"/>
              </a:rPr>
              <a:t>   </a:t>
            </a:r>
            <a:r>
              <a:rPr lang="en-US" sz="4000" b="0" i="0" u="none" strike="noStrike" cap="none">
                <a:solidFill>
                  <a:schemeClr val="lt1"/>
                </a:solidFill>
                <a:latin typeface="Century Gothic"/>
                <a:ea typeface="Century Gothic"/>
                <a:cs typeface="Century Gothic"/>
                <a:sym typeface="Century Gothic"/>
              </a:rPr>
              <a:t>High-Frequency Words </a:t>
            </a:r>
            <a:endParaRPr sz="1400" b="0" i="0" u="none" strike="noStrike" cap="none">
              <a:solidFill>
                <a:srgbClr val="000000"/>
              </a:solidFill>
              <a:latin typeface="Century Gothic"/>
              <a:ea typeface="Century Gothic"/>
              <a:cs typeface="Century Gothic"/>
              <a:sym typeface="Century Gothic"/>
            </a:endParaRPr>
          </a:p>
        </p:txBody>
      </p:sp>
      <p:sp>
        <p:nvSpPr>
          <p:cNvPr id="151" name="Google Shape;151;p9"/>
          <p:cNvSpPr txBox="1"/>
          <p:nvPr/>
        </p:nvSpPr>
        <p:spPr>
          <a:xfrm>
            <a:off x="819040" y="2980831"/>
            <a:ext cx="3200398" cy="923289"/>
          </a:xfrm>
          <a:prstGeom prst="rect">
            <a:avLst/>
          </a:prstGeom>
          <a:noFill/>
          <a:ln w="19050" cap="flat" cmpd="sng">
            <a:solidFill>
              <a:schemeClr val="accent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5400" b="0" i="0" u="none" strike="noStrike" cap="none">
                <a:solidFill>
                  <a:schemeClr val="dk1"/>
                </a:solidFill>
                <a:latin typeface="Century Gothic"/>
                <a:ea typeface="Century Gothic"/>
                <a:cs typeface="Century Gothic"/>
                <a:sym typeface="Century Gothic"/>
              </a:rPr>
              <a:t>sound</a:t>
            </a:r>
            <a:endParaRPr sz="1400" b="0" i="0" u="none" strike="noStrike" cap="none">
              <a:solidFill>
                <a:srgbClr val="000000"/>
              </a:solidFill>
              <a:latin typeface="Century Gothic"/>
              <a:ea typeface="Century Gothic"/>
              <a:cs typeface="Century Gothic"/>
              <a:sym typeface="Century Gothic"/>
            </a:endParaRPr>
          </a:p>
        </p:txBody>
      </p:sp>
      <p:sp>
        <p:nvSpPr>
          <p:cNvPr id="152" name="Google Shape;152;p9"/>
          <p:cNvSpPr txBox="1"/>
          <p:nvPr/>
        </p:nvSpPr>
        <p:spPr>
          <a:xfrm>
            <a:off x="4495801" y="2956414"/>
            <a:ext cx="3200398" cy="923289"/>
          </a:xfrm>
          <a:prstGeom prst="rect">
            <a:avLst/>
          </a:prstGeom>
          <a:noFill/>
          <a:ln w="19050" cap="flat" cmpd="sng">
            <a:solidFill>
              <a:schemeClr val="accent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5400" b="0" i="0" u="none" strike="noStrike" cap="none">
                <a:solidFill>
                  <a:schemeClr val="dk1"/>
                </a:solidFill>
                <a:latin typeface="Century Gothic"/>
                <a:ea typeface="Century Gothic"/>
                <a:cs typeface="Century Gothic"/>
                <a:sym typeface="Century Gothic"/>
              </a:rPr>
              <a:t>more</a:t>
            </a:r>
            <a:endParaRPr sz="1400" b="0" i="0" u="none" strike="noStrike" cap="none">
              <a:solidFill>
                <a:srgbClr val="000000"/>
              </a:solidFill>
              <a:latin typeface="Century Gothic"/>
              <a:ea typeface="Century Gothic"/>
              <a:cs typeface="Century Gothic"/>
              <a:sym typeface="Century Gothic"/>
            </a:endParaRPr>
          </a:p>
        </p:txBody>
      </p:sp>
      <p:sp>
        <p:nvSpPr>
          <p:cNvPr id="153" name="Google Shape;153;p9"/>
          <p:cNvSpPr txBox="1"/>
          <p:nvPr/>
        </p:nvSpPr>
        <p:spPr>
          <a:xfrm>
            <a:off x="8172562" y="2947137"/>
            <a:ext cx="3200398" cy="923289"/>
          </a:xfrm>
          <a:prstGeom prst="rect">
            <a:avLst/>
          </a:prstGeom>
          <a:noFill/>
          <a:ln w="19050" cap="flat" cmpd="sng">
            <a:solidFill>
              <a:schemeClr val="accent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5400" b="0" i="0" u="none" strike="noStrike" cap="none">
                <a:solidFill>
                  <a:schemeClr val="dk1"/>
                </a:solidFill>
                <a:latin typeface="Century Gothic"/>
                <a:ea typeface="Century Gothic"/>
                <a:cs typeface="Century Gothic"/>
                <a:sym typeface="Century Gothic"/>
              </a:rPr>
              <a:t>things</a:t>
            </a:r>
            <a:endParaRPr sz="1400" b="0" i="0" u="none" strike="noStrike" cap="none">
              <a:solidFill>
                <a:srgbClr val="000000"/>
              </a:solidFill>
              <a:latin typeface="Century Gothic"/>
              <a:ea typeface="Century Gothic"/>
              <a:cs typeface="Century Gothic"/>
              <a:sym typeface="Century Gothic"/>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862"/>
        <p:cNvGrpSpPr/>
        <p:nvPr/>
      </p:nvGrpSpPr>
      <p:grpSpPr>
        <a:xfrm>
          <a:off x="0" y="0"/>
          <a:ext cx="0" cy="0"/>
          <a:chOff x="0" y="0"/>
          <a:chExt cx="0" cy="0"/>
        </a:xfrm>
      </p:grpSpPr>
      <p:pic>
        <p:nvPicPr>
          <p:cNvPr id="863" name="Google Shape;863;p62" descr="A picture containing clock&#10;&#10;Description automatically generated"/>
          <p:cNvPicPr preferRelativeResize="0"/>
          <p:nvPr/>
        </p:nvPicPr>
        <p:blipFill rotWithShape="1">
          <a:blip r:embed="rId3">
            <a:alphaModFix/>
          </a:blip>
          <a:srcRect r="52261"/>
          <a:stretch/>
        </p:blipFill>
        <p:spPr>
          <a:xfrm>
            <a:off x="10386533" y="6204193"/>
            <a:ext cx="1632724" cy="467031"/>
          </a:xfrm>
          <a:prstGeom prst="rect">
            <a:avLst/>
          </a:prstGeom>
          <a:noFill/>
          <a:ln>
            <a:noFill/>
          </a:ln>
        </p:spPr>
      </p:pic>
      <p:pic>
        <p:nvPicPr>
          <p:cNvPr id="864" name="Google Shape;864;p62" descr="A picture containing drawing, lamp&#10;&#10;Description automatically generated"/>
          <p:cNvPicPr preferRelativeResize="0"/>
          <p:nvPr/>
        </p:nvPicPr>
        <p:blipFill rotWithShape="1">
          <a:blip r:embed="rId4">
            <a:alphaModFix/>
          </a:blip>
          <a:srcRect/>
          <a:stretch/>
        </p:blipFill>
        <p:spPr>
          <a:xfrm rot="9387287">
            <a:off x="9271967" y="5485049"/>
            <a:ext cx="2842710" cy="979582"/>
          </a:xfrm>
          <a:prstGeom prst="rect">
            <a:avLst/>
          </a:prstGeom>
          <a:noFill/>
          <a:ln>
            <a:noFill/>
          </a:ln>
        </p:spPr>
      </p:pic>
      <p:pic>
        <p:nvPicPr>
          <p:cNvPr id="865" name="Google Shape;865;p62" descr="Logo, company name&#10;&#10;Description automatically generated"/>
          <p:cNvPicPr preferRelativeResize="0"/>
          <p:nvPr/>
        </p:nvPicPr>
        <p:blipFill rotWithShape="1">
          <a:blip r:embed="rId5">
            <a:alphaModFix/>
          </a:blip>
          <a:srcRect l="5777" r="5316" b="11561"/>
          <a:stretch/>
        </p:blipFill>
        <p:spPr>
          <a:xfrm>
            <a:off x="298808" y="6364415"/>
            <a:ext cx="1040465" cy="416153"/>
          </a:xfrm>
          <a:prstGeom prst="rect">
            <a:avLst/>
          </a:prstGeom>
          <a:noFill/>
          <a:ln>
            <a:noFill/>
          </a:ln>
        </p:spPr>
      </p:pic>
      <p:cxnSp>
        <p:nvCxnSpPr>
          <p:cNvPr id="866" name="Google Shape;866;p62"/>
          <p:cNvCxnSpPr/>
          <p:nvPr/>
        </p:nvCxnSpPr>
        <p:spPr>
          <a:xfrm>
            <a:off x="212450" y="304023"/>
            <a:ext cx="0" cy="6440971"/>
          </a:xfrm>
          <a:prstGeom prst="straightConnector1">
            <a:avLst/>
          </a:prstGeom>
          <a:noFill/>
          <a:ln w="28575" cap="flat" cmpd="sng">
            <a:solidFill>
              <a:srgbClr val="0070C0"/>
            </a:solidFill>
            <a:prstDash val="solid"/>
            <a:miter lim="800000"/>
            <a:headEnd type="none" w="sm" len="sm"/>
            <a:tailEnd type="none" w="sm" len="sm"/>
          </a:ln>
        </p:spPr>
      </p:cxnSp>
      <p:sp>
        <p:nvSpPr>
          <p:cNvPr id="867" name="Google Shape;867;p62"/>
          <p:cNvSpPr/>
          <p:nvPr/>
        </p:nvSpPr>
        <p:spPr>
          <a:xfrm>
            <a:off x="212449" y="285508"/>
            <a:ext cx="10660327" cy="728905"/>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chemeClr val="lt1"/>
                </a:solidFill>
                <a:latin typeface="Avenir"/>
                <a:ea typeface="Avenir"/>
                <a:cs typeface="Avenir"/>
                <a:sym typeface="Avenir"/>
              </a:rPr>
              <a:t>   </a:t>
            </a:r>
            <a:r>
              <a:rPr lang="en-US" sz="3800" b="0" i="0" u="none" strike="noStrike" cap="none">
                <a:solidFill>
                  <a:schemeClr val="lt1"/>
                </a:solidFill>
                <a:latin typeface="Century Gothic"/>
                <a:ea typeface="Century Gothic"/>
                <a:cs typeface="Century Gothic"/>
                <a:sym typeface="Century Gothic"/>
              </a:rPr>
              <a:t>Writing – </a:t>
            </a:r>
            <a:r>
              <a:rPr lang="en-US" sz="3800">
                <a:solidFill>
                  <a:schemeClr val="lt1"/>
                </a:solidFill>
                <a:latin typeface="Century Gothic"/>
                <a:ea typeface="Century Gothic"/>
                <a:cs typeface="Century Gothic"/>
                <a:sym typeface="Century Gothic"/>
              </a:rPr>
              <a:t>Launch Writing Workshop</a:t>
            </a:r>
            <a:endParaRPr sz="3800" b="0" i="0" u="none" strike="noStrike" cap="none">
              <a:solidFill>
                <a:srgbClr val="000000"/>
              </a:solidFill>
              <a:latin typeface="Century Gothic"/>
              <a:ea typeface="Century Gothic"/>
              <a:cs typeface="Century Gothic"/>
              <a:sym typeface="Century Gothic"/>
            </a:endParaRPr>
          </a:p>
        </p:txBody>
      </p:sp>
      <p:sp>
        <p:nvSpPr>
          <p:cNvPr id="868" name="Google Shape;868;p62"/>
          <p:cNvSpPr/>
          <p:nvPr/>
        </p:nvSpPr>
        <p:spPr>
          <a:xfrm>
            <a:off x="9958392" y="140912"/>
            <a:ext cx="2060865" cy="1156961"/>
          </a:xfrm>
          <a:prstGeom prst="ellipse">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lt1"/>
                </a:solidFill>
                <a:latin typeface="Century Gothic"/>
                <a:ea typeface="Century Gothic"/>
                <a:cs typeface="Century Gothic"/>
                <a:sym typeface="Century Gothic"/>
              </a:rPr>
              <a:t>Page 126</a:t>
            </a:r>
            <a:endParaRPr sz="1400" b="0" i="0" u="none" strike="noStrike" cap="none">
              <a:solidFill>
                <a:srgbClr val="000000"/>
              </a:solidFill>
              <a:latin typeface="Century Gothic"/>
              <a:ea typeface="Century Gothic"/>
              <a:cs typeface="Century Gothic"/>
              <a:sym typeface="Century Gothic"/>
            </a:endParaRPr>
          </a:p>
        </p:txBody>
      </p:sp>
      <p:sp>
        <p:nvSpPr>
          <p:cNvPr id="869" name="Google Shape;869;p62"/>
          <p:cNvSpPr txBox="1"/>
          <p:nvPr/>
        </p:nvSpPr>
        <p:spPr>
          <a:xfrm>
            <a:off x="7021899" y="2739698"/>
            <a:ext cx="4499100" cy="1569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none">
                <a:solidFill>
                  <a:schemeClr val="dk1"/>
                </a:solidFill>
                <a:latin typeface="Century Gothic"/>
                <a:ea typeface="Century Gothic"/>
                <a:cs typeface="Century Gothic"/>
                <a:sym typeface="Century Gothic"/>
              </a:rPr>
              <a:t>Turn</a:t>
            </a:r>
            <a:r>
              <a:rPr lang="en-US" sz="3200" b="0" i="0" u="none" strike="noStrike" cap="none">
                <a:solidFill>
                  <a:schemeClr val="dk1"/>
                </a:solidFill>
                <a:latin typeface="Century Gothic"/>
                <a:ea typeface="Century Gothic"/>
                <a:cs typeface="Century Gothic"/>
                <a:sym typeface="Century Gothic"/>
              </a:rPr>
              <a:t> to page 126 in your Student Interactive.</a:t>
            </a:r>
            <a:endParaRPr sz="3200" b="0" i="0" u="none" strike="noStrike" cap="none">
              <a:solidFill>
                <a:schemeClr val="dk1"/>
              </a:solidFill>
              <a:latin typeface="Century Gothic"/>
              <a:ea typeface="Century Gothic"/>
              <a:cs typeface="Century Gothic"/>
              <a:sym typeface="Century Gothic"/>
            </a:endParaRPr>
          </a:p>
        </p:txBody>
      </p:sp>
      <p:pic>
        <p:nvPicPr>
          <p:cNvPr id="870" name="Google Shape;870;p62"/>
          <p:cNvPicPr preferRelativeResize="0"/>
          <p:nvPr/>
        </p:nvPicPr>
        <p:blipFill rotWithShape="1">
          <a:blip r:embed="rId6">
            <a:alphaModFix/>
          </a:blip>
          <a:srcRect/>
          <a:stretch/>
        </p:blipFill>
        <p:spPr>
          <a:xfrm>
            <a:off x="2318538" y="1351936"/>
            <a:ext cx="3724100" cy="5012501"/>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875"/>
        <p:cNvGrpSpPr/>
        <p:nvPr/>
      </p:nvGrpSpPr>
      <p:grpSpPr>
        <a:xfrm>
          <a:off x="0" y="0"/>
          <a:ext cx="0" cy="0"/>
          <a:chOff x="0" y="0"/>
          <a:chExt cx="0" cy="0"/>
        </a:xfrm>
      </p:grpSpPr>
      <p:pic>
        <p:nvPicPr>
          <p:cNvPr id="876" name="Google Shape;876;p63" descr="A picture containing clock&#10;&#10;Description automatically generated"/>
          <p:cNvPicPr preferRelativeResize="0"/>
          <p:nvPr/>
        </p:nvPicPr>
        <p:blipFill rotWithShape="1">
          <a:blip r:embed="rId3">
            <a:alphaModFix/>
          </a:blip>
          <a:srcRect r="52261"/>
          <a:stretch/>
        </p:blipFill>
        <p:spPr>
          <a:xfrm>
            <a:off x="10386533" y="6204193"/>
            <a:ext cx="1632724" cy="467031"/>
          </a:xfrm>
          <a:prstGeom prst="rect">
            <a:avLst/>
          </a:prstGeom>
          <a:noFill/>
          <a:ln>
            <a:noFill/>
          </a:ln>
        </p:spPr>
      </p:pic>
      <p:pic>
        <p:nvPicPr>
          <p:cNvPr id="877" name="Google Shape;877;p63" descr="A picture containing drawing, lamp&#10;&#10;Description automatically generated"/>
          <p:cNvPicPr preferRelativeResize="0"/>
          <p:nvPr/>
        </p:nvPicPr>
        <p:blipFill rotWithShape="1">
          <a:blip r:embed="rId4">
            <a:alphaModFix/>
          </a:blip>
          <a:srcRect/>
          <a:stretch/>
        </p:blipFill>
        <p:spPr>
          <a:xfrm rot="9387287">
            <a:off x="9271967" y="5485049"/>
            <a:ext cx="2842710" cy="979582"/>
          </a:xfrm>
          <a:prstGeom prst="rect">
            <a:avLst/>
          </a:prstGeom>
          <a:noFill/>
          <a:ln>
            <a:noFill/>
          </a:ln>
        </p:spPr>
      </p:pic>
      <p:pic>
        <p:nvPicPr>
          <p:cNvPr id="878" name="Google Shape;878;p63" descr="Logo, company name&#10;&#10;Description automatically generated"/>
          <p:cNvPicPr preferRelativeResize="0"/>
          <p:nvPr/>
        </p:nvPicPr>
        <p:blipFill rotWithShape="1">
          <a:blip r:embed="rId5">
            <a:alphaModFix/>
          </a:blip>
          <a:srcRect l="5777" r="5316" b="11561"/>
          <a:stretch/>
        </p:blipFill>
        <p:spPr>
          <a:xfrm>
            <a:off x="298808" y="6364415"/>
            <a:ext cx="1040465" cy="416153"/>
          </a:xfrm>
          <a:prstGeom prst="rect">
            <a:avLst/>
          </a:prstGeom>
          <a:noFill/>
          <a:ln>
            <a:noFill/>
          </a:ln>
        </p:spPr>
      </p:pic>
      <p:cxnSp>
        <p:nvCxnSpPr>
          <p:cNvPr id="879" name="Google Shape;879;p63"/>
          <p:cNvCxnSpPr/>
          <p:nvPr/>
        </p:nvCxnSpPr>
        <p:spPr>
          <a:xfrm>
            <a:off x="212450" y="304023"/>
            <a:ext cx="0" cy="6440971"/>
          </a:xfrm>
          <a:prstGeom prst="straightConnector1">
            <a:avLst/>
          </a:prstGeom>
          <a:noFill/>
          <a:ln w="28575" cap="flat" cmpd="sng">
            <a:solidFill>
              <a:srgbClr val="0070C0"/>
            </a:solidFill>
            <a:prstDash val="solid"/>
            <a:miter lim="800000"/>
            <a:headEnd type="none" w="sm" len="sm"/>
            <a:tailEnd type="none" w="sm" len="sm"/>
          </a:ln>
        </p:spPr>
      </p:cxnSp>
      <p:sp>
        <p:nvSpPr>
          <p:cNvPr id="880" name="Google Shape;880;p63"/>
          <p:cNvSpPr/>
          <p:nvPr/>
        </p:nvSpPr>
        <p:spPr>
          <a:xfrm>
            <a:off x="212449" y="285508"/>
            <a:ext cx="10660327" cy="728905"/>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chemeClr val="lt1"/>
                </a:solidFill>
                <a:latin typeface="Century Gothic"/>
                <a:ea typeface="Century Gothic"/>
                <a:cs typeface="Century Gothic"/>
                <a:sym typeface="Century Gothic"/>
              </a:rPr>
              <a:t>   Independent Writing </a:t>
            </a:r>
            <a:endParaRPr sz="1400" b="0" i="0" u="none" strike="noStrike" cap="none">
              <a:solidFill>
                <a:srgbClr val="000000"/>
              </a:solidFill>
              <a:latin typeface="Century Gothic"/>
              <a:ea typeface="Century Gothic"/>
              <a:cs typeface="Century Gothic"/>
              <a:sym typeface="Century Gothic"/>
            </a:endParaRPr>
          </a:p>
        </p:txBody>
      </p:sp>
      <p:sp>
        <p:nvSpPr>
          <p:cNvPr id="881" name="Google Shape;881;p63"/>
          <p:cNvSpPr txBox="1"/>
          <p:nvPr/>
        </p:nvSpPr>
        <p:spPr>
          <a:xfrm>
            <a:off x="995894" y="1899966"/>
            <a:ext cx="9390639" cy="107717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0" i="0" u="none" strike="noStrike" cap="none">
                <a:solidFill>
                  <a:schemeClr val="dk1"/>
                </a:solidFill>
                <a:latin typeface="Century Gothic"/>
                <a:ea typeface="Century Gothic"/>
                <a:cs typeface="Century Gothic"/>
                <a:sym typeface="Century Gothic"/>
              </a:rPr>
              <a:t>Now you will take the main idea and </a:t>
            </a:r>
            <a:r>
              <a:rPr lang="en-US" sz="3200" b="1" i="0" u="none" strike="noStrike" cap="none">
                <a:solidFill>
                  <a:schemeClr val="dk1"/>
                </a:solidFill>
                <a:latin typeface="Century Gothic"/>
                <a:ea typeface="Century Gothic"/>
                <a:cs typeface="Century Gothic"/>
                <a:sym typeface="Century Gothic"/>
              </a:rPr>
              <a:t>add </a:t>
            </a:r>
            <a:r>
              <a:rPr lang="en-US" sz="3200" b="0" i="0" u="none" strike="noStrike" cap="none">
                <a:solidFill>
                  <a:schemeClr val="dk1"/>
                </a:solidFill>
                <a:latin typeface="Century Gothic"/>
                <a:ea typeface="Century Gothic"/>
                <a:cs typeface="Century Gothic"/>
                <a:sym typeface="Century Gothic"/>
              </a:rPr>
              <a:t>supporting details.</a:t>
            </a:r>
            <a:endParaRPr sz="1400" b="0" i="0" u="none" strike="noStrike" cap="none">
              <a:solidFill>
                <a:srgbClr val="000000"/>
              </a:solidFill>
              <a:latin typeface="Century Gothic"/>
              <a:ea typeface="Century Gothic"/>
              <a:cs typeface="Century Gothic"/>
              <a:sym typeface="Century Gothic"/>
            </a:endParaRPr>
          </a:p>
        </p:txBody>
      </p:sp>
      <p:sp>
        <p:nvSpPr>
          <p:cNvPr id="882" name="Google Shape;882;p63"/>
          <p:cNvSpPr txBox="1"/>
          <p:nvPr/>
        </p:nvSpPr>
        <p:spPr>
          <a:xfrm>
            <a:off x="992880" y="3555878"/>
            <a:ext cx="7127100" cy="107717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0" i="0" u="none" strike="noStrike" cap="none">
                <a:solidFill>
                  <a:schemeClr val="dk1"/>
                </a:solidFill>
                <a:latin typeface="Century Gothic"/>
                <a:ea typeface="Century Gothic"/>
                <a:cs typeface="Century Gothic"/>
                <a:sym typeface="Century Gothic"/>
              </a:rPr>
              <a:t>You can also </a:t>
            </a:r>
            <a:r>
              <a:rPr lang="en-US" sz="3200" b="1" i="0" u="none" strike="noStrike" cap="none">
                <a:solidFill>
                  <a:schemeClr val="dk1"/>
                </a:solidFill>
                <a:latin typeface="Century Gothic"/>
                <a:ea typeface="Century Gothic"/>
                <a:cs typeface="Century Gothic"/>
                <a:sym typeface="Century Gothic"/>
              </a:rPr>
              <a:t>add</a:t>
            </a:r>
            <a:r>
              <a:rPr lang="en-US" sz="3200" b="0" i="0" u="none" strike="noStrike" cap="none">
                <a:solidFill>
                  <a:schemeClr val="dk1"/>
                </a:solidFill>
                <a:latin typeface="Century Gothic"/>
                <a:ea typeface="Century Gothic"/>
                <a:cs typeface="Century Gothic"/>
                <a:sym typeface="Century Gothic"/>
              </a:rPr>
              <a:t> text and graphics to your nonfiction idea. </a:t>
            </a:r>
            <a:endParaRPr sz="3200" b="0" i="0" u="none" strike="noStrike" cap="none">
              <a:solidFill>
                <a:schemeClr val="dk1"/>
              </a:solidFill>
              <a:latin typeface="Century Gothic"/>
              <a:ea typeface="Century Gothic"/>
              <a:cs typeface="Century Gothic"/>
              <a:sym typeface="Century Gothic"/>
            </a:endParaRPr>
          </a:p>
        </p:txBody>
      </p:sp>
      <p:pic>
        <p:nvPicPr>
          <p:cNvPr id="883" name="Google Shape;883;p63" descr="Books outline"/>
          <p:cNvPicPr preferRelativeResize="0"/>
          <p:nvPr/>
        </p:nvPicPr>
        <p:blipFill rotWithShape="1">
          <a:blip r:embed="rId6">
            <a:alphaModFix/>
          </a:blip>
          <a:srcRect/>
          <a:stretch/>
        </p:blipFill>
        <p:spPr>
          <a:xfrm>
            <a:off x="8941152" y="3186758"/>
            <a:ext cx="2429785" cy="2429785"/>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888"/>
        <p:cNvGrpSpPr/>
        <p:nvPr/>
      </p:nvGrpSpPr>
      <p:grpSpPr>
        <a:xfrm>
          <a:off x="0" y="0"/>
          <a:ext cx="0" cy="0"/>
          <a:chOff x="0" y="0"/>
          <a:chExt cx="0" cy="0"/>
        </a:xfrm>
      </p:grpSpPr>
      <p:pic>
        <p:nvPicPr>
          <p:cNvPr id="889" name="Google Shape;889;p64" descr="A picture containing clock&#10;&#10;Description automatically generated"/>
          <p:cNvPicPr preferRelativeResize="0"/>
          <p:nvPr/>
        </p:nvPicPr>
        <p:blipFill rotWithShape="1">
          <a:blip r:embed="rId3">
            <a:alphaModFix/>
          </a:blip>
          <a:srcRect r="52261"/>
          <a:stretch/>
        </p:blipFill>
        <p:spPr>
          <a:xfrm>
            <a:off x="10386533" y="6204193"/>
            <a:ext cx="1632724" cy="467031"/>
          </a:xfrm>
          <a:prstGeom prst="rect">
            <a:avLst/>
          </a:prstGeom>
          <a:noFill/>
          <a:ln>
            <a:noFill/>
          </a:ln>
        </p:spPr>
      </p:pic>
      <p:pic>
        <p:nvPicPr>
          <p:cNvPr id="890" name="Google Shape;890;p64" descr="A picture containing drawing, lamp&#10;&#10;Description automatically generated"/>
          <p:cNvPicPr preferRelativeResize="0"/>
          <p:nvPr/>
        </p:nvPicPr>
        <p:blipFill rotWithShape="1">
          <a:blip r:embed="rId4">
            <a:alphaModFix/>
          </a:blip>
          <a:srcRect/>
          <a:stretch/>
        </p:blipFill>
        <p:spPr>
          <a:xfrm rot="9387287">
            <a:off x="9271967" y="5485049"/>
            <a:ext cx="2842710" cy="979582"/>
          </a:xfrm>
          <a:prstGeom prst="rect">
            <a:avLst/>
          </a:prstGeom>
          <a:noFill/>
          <a:ln>
            <a:noFill/>
          </a:ln>
        </p:spPr>
      </p:pic>
      <p:pic>
        <p:nvPicPr>
          <p:cNvPr id="891" name="Google Shape;891;p64" descr="Logo, company name&#10;&#10;Description automatically generated"/>
          <p:cNvPicPr preferRelativeResize="0"/>
          <p:nvPr/>
        </p:nvPicPr>
        <p:blipFill rotWithShape="1">
          <a:blip r:embed="rId5">
            <a:alphaModFix/>
          </a:blip>
          <a:srcRect l="5777" r="5316" b="11561"/>
          <a:stretch/>
        </p:blipFill>
        <p:spPr>
          <a:xfrm>
            <a:off x="298808" y="6364415"/>
            <a:ext cx="1040465" cy="416153"/>
          </a:xfrm>
          <a:prstGeom prst="rect">
            <a:avLst/>
          </a:prstGeom>
          <a:noFill/>
          <a:ln>
            <a:noFill/>
          </a:ln>
        </p:spPr>
      </p:pic>
      <p:cxnSp>
        <p:nvCxnSpPr>
          <p:cNvPr id="892" name="Google Shape;892;p64"/>
          <p:cNvCxnSpPr/>
          <p:nvPr/>
        </p:nvCxnSpPr>
        <p:spPr>
          <a:xfrm>
            <a:off x="212450" y="304023"/>
            <a:ext cx="0" cy="6440971"/>
          </a:xfrm>
          <a:prstGeom prst="straightConnector1">
            <a:avLst/>
          </a:prstGeom>
          <a:noFill/>
          <a:ln w="28575" cap="flat" cmpd="sng">
            <a:solidFill>
              <a:srgbClr val="0070C0"/>
            </a:solidFill>
            <a:prstDash val="solid"/>
            <a:miter lim="800000"/>
            <a:headEnd type="none" w="sm" len="sm"/>
            <a:tailEnd type="none" w="sm" len="sm"/>
          </a:ln>
        </p:spPr>
      </p:cxnSp>
      <p:sp>
        <p:nvSpPr>
          <p:cNvPr id="893" name="Google Shape;893;p64"/>
          <p:cNvSpPr/>
          <p:nvPr/>
        </p:nvSpPr>
        <p:spPr>
          <a:xfrm>
            <a:off x="212449" y="285508"/>
            <a:ext cx="10660327" cy="728905"/>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chemeClr val="lt1"/>
                </a:solidFill>
                <a:latin typeface="Century Gothic"/>
                <a:ea typeface="Century Gothic"/>
                <a:cs typeface="Century Gothic"/>
                <a:sym typeface="Century Gothic"/>
              </a:rPr>
              <a:t>   Spelling</a:t>
            </a:r>
            <a:endParaRPr sz="1400" b="0" i="0" u="none" strike="noStrike" cap="none">
              <a:solidFill>
                <a:srgbClr val="000000"/>
              </a:solidFill>
              <a:latin typeface="Century Gothic"/>
              <a:ea typeface="Century Gothic"/>
              <a:cs typeface="Century Gothic"/>
              <a:sym typeface="Century Gothic"/>
            </a:endParaRPr>
          </a:p>
        </p:txBody>
      </p:sp>
      <p:sp>
        <p:nvSpPr>
          <p:cNvPr id="894" name="Google Shape;894;p64"/>
          <p:cNvSpPr txBox="1"/>
          <p:nvPr/>
        </p:nvSpPr>
        <p:spPr>
          <a:xfrm>
            <a:off x="7984620" y="2342202"/>
            <a:ext cx="4499094" cy="15696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0" i="0" u="none" strike="noStrike" cap="none">
                <a:solidFill>
                  <a:schemeClr val="dk1"/>
                </a:solidFill>
                <a:latin typeface="Century Gothic"/>
                <a:ea typeface="Century Gothic"/>
                <a:cs typeface="Century Gothic"/>
                <a:sym typeface="Century Gothic"/>
              </a:rPr>
              <a:t>Let’s </a:t>
            </a:r>
            <a:r>
              <a:rPr lang="en-US" sz="3200" b="1" i="0" u="none" strike="noStrike" cap="none">
                <a:solidFill>
                  <a:schemeClr val="dk1"/>
                </a:solidFill>
                <a:latin typeface="Century Gothic"/>
                <a:ea typeface="Century Gothic"/>
                <a:cs typeface="Century Gothic"/>
                <a:sym typeface="Century Gothic"/>
              </a:rPr>
              <a:t>review</a:t>
            </a:r>
            <a:r>
              <a:rPr lang="en-US" sz="3200" b="0" i="0" u="none" strike="noStrike" cap="none">
                <a:solidFill>
                  <a:schemeClr val="dk1"/>
                </a:solidFill>
                <a:latin typeface="Century Gothic"/>
                <a:ea typeface="Century Gothic"/>
                <a:cs typeface="Century Gothic"/>
                <a:sym typeface="Century Gothic"/>
              </a:rPr>
              <a:t> word with the CVCe pattern. </a:t>
            </a:r>
            <a:endParaRPr sz="3200" b="0" i="0" u="none" strike="noStrike" cap="none">
              <a:solidFill>
                <a:schemeClr val="dk1"/>
              </a:solidFill>
              <a:latin typeface="Century Gothic"/>
              <a:ea typeface="Century Gothic"/>
              <a:cs typeface="Century Gothic"/>
              <a:sym typeface="Century Gothic"/>
            </a:endParaRPr>
          </a:p>
        </p:txBody>
      </p:sp>
      <p:sp>
        <p:nvSpPr>
          <p:cNvPr id="895" name="Google Shape;895;p64"/>
          <p:cNvSpPr txBox="1"/>
          <p:nvPr/>
        </p:nvSpPr>
        <p:spPr>
          <a:xfrm>
            <a:off x="560637" y="1311489"/>
            <a:ext cx="3200398" cy="923289"/>
          </a:xfrm>
          <a:prstGeom prst="rect">
            <a:avLst/>
          </a:prstGeom>
          <a:noFill/>
          <a:ln w="19050" cap="flat" cmpd="sng">
            <a:solidFill>
              <a:schemeClr val="accent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5400" b="0" i="0" u="none" strike="noStrike" cap="none">
                <a:solidFill>
                  <a:schemeClr val="dk1"/>
                </a:solidFill>
                <a:latin typeface="Century Gothic"/>
                <a:ea typeface="Century Gothic"/>
                <a:cs typeface="Century Gothic"/>
                <a:sym typeface="Century Gothic"/>
              </a:rPr>
              <a:t>home</a:t>
            </a:r>
            <a:endParaRPr sz="1400" b="0" i="0" u="none" strike="noStrike" cap="none">
              <a:solidFill>
                <a:srgbClr val="000000"/>
              </a:solidFill>
              <a:latin typeface="Century Gothic"/>
              <a:ea typeface="Century Gothic"/>
              <a:cs typeface="Century Gothic"/>
              <a:sym typeface="Century Gothic"/>
            </a:endParaRPr>
          </a:p>
        </p:txBody>
      </p:sp>
      <p:sp>
        <p:nvSpPr>
          <p:cNvPr id="896" name="Google Shape;896;p64"/>
          <p:cNvSpPr txBox="1"/>
          <p:nvPr/>
        </p:nvSpPr>
        <p:spPr>
          <a:xfrm>
            <a:off x="560637" y="2665368"/>
            <a:ext cx="3200398" cy="923289"/>
          </a:xfrm>
          <a:prstGeom prst="rect">
            <a:avLst/>
          </a:prstGeom>
          <a:noFill/>
          <a:ln w="19050" cap="flat" cmpd="sng">
            <a:solidFill>
              <a:schemeClr val="accent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5400" b="0" i="0" u="none" strike="noStrike" cap="none">
                <a:solidFill>
                  <a:schemeClr val="dk1"/>
                </a:solidFill>
                <a:latin typeface="Century Gothic"/>
                <a:ea typeface="Century Gothic"/>
                <a:cs typeface="Century Gothic"/>
                <a:sym typeface="Century Gothic"/>
              </a:rPr>
              <a:t>chase</a:t>
            </a:r>
            <a:endParaRPr sz="1400" b="0" i="0" u="none" strike="noStrike" cap="none">
              <a:solidFill>
                <a:srgbClr val="000000"/>
              </a:solidFill>
              <a:latin typeface="Century Gothic"/>
              <a:ea typeface="Century Gothic"/>
              <a:cs typeface="Century Gothic"/>
              <a:sym typeface="Century Gothic"/>
            </a:endParaRPr>
          </a:p>
        </p:txBody>
      </p:sp>
      <p:sp>
        <p:nvSpPr>
          <p:cNvPr id="897" name="Google Shape;897;p64"/>
          <p:cNvSpPr txBox="1"/>
          <p:nvPr/>
        </p:nvSpPr>
        <p:spPr>
          <a:xfrm>
            <a:off x="560637" y="4012141"/>
            <a:ext cx="3200398" cy="923289"/>
          </a:xfrm>
          <a:prstGeom prst="rect">
            <a:avLst/>
          </a:prstGeom>
          <a:noFill/>
          <a:ln w="19050" cap="flat" cmpd="sng">
            <a:solidFill>
              <a:schemeClr val="accent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5400" b="0" i="0" u="none" strike="noStrike" cap="none">
                <a:solidFill>
                  <a:schemeClr val="dk1"/>
                </a:solidFill>
                <a:latin typeface="Century Gothic"/>
                <a:ea typeface="Century Gothic"/>
                <a:cs typeface="Century Gothic"/>
                <a:sym typeface="Century Gothic"/>
              </a:rPr>
              <a:t>dime</a:t>
            </a:r>
            <a:endParaRPr sz="1400" b="0" i="0" u="none" strike="noStrike" cap="none">
              <a:solidFill>
                <a:srgbClr val="000000"/>
              </a:solidFill>
              <a:latin typeface="Century Gothic"/>
              <a:ea typeface="Century Gothic"/>
              <a:cs typeface="Century Gothic"/>
              <a:sym typeface="Century Gothic"/>
            </a:endParaRPr>
          </a:p>
        </p:txBody>
      </p:sp>
      <p:sp>
        <p:nvSpPr>
          <p:cNvPr id="898" name="Google Shape;898;p64"/>
          <p:cNvSpPr txBox="1"/>
          <p:nvPr/>
        </p:nvSpPr>
        <p:spPr>
          <a:xfrm>
            <a:off x="4109221" y="1980876"/>
            <a:ext cx="3200398" cy="923289"/>
          </a:xfrm>
          <a:prstGeom prst="rect">
            <a:avLst/>
          </a:prstGeom>
          <a:noFill/>
          <a:ln w="19050" cap="flat" cmpd="sng">
            <a:solidFill>
              <a:schemeClr val="accent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5400" b="0" i="0" u="none" strike="noStrike" cap="none">
                <a:solidFill>
                  <a:schemeClr val="dk1"/>
                </a:solidFill>
                <a:latin typeface="Century Gothic"/>
                <a:ea typeface="Century Gothic"/>
                <a:cs typeface="Century Gothic"/>
                <a:sym typeface="Century Gothic"/>
              </a:rPr>
              <a:t>Pete</a:t>
            </a:r>
            <a:endParaRPr sz="1400" b="0" i="0" u="none" strike="noStrike" cap="none">
              <a:solidFill>
                <a:srgbClr val="000000"/>
              </a:solidFill>
              <a:latin typeface="Century Gothic"/>
              <a:ea typeface="Century Gothic"/>
              <a:cs typeface="Century Gothic"/>
              <a:sym typeface="Century Gothic"/>
            </a:endParaRPr>
          </a:p>
        </p:txBody>
      </p:sp>
      <p:sp>
        <p:nvSpPr>
          <p:cNvPr id="899" name="Google Shape;899;p64"/>
          <p:cNvSpPr txBox="1"/>
          <p:nvPr/>
        </p:nvSpPr>
        <p:spPr>
          <a:xfrm>
            <a:off x="4109221" y="3550496"/>
            <a:ext cx="3200398" cy="923289"/>
          </a:xfrm>
          <a:prstGeom prst="rect">
            <a:avLst/>
          </a:prstGeom>
          <a:noFill/>
          <a:ln w="19050" cap="flat" cmpd="sng">
            <a:solidFill>
              <a:schemeClr val="accent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5400" b="0" i="0" u="none" strike="noStrike" cap="none">
                <a:solidFill>
                  <a:schemeClr val="dk1"/>
                </a:solidFill>
                <a:latin typeface="Century Gothic"/>
                <a:ea typeface="Century Gothic"/>
                <a:cs typeface="Century Gothic"/>
                <a:sym typeface="Century Gothic"/>
              </a:rPr>
              <a:t>cute</a:t>
            </a:r>
            <a:endParaRPr sz="1400" b="0" i="0" u="none" strike="noStrike" cap="none">
              <a:solidFill>
                <a:srgbClr val="000000"/>
              </a:solidFill>
              <a:latin typeface="Century Gothic"/>
              <a:ea typeface="Century Gothic"/>
              <a:cs typeface="Century Gothic"/>
              <a:sym typeface="Century Gothic"/>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904"/>
        <p:cNvGrpSpPr/>
        <p:nvPr/>
      </p:nvGrpSpPr>
      <p:grpSpPr>
        <a:xfrm>
          <a:off x="0" y="0"/>
          <a:ext cx="0" cy="0"/>
          <a:chOff x="0" y="0"/>
          <a:chExt cx="0" cy="0"/>
        </a:xfrm>
      </p:grpSpPr>
      <p:pic>
        <p:nvPicPr>
          <p:cNvPr id="905" name="Google Shape;905;p65" descr="A picture containing clock&#10;&#10;Description automatically generated"/>
          <p:cNvPicPr preferRelativeResize="0"/>
          <p:nvPr/>
        </p:nvPicPr>
        <p:blipFill rotWithShape="1">
          <a:blip r:embed="rId3">
            <a:alphaModFix/>
          </a:blip>
          <a:srcRect r="52261"/>
          <a:stretch/>
        </p:blipFill>
        <p:spPr>
          <a:xfrm>
            <a:off x="10386533" y="6204193"/>
            <a:ext cx="1632724" cy="467031"/>
          </a:xfrm>
          <a:prstGeom prst="rect">
            <a:avLst/>
          </a:prstGeom>
          <a:noFill/>
          <a:ln>
            <a:noFill/>
          </a:ln>
        </p:spPr>
      </p:pic>
      <p:pic>
        <p:nvPicPr>
          <p:cNvPr id="906" name="Google Shape;906;p65" descr="A picture containing drawing, lamp&#10;&#10;Description automatically generated"/>
          <p:cNvPicPr preferRelativeResize="0"/>
          <p:nvPr/>
        </p:nvPicPr>
        <p:blipFill rotWithShape="1">
          <a:blip r:embed="rId4">
            <a:alphaModFix/>
          </a:blip>
          <a:srcRect/>
          <a:stretch/>
        </p:blipFill>
        <p:spPr>
          <a:xfrm rot="9387287">
            <a:off x="9271967" y="5485049"/>
            <a:ext cx="2842710" cy="979582"/>
          </a:xfrm>
          <a:prstGeom prst="rect">
            <a:avLst/>
          </a:prstGeom>
          <a:noFill/>
          <a:ln>
            <a:noFill/>
          </a:ln>
        </p:spPr>
      </p:pic>
      <p:pic>
        <p:nvPicPr>
          <p:cNvPr id="907" name="Google Shape;907;p65" descr="Logo, company name&#10;&#10;Description automatically generated"/>
          <p:cNvPicPr preferRelativeResize="0"/>
          <p:nvPr/>
        </p:nvPicPr>
        <p:blipFill rotWithShape="1">
          <a:blip r:embed="rId5">
            <a:alphaModFix/>
          </a:blip>
          <a:srcRect l="5777" r="5316" b="11561"/>
          <a:stretch/>
        </p:blipFill>
        <p:spPr>
          <a:xfrm>
            <a:off x="298808" y="6364415"/>
            <a:ext cx="1040465" cy="416153"/>
          </a:xfrm>
          <a:prstGeom prst="rect">
            <a:avLst/>
          </a:prstGeom>
          <a:noFill/>
          <a:ln>
            <a:noFill/>
          </a:ln>
        </p:spPr>
      </p:pic>
      <p:cxnSp>
        <p:nvCxnSpPr>
          <p:cNvPr id="908" name="Google Shape;908;p65"/>
          <p:cNvCxnSpPr/>
          <p:nvPr/>
        </p:nvCxnSpPr>
        <p:spPr>
          <a:xfrm>
            <a:off x="212450" y="304023"/>
            <a:ext cx="0" cy="6440971"/>
          </a:xfrm>
          <a:prstGeom prst="straightConnector1">
            <a:avLst/>
          </a:prstGeom>
          <a:noFill/>
          <a:ln w="28575" cap="flat" cmpd="sng">
            <a:solidFill>
              <a:srgbClr val="0070C0"/>
            </a:solidFill>
            <a:prstDash val="solid"/>
            <a:miter lim="800000"/>
            <a:headEnd type="none" w="sm" len="sm"/>
            <a:tailEnd type="none" w="sm" len="sm"/>
          </a:ln>
        </p:spPr>
      </p:cxnSp>
      <p:sp>
        <p:nvSpPr>
          <p:cNvPr id="909" name="Google Shape;909;p65"/>
          <p:cNvSpPr/>
          <p:nvPr/>
        </p:nvSpPr>
        <p:spPr>
          <a:xfrm>
            <a:off x="212449" y="285508"/>
            <a:ext cx="10660327" cy="728905"/>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chemeClr val="lt1"/>
                </a:solidFill>
                <a:latin typeface="Century Gothic"/>
                <a:ea typeface="Century Gothic"/>
                <a:cs typeface="Century Gothic"/>
                <a:sym typeface="Century Gothic"/>
              </a:rPr>
              <a:t>   Language and Conventions</a:t>
            </a:r>
            <a:endParaRPr sz="1400" b="0" i="0" u="none" strike="noStrike" cap="none">
              <a:solidFill>
                <a:srgbClr val="000000"/>
              </a:solidFill>
              <a:latin typeface="Century Gothic"/>
              <a:ea typeface="Century Gothic"/>
              <a:cs typeface="Century Gothic"/>
              <a:sym typeface="Century Gothic"/>
            </a:endParaRPr>
          </a:p>
        </p:txBody>
      </p:sp>
      <p:sp>
        <p:nvSpPr>
          <p:cNvPr id="910" name="Google Shape;910;p65"/>
          <p:cNvSpPr txBox="1"/>
          <p:nvPr/>
        </p:nvSpPr>
        <p:spPr>
          <a:xfrm>
            <a:off x="7224039" y="2473782"/>
            <a:ext cx="4499100" cy="2555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none">
                <a:solidFill>
                  <a:schemeClr val="dk1"/>
                </a:solidFill>
                <a:latin typeface="Century Gothic"/>
                <a:ea typeface="Century Gothic"/>
                <a:cs typeface="Century Gothic"/>
                <a:sym typeface="Century Gothic"/>
              </a:rPr>
              <a:t>Turn</a:t>
            </a:r>
            <a:r>
              <a:rPr lang="en-US" sz="3200" b="0" i="0" u="none" strike="noStrike" cap="none">
                <a:solidFill>
                  <a:schemeClr val="dk1"/>
                </a:solidFill>
                <a:latin typeface="Century Gothic"/>
                <a:ea typeface="Century Gothic"/>
                <a:cs typeface="Century Gothic"/>
                <a:sym typeface="Century Gothic"/>
              </a:rPr>
              <a:t> to page 124 in your Student Interactive and </a:t>
            </a:r>
            <a:r>
              <a:rPr lang="en-US" sz="3200" b="1" i="0" u="none" strike="noStrike" cap="none">
                <a:solidFill>
                  <a:schemeClr val="dk1"/>
                </a:solidFill>
                <a:latin typeface="Century Gothic"/>
                <a:ea typeface="Century Gothic"/>
                <a:cs typeface="Century Gothic"/>
                <a:sym typeface="Century Gothic"/>
              </a:rPr>
              <a:t>complete</a:t>
            </a:r>
            <a:r>
              <a:rPr lang="en-US" sz="3200" b="0" i="0" u="none" strike="noStrike" cap="none">
                <a:solidFill>
                  <a:schemeClr val="dk1"/>
                </a:solidFill>
                <a:latin typeface="Century Gothic"/>
                <a:ea typeface="Century Gothic"/>
                <a:cs typeface="Century Gothic"/>
                <a:sym typeface="Century Gothic"/>
              </a:rPr>
              <a:t> the activity. </a:t>
            </a:r>
            <a:endParaRPr sz="3200" b="0" i="0" u="none" strike="noStrike" cap="none">
              <a:solidFill>
                <a:schemeClr val="dk1"/>
              </a:solidFill>
              <a:latin typeface="Century Gothic"/>
              <a:ea typeface="Century Gothic"/>
              <a:cs typeface="Century Gothic"/>
              <a:sym typeface="Century Gothic"/>
            </a:endParaRPr>
          </a:p>
        </p:txBody>
      </p:sp>
      <p:sp>
        <p:nvSpPr>
          <p:cNvPr id="911" name="Google Shape;911;p65"/>
          <p:cNvSpPr/>
          <p:nvPr/>
        </p:nvSpPr>
        <p:spPr>
          <a:xfrm>
            <a:off x="9958392" y="140912"/>
            <a:ext cx="2060865" cy="1156961"/>
          </a:xfrm>
          <a:prstGeom prst="ellipse">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lt1"/>
                </a:solidFill>
                <a:latin typeface="Century Gothic"/>
                <a:ea typeface="Century Gothic"/>
                <a:cs typeface="Century Gothic"/>
                <a:sym typeface="Century Gothic"/>
              </a:rPr>
              <a:t>Page 123</a:t>
            </a:r>
            <a:endParaRPr sz="1400" b="0" i="0" u="none" strike="noStrike" cap="none">
              <a:solidFill>
                <a:srgbClr val="000000"/>
              </a:solidFill>
              <a:latin typeface="Century Gothic"/>
              <a:ea typeface="Century Gothic"/>
              <a:cs typeface="Century Gothic"/>
              <a:sym typeface="Century Gothic"/>
            </a:endParaRPr>
          </a:p>
        </p:txBody>
      </p:sp>
      <p:pic>
        <p:nvPicPr>
          <p:cNvPr id="912" name="Google Shape;912;p65"/>
          <p:cNvPicPr preferRelativeResize="0"/>
          <p:nvPr/>
        </p:nvPicPr>
        <p:blipFill rotWithShape="1">
          <a:blip r:embed="rId6">
            <a:alphaModFix/>
          </a:blip>
          <a:srcRect/>
          <a:stretch/>
        </p:blipFill>
        <p:spPr>
          <a:xfrm>
            <a:off x="2422475" y="1368424"/>
            <a:ext cx="3718376" cy="5065226"/>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916"/>
        <p:cNvGrpSpPr/>
        <p:nvPr/>
      </p:nvGrpSpPr>
      <p:grpSpPr>
        <a:xfrm>
          <a:off x="0" y="0"/>
          <a:ext cx="0" cy="0"/>
          <a:chOff x="0" y="0"/>
          <a:chExt cx="0" cy="0"/>
        </a:xfrm>
      </p:grpSpPr>
      <p:pic>
        <p:nvPicPr>
          <p:cNvPr id="917" name="Google Shape;917;p66" descr="A picture containing drawing, lamp&#10;&#10;Description automatically generated"/>
          <p:cNvPicPr preferRelativeResize="0"/>
          <p:nvPr/>
        </p:nvPicPr>
        <p:blipFill rotWithShape="1">
          <a:blip r:embed="rId3">
            <a:alphaModFix/>
          </a:blip>
          <a:srcRect/>
          <a:stretch/>
        </p:blipFill>
        <p:spPr>
          <a:xfrm rot="9387287">
            <a:off x="9271967" y="5485049"/>
            <a:ext cx="2842710" cy="979582"/>
          </a:xfrm>
          <a:prstGeom prst="rect">
            <a:avLst/>
          </a:prstGeom>
          <a:noFill/>
          <a:ln>
            <a:noFill/>
          </a:ln>
        </p:spPr>
      </p:pic>
      <p:pic>
        <p:nvPicPr>
          <p:cNvPr id="918" name="Google Shape;918;p66" descr="A picture containing drawing, lamp&#10;&#10;Description automatically generated"/>
          <p:cNvPicPr preferRelativeResize="0"/>
          <p:nvPr/>
        </p:nvPicPr>
        <p:blipFill rotWithShape="1">
          <a:blip r:embed="rId3">
            <a:alphaModFix/>
          </a:blip>
          <a:srcRect/>
          <a:stretch/>
        </p:blipFill>
        <p:spPr>
          <a:xfrm rot="9387287">
            <a:off x="-82083" y="449101"/>
            <a:ext cx="2842710" cy="979582"/>
          </a:xfrm>
          <a:prstGeom prst="rect">
            <a:avLst/>
          </a:prstGeom>
          <a:noFill/>
          <a:ln>
            <a:noFill/>
          </a:ln>
        </p:spPr>
      </p:pic>
      <p:cxnSp>
        <p:nvCxnSpPr>
          <p:cNvPr id="919" name="Google Shape;919;p66"/>
          <p:cNvCxnSpPr/>
          <p:nvPr/>
        </p:nvCxnSpPr>
        <p:spPr>
          <a:xfrm rot="10800000">
            <a:off x="0" y="3143250"/>
            <a:ext cx="12192000" cy="0"/>
          </a:xfrm>
          <a:prstGeom prst="straightConnector1">
            <a:avLst/>
          </a:prstGeom>
          <a:noFill/>
          <a:ln w="28575" cap="flat" cmpd="sng">
            <a:solidFill>
              <a:srgbClr val="0070C0"/>
            </a:solidFill>
            <a:prstDash val="solid"/>
            <a:miter lim="800000"/>
            <a:headEnd type="none" w="sm" len="sm"/>
            <a:tailEnd type="none" w="sm" len="sm"/>
          </a:ln>
        </p:spPr>
      </p:cxnSp>
      <p:sp>
        <p:nvSpPr>
          <p:cNvPr id="920" name="Google Shape;920;p66"/>
          <p:cNvSpPr/>
          <p:nvPr/>
        </p:nvSpPr>
        <p:spPr>
          <a:xfrm>
            <a:off x="2581999" y="2235872"/>
            <a:ext cx="7028001" cy="1814755"/>
          </a:xfrm>
          <a:prstGeom prst="rect">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0"/>
              <a:buFont typeface="Arial"/>
              <a:buNone/>
            </a:pPr>
            <a:r>
              <a:rPr lang="en-US" sz="4000" b="0" i="0" u="none" strike="noStrike" cap="none">
                <a:solidFill>
                  <a:schemeClr val="lt1"/>
                </a:solidFill>
                <a:latin typeface="Avenir"/>
                <a:ea typeface="Avenir"/>
                <a:cs typeface="Avenir"/>
                <a:sym typeface="Avenir"/>
              </a:rPr>
              <a:t>   </a:t>
            </a:r>
            <a:r>
              <a:rPr lang="en-US" sz="6000" b="0" i="0" u="none" strike="noStrike" cap="none">
                <a:solidFill>
                  <a:schemeClr val="lt1"/>
                </a:solidFill>
                <a:latin typeface="Century Gothic"/>
                <a:ea typeface="Century Gothic"/>
                <a:cs typeface="Century Gothic"/>
                <a:sym typeface="Century Gothic"/>
              </a:rPr>
              <a:t>Lesson 5</a:t>
            </a:r>
            <a:endParaRPr sz="1400" b="0" i="0" u="none" strike="noStrike" cap="none">
              <a:solidFill>
                <a:srgbClr val="000000"/>
              </a:solidFill>
              <a:latin typeface="Century Gothic"/>
              <a:ea typeface="Century Gothic"/>
              <a:cs typeface="Century Gothic"/>
              <a:sym typeface="Century Gothic"/>
            </a:endParaRPr>
          </a:p>
        </p:txBody>
      </p:sp>
      <p:pic>
        <p:nvPicPr>
          <p:cNvPr id="921" name="Google Shape;921;p66" descr="A picture containing clock&#10;&#10;Description automatically generated"/>
          <p:cNvPicPr preferRelativeResize="0"/>
          <p:nvPr/>
        </p:nvPicPr>
        <p:blipFill rotWithShape="1">
          <a:blip r:embed="rId4">
            <a:alphaModFix/>
          </a:blip>
          <a:srcRect r="52261"/>
          <a:stretch/>
        </p:blipFill>
        <p:spPr>
          <a:xfrm>
            <a:off x="4771547" y="4649495"/>
            <a:ext cx="3157122" cy="903076"/>
          </a:xfrm>
          <a:prstGeom prst="rect">
            <a:avLst/>
          </a:prstGeom>
          <a:noFill/>
          <a:ln>
            <a:noFill/>
          </a:ln>
        </p:spPr>
      </p:pic>
      <p:pic>
        <p:nvPicPr>
          <p:cNvPr id="922" name="Google Shape;922;p66" descr="Logo, company name&#10;&#10;Description automatically generated"/>
          <p:cNvPicPr preferRelativeResize="0"/>
          <p:nvPr/>
        </p:nvPicPr>
        <p:blipFill rotWithShape="1">
          <a:blip r:embed="rId5">
            <a:alphaModFix/>
          </a:blip>
          <a:srcRect l="5777" r="5316" b="11561"/>
          <a:stretch/>
        </p:blipFill>
        <p:spPr>
          <a:xfrm>
            <a:off x="298808" y="6364415"/>
            <a:ext cx="1040465" cy="416153"/>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927"/>
        <p:cNvGrpSpPr/>
        <p:nvPr/>
      </p:nvGrpSpPr>
      <p:grpSpPr>
        <a:xfrm>
          <a:off x="0" y="0"/>
          <a:ext cx="0" cy="0"/>
          <a:chOff x="0" y="0"/>
          <a:chExt cx="0" cy="0"/>
        </a:xfrm>
      </p:grpSpPr>
      <p:pic>
        <p:nvPicPr>
          <p:cNvPr id="928" name="Google Shape;928;p68" descr="A picture containing clock&#10;&#10;Description automatically generated"/>
          <p:cNvPicPr preferRelativeResize="0"/>
          <p:nvPr/>
        </p:nvPicPr>
        <p:blipFill rotWithShape="1">
          <a:blip r:embed="rId3">
            <a:alphaModFix/>
          </a:blip>
          <a:srcRect r="52261"/>
          <a:stretch/>
        </p:blipFill>
        <p:spPr>
          <a:xfrm>
            <a:off x="10386533" y="6204193"/>
            <a:ext cx="1632724" cy="467031"/>
          </a:xfrm>
          <a:prstGeom prst="rect">
            <a:avLst/>
          </a:prstGeom>
          <a:noFill/>
          <a:ln>
            <a:noFill/>
          </a:ln>
        </p:spPr>
      </p:pic>
      <p:pic>
        <p:nvPicPr>
          <p:cNvPr id="929" name="Google Shape;929;p68" descr="Logo, company name&#10;&#10;Description automatically generated"/>
          <p:cNvPicPr preferRelativeResize="0"/>
          <p:nvPr/>
        </p:nvPicPr>
        <p:blipFill rotWithShape="1">
          <a:blip r:embed="rId4">
            <a:alphaModFix/>
          </a:blip>
          <a:srcRect l="5777" r="5316" b="11561"/>
          <a:stretch/>
        </p:blipFill>
        <p:spPr>
          <a:xfrm>
            <a:off x="298808" y="6364415"/>
            <a:ext cx="1040465" cy="416153"/>
          </a:xfrm>
          <a:prstGeom prst="rect">
            <a:avLst/>
          </a:prstGeom>
          <a:noFill/>
          <a:ln>
            <a:noFill/>
          </a:ln>
        </p:spPr>
      </p:pic>
      <p:cxnSp>
        <p:nvCxnSpPr>
          <p:cNvPr id="930" name="Google Shape;930;p68"/>
          <p:cNvCxnSpPr/>
          <p:nvPr/>
        </p:nvCxnSpPr>
        <p:spPr>
          <a:xfrm>
            <a:off x="212450" y="304023"/>
            <a:ext cx="0" cy="6440971"/>
          </a:xfrm>
          <a:prstGeom prst="straightConnector1">
            <a:avLst/>
          </a:prstGeom>
          <a:noFill/>
          <a:ln w="28575" cap="flat" cmpd="sng">
            <a:solidFill>
              <a:srgbClr val="0070C0"/>
            </a:solidFill>
            <a:prstDash val="solid"/>
            <a:miter lim="800000"/>
            <a:headEnd type="none" w="sm" len="sm"/>
            <a:tailEnd type="none" w="sm" len="sm"/>
          </a:ln>
        </p:spPr>
      </p:cxnSp>
      <p:sp>
        <p:nvSpPr>
          <p:cNvPr id="931" name="Google Shape;931;p68"/>
          <p:cNvSpPr/>
          <p:nvPr/>
        </p:nvSpPr>
        <p:spPr>
          <a:xfrm>
            <a:off x="212449" y="285508"/>
            <a:ext cx="10660327" cy="728905"/>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chemeClr val="lt1"/>
                </a:solidFill>
                <a:latin typeface="Avenir"/>
                <a:ea typeface="Avenir"/>
                <a:cs typeface="Avenir"/>
                <a:sym typeface="Avenir"/>
              </a:rPr>
              <a:t>   </a:t>
            </a:r>
            <a:r>
              <a:rPr lang="en-US" sz="4000" b="0" i="0" u="none" strike="noStrike" cap="none">
                <a:solidFill>
                  <a:schemeClr val="lt1"/>
                </a:solidFill>
                <a:latin typeface="Century Gothic"/>
                <a:ea typeface="Century Gothic"/>
                <a:cs typeface="Century Gothic"/>
                <a:sym typeface="Century Gothic"/>
              </a:rPr>
              <a:t>Phonics</a:t>
            </a:r>
            <a:endParaRPr sz="1400" b="0" i="0" u="none" strike="noStrike" cap="none">
              <a:solidFill>
                <a:srgbClr val="000000"/>
              </a:solidFill>
              <a:latin typeface="Century Gothic"/>
              <a:ea typeface="Century Gothic"/>
              <a:cs typeface="Century Gothic"/>
              <a:sym typeface="Century Gothic"/>
            </a:endParaRPr>
          </a:p>
        </p:txBody>
      </p:sp>
      <p:pic>
        <p:nvPicPr>
          <p:cNvPr id="932" name="Google Shape;932;p68" descr="A picture containing drawing, lamp&#10;&#10;Description automatically generated"/>
          <p:cNvPicPr preferRelativeResize="0"/>
          <p:nvPr/>
        </p:nvPicPr>
        <p:blipFill rotWithShape="1">
          <a:blip r:embed="rId5">
            <a:alphaModFix/>
          </a:blip>
          <a:srcRect/>
          <a:stretch/>
        </p:blipFill>
        <p:spPr>
          <a:xfrm rot="9387287">
            <a:off x="9271967" y="5485049"/>
            <a:ext cx="2842710" cy="979582"/>
          </a:xfrm>
          <a:prstGeom prst="rect">
            <a:avLst/>
          </a:prstGeom>
          <a:noFill/>
          <a:ln>
            <a:noFill/>
          </a:ln>
        </p:spPr>
      </p:pic>
      <p:sp>
        <p:nvSpPr>
          <p:cNvPr id="933" name="Google Shape;933;p68"/>
          <p:cNvSpPr txBox="1"/>
          <p:nvPr/>
        </p:nvSpPr>
        <p:spPr>
          <a:xfrm>
            <a:off x="1292629" y="2208738"/>
            <a:ext cx="2833323" cy="769401"/>
          </a:xfrm>
          <a:prstGeom prst="rect">
            <a:avLst/>
          </a:prstGeom>
          <a:noFill/>
          <a:ln w="19050" cap="flat" cmpd="sng">
            <a:solidFill>
              <a:schemeClr val="accent6"/>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en-US" sz="4400" b="0" i="0" u="none" strike="noStrike" cap="none">
                <a:solidFill>
                  <a:schemeClr val="dk1"/>
                </a:solidFill>
                <a:latin typeface="Century Gothic"/>
                <a:ea typeface="Century Gothic"/>
                <a:cs typeface="Century Gothic"/>
                <a:sym typeface="Century Gothic"/>
              </a:rPr>
              <a:t>hope</a:t>
            </a:r>
            <a:endParaRPr sz="4400" b="0" i="0" u="none" strike="noStrike" cap="none">
              <a:solidFill>
                <a:srgbClr val="000000"/>
              </a:solidFill>
              <a:latin typeface="Century Gothic"/>
              <a:ea typeface="Century Gothic"/>
              <a:cs typeface="Century Gothic"/>
              <a:sym typeface="Century Gothic"/>
            </a:endParaRPr>
          </a:p>
        </p:txBody>
      </p:sp>
      <p:sp>
        <p:nvSpPr>
          <p:cNvPr id="934" name="Google Shape;934;p68"/>
          <p:cNvSpPr txBox="1"/>
          <p:nvPr/>
        </p:nvSpPr>
        <p:spPr>
          <a:xfrm>
            <a:off x="4679337" y="2208738"/>
            <a:ext cx="2833323" cy="769401"/>
          </a:xfrm>
          <a:prstGeom prst="rect">
            <a:avLst/>
          </a:prstGeom>
          <a:noFill/>
          <a:ln w="19050" cap="flat" cmpd="sng">
            <a:solidFill>
              <a:schemeClr val="accent6"/>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en-US" sz="4400" b="0" i="0" u="none" strike="noStrike" cap="none">
                <a:solidFill>
                  <a:schemeClr val="dk1"/>
                </a:solidFill>
                <a:latin typeface="Century Gothic"/>
                <a:ea typeface="Century Gothic"/>
                <a:cs typeface="Century Gothic"/>
                <a:sym typeface="Century Gothic"/>
              </a:rPr>
              <a:t>wake</a:t>
            </a:r>
            <a:endParaRPr sz="4400" b="0" i="0" u="none" strike="noStrike" cap="none">
              <a:solidFill>
                <a:srgbClr val="000000"/>
              </a:solidFill>
              <a:latin typeface="Century Gothic"/>
              <a:ea typeface="Century Gothic"/>
              <a:cs typeface="Century Gothic"/>
              <a:sym typeface="Century Gothic"/>
            </a:endParaRPr>
          </a:p>
        </p:txBody>
      </p:sp>
      <p:sp>
        <p:nvSpPr>
          <p:cNvPr id="935" name="Google Shape;935;p68"/>
          <p:cNvSpPr txBox="1"/>
          <p:nvPr/>
        </p:nvSpPr>
        <p:spPr>
          <a:xfrm>
            <a:off x="8066045" y="2208737"/>
            <a:ext cx="2833323" cy="769401"/>
          </a:xfrm>
          <a:prstGeom prst="rect">
            <a:avLst/>
          </a:prstGeom>
          <a:noFill/>
          <a:ln w="19050" cap="flat" cmpd="sng">
            <a:solidFill>
              <a:schemeClr val="accent6"/>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en-US" sz="4400" b="0" i="0" u="none" strike="noStrike" cap="none">
                <a:solidFill>
                  <a:schemeClr val="dk1"/>
                </a:solidFill>
                <a:latin typeface="Century Gothic"/>
                <a:ea typeface="Century Gothic"/>
                <a:cs typeface="Century Gothic"/>
                <a:sym typeface="Century Gothic"/>
              </a:rPr>
              <a:t>him</a:t>
            </a:r>
            <a:endParaRPr sz="4400" b="0" i="0" u="none" strike="noStrike" cap="none">
              <a:solidFill>
                <a:srgbClr val="000000"/>
              </a:solidFill>
              <a:latin typeface="Century Gothic"/>
              <a:ea typeface="Century Gothic"/>
              <a:cs typeface="Century Gothic"/>
              <a:sym typeface="Century Gothic"/>
            </a:endParaRPr>
          </a:p>
        </p:txBody>
      </p:sp>
      <p:sp>
        <p:nvSpPr>
          <p:cNvPr id="936" name="Google Shape;936;p68"/>
          <p:cNvSpPr txBox="1"/>
          <p:nvPr/>
        </p:nvSpPr>
        <p:spPr>
          <a:xfrm>
            <a:off x="1292628" y="3304713"/>
            <a:ext cx="2833323" cy="769401"/>
          </a:xfrm>
          <a:prstGeom prst="rect">
            <a:avLst/>
          </a:prstGeom>
          <a:noFill/>
          <a:ln w="19050" cap="flat" cmpd="sng">
            <a:solidFill>
              <a:schemeClr val="accent6"/>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en-US" sz="4400" b="0" i="0" u="none" strike="noStrike" cap="none">
                <a:solidFill>
                  <a:schemeClr val="dk1"/>
                </a:solidFill>
                <a:latin typeface="Century Gothic"/>
                <a:ea typeface="Century Gothic"/>
                <a:cs typeface="Century Gothic"/>
                <a:sym typeface="Century Gothic"/>
              </a:rPr>
              <a:t>bike</a:t>
            </a:r>
            <a:endParaRPr sz="4400" b="0" i="0" u="none" strike="noStrike" cap="none">
              <a:solidFill>
                <a:srgbClr val="000000"/>
              </a:solidFill>
              <a:latin typeface="Century Gothic"/>
              <a:ea typeface="Century Gothic"/>
              <a:cs typeface="Century Gothic"/>
              <a:sym typeface="Century Gothic"/>
            </a:endParaRPr>
          </a:p>
        </p:txBody>
      </p:sp>
      <p:sp>
        <p:nvSpPr>
          <p:cNvPr id="937" name="Google Shape;937;p68"/>
          <p:cNvSpPr txBox="1"/>
          <p:nvPr/>
        </p:nvSpPr>
        <p:spPr>
          <a:xfrm>
            <a:off x="4679338" y="3304713"/>
            <a:ext cx="2833323" cy="769401"/>
          </a:xfrm>
          <a:prstGeom prst="rect">
            <a:avLst/>
          </a:prstGeom>
          <a:noFill/>
          <a:ln w="19050" cap="flat" cmpd="sng">
            <a:solidFill>
              <a:schemeClr val="accent6"/>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en-US" sz="4400" b="0" i="0" u="none" strike="noStrike" cap="none">
                <a:solidFill>
                  <a:schemeClr val="dk1"/>
                </a:solidFill>
                <a:latin typeface="Century Gothic"/>
                <a:ea typeface="Century Gothic"/>
                <a:cs typeface="Century Gothic"/>
                <a:sym typeface="Century Gothic"/>
              </a:rPr>
              <a:t>space</a:t>
            </a:r>
            <a:endParaRPr sz="4400" b="0" i="0" u="none" strike="noStrike" cap="none">
              <a:solidFill>
                <a:srgbClr val="000000"/>
              </a:solidFill>
              <a:latin typeface="Century Gothic"/>
              <a:ea typeface="Century Gothic"/>
              <a:cs typeface="Century Gothic"/>
              <a:sym typeface="Century Gothic"/>
            </a:endParaRPr>
          </a:p>
        </p:txBody>
      </p:sp>
      <p:sp>
        <p:nvSpPr>
          <p:cNvPr id="938" name="Google Shape;938;p68"/>
          <p:cNvSpPr txBox="1"/>
          <p:nvPr/>
        </p:nvSpPr>
        <p:spPr>
          <a:xfrm>
            <a:off x="8066045" y="3324805"/>
            <a:ext cx="2833323" cy="769401"/>
          </a:xfrm>
          <a:prstGeom prst="rect">
            <a:avLst/>
          </a:prstGeom>
          <a:noFill/>
          <a:ln w="19050" cap="flat" cmpd="sng">
            <a:solidFill>
              <a:schemeClr val="accent6"/>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en-US" sz="4400" b="0" i="0" u="none" strike="noStrike" cap="none">
                <a:solidFill>
                  <a:schemeClr val="dk1"/>
                </a:solidFill>
                <a:latin typeface="Century Gothic"/>
                <a:ea typeface="Century Gothic"/>
                <a:cs typeface="Century Gothic"/>
                <a:sym typeface="Century Gothic"/>
              </a:rPr>
              <a:t>help</a:t>
            </a:r>
            <a:endParaRPr sz="4400" b="0" i="0" u="none" strike="noStrike" cap="none">
              <a:solidFill>
                <a:srgbClr val="000000"/>
              </a:solidFill>
              <a:latin typeface="Century Gothic"/>
              <a:ea typeface="Century Gothic"/>
              <a:cs typeface="Century Gothic"/>
              <a:sym typeface="Century Gothic"/>
            </a:endParaRPr>
          </a:p>
        </p:txBody>
      </p:sp>
      <p:sp>
        <p:nvSpPr>
          <p:cNvPr id="939" name="Google Shape;939;p68"/>
          <p:cNvSpPr txBox="1"/>
          <p:nvPr/>
        </p:nvSpPr>
        <p:spPr>
          <a:xfrm>
            <a:off x="4679336" y="4499038"/>
            <a:ext cx="2833323" cy="769401"/>
          </a:xfrm>
          <a:prstGeom prst="rect">
            <a:avLst/>
          </a:prstGeom>
          <a:noFill/>
          <a:ln w="19050" cap="flat" cmpd="sng">
            <a:solidFill>
              <a:schemeClr val="accent6"/>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en-US" sz="4400" b="0" i="0" u="none" strike="noStrike" cap="none">
                <a:solidFill>
                  <a:schemeClr val="dk1"/>
                </a:solidFill>
                <a:latin typeface="Century Gothic"/>
                <a:ea typeface="Century Gothic"/>
                <a:cs typeface="Century Gothic"/>
                <a:sym typeface="Century Gothic"/>
              </a:rPr>
              <a:t>tape</a:t>
            </a:r>
            <a:endParaRPr sz="4400" b="0" i="0" u="none" strike="noStrike" cap="none">
              <a:solidFill>
                <a:srgbClr val="000000"/>
              </a:solidFill>
              <a:latin typeface="Century Gothic"/>
              <a:ea typeface="Century Gothic"/>
              <a:cs typeface="Century Gothic"/>
              <a:sym typeface="Century Gothic"/>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944"/>
        <p:cNvGrpSpPr/>
        <p:nvPr/>
      </p:nvGrpSpPr>
      <p:grpSpPr>
        <a:xfrm>
          <a:off x="0" y="0"/>
          <a:ext cx="0" cy="0"/>
          <a:chOff x="0" y="0"/>
          <a:chExt cx="0" cy="0"/>
        </a:xfrm>
      </p:grpSpPr>
      <p:pic>
        <p:nvPicPr>
          <p:cNvPr id="945" name="Google Shape;945;p69" descr="A picture containing clock&#10;&#10;Description automatically generated"/>
          <p:cNvPicPr preferRelativeResize="0"/>
          <p:nvPr/>
        </p:nvPicPr>
        <p:blipFill rotWithShape="1">
          <a:blip r:embed="rId3">
            <a:alphaModFix/>
          </a:blip>
          <a:srcRect r="52261"/>
          <a:stretch/>
        </p:blipFill>
        <p:spPr>
          <a:xfrm>
            <a:off x="10386533" y="6204193"/>
            <a:ext cx="1632724" cy="467031"/>
          </a:xfrm>
          <a:prstGeom prst="rect">
            <a:avLst/>
          </a:prstGeom>
          <a:noFill/>
          <a:ln>
            <a:noFill/>
          </a:ln>
        </p:spPr>
      </p:pic>
      <p:pic>
        <p:nvPicPr>
          <p:cNvPr id="946" name="Google Shape;946;p69" descr="A picture containing drawing, lamp&#10;&#10;Description automatically generated"/>
          <p:cNvPicPr preferRelativeResize="0"/>
          <p:nvPr/>
        </p:nvPicPr>
        <p:blipFill rotWithShape="1">
          <a:blip r:embed="rId4">
            <a:alphaModFix/>
          </a:blip>
          <a:srcRect/>
          <a:stretch/>
        </p:blipFill>
        <p:spPr>
          <a:xfrm rot="9387287">
            <a:off x="9271967" y="5485049"/>
            <a:ext cx="2842710" cy="979582"/>
          </a:xfrm>
          <a:prstGeom prst="rect">
            <a:avLst/>
          </a:prstGeom>
          <a:noFill/>
          <a:ln>
            <a:noFill/>
          </a:ln>
        </p:spPr>
      </p:pic>
      <p:pic>
        <p:nvPicPr>
          <p:cNvPr id="947" name="Google Shape;947;p69" descr="Logo, company name&#10;&#10;Description automatically generated"/>
          <p:cNvPicPr preferRelativeResize="0"/>
          <p:nvPr/>
        </p:nvPicPr>
        <p:blipFill rotWithShape="1">
          <a:blip r:embed="rId5">
            <a:alphaModFix/>
          </a:blip>
          <a:srcRect l="5777" r="5316" b="11561"/>
          <a:stretch/>
        </p:blipFill>
        <p:spPr>
          <a:xfrm>
            <a:off x="298808" y="6364415"/>
            <a:ext cx="1040465" cy="416153"/>
          </a:xfrm>
          <a:prstGeom prst="rect">
            <a:avLst/>
          </a:prstGeom>
          <a:noFill/>
          <a:ln>
            <a:noFill/>
          </a:ln>
        </p:spPr>
      </p:pic>
      <p:cxnSp>
        <p:nvCxnSpPr>
          <p:cNvPr id="948" name="Google Shape;948;p69"/>
          <p:cNvCxnSpPr/>
          <p:nvPr/>
        </p:nvCxnSpPr>
        <p:spPr>
          <a:xfrm>
            <a:off x="212450" y="304023"/>
            <a:ext cx="0" cy="6440971"/>
          </a:xfrm>
          <a:prstGeom prst="straightConnector1">
            <a:avLst/>
          </a:prstGeom>
          <a:noFill/>
          <a:ln w="28575" cap="flat" cmpd="sng">
            <a:solidFill>
              <a:srgbClr val="0070C0"/>
            </a:solidFill>
            <a:prstDash val="solid"/>
            <a:miter lim="800000"/>
            <a:headEnd type="none" w="sm" len="sm"/>
            <a:tailEnd type="none" w="sm" len="sm"/>
          </a:ln>
        </p:spPr>
      </p:cxnSp>
      <p:sp>
        <p:nvSpPr>
          <p:cNvPr id="949" name="Google Shape;949;p69"/>
          <p:cNvSpPr/>
          <p:nvPr/>
        </p:nvSpPr>
        <p:spPr>
          <a:xfrm>
            <a:off x="212449" y="285508"/>
            <a:ext cx="10660327" cy="728905"/>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chemeClr val="lt1"/>
                </a:solidFill>
                <a:latin typeface="Century Gothic"/>
                <a:ea typeface="Century Gothic"/>
                <a:cs typeface="Century Gothic"/>
                <a:sym typeface="Century Gothic"/>
              </a:rPr>
              <a:t>   High-Frequency Words</a:t>
            </a:r>
            <a:endParaRPr sz="1400" b="0" i="0" u="none" strike="noStrike" cap="none">
              <a:solidFill>
                <a:srgbClr val="000000"/>
              </a:solidFill>
              <a:latin typeface="Century Gothic"/>
              <a:ea typeface="Century Gothic"/>
              <a:cs typeface="Century Gothic"/>
              <a:sym typeface="Century Gothic"/>
            </a:endParaRPr>
          </a:p>
        </p:txBody>
      </p:sp>
      <p:sp>
        <p:nvSpPr>
          <p:cNvPr id="950" name="Google Shape;950;p69"/>
          <p:cNvSpPr txBox="1"/>
          <p:nvPr/>
        </p:nvSpPr>
        <p:spPr>
          <a:xfrm>
            <a:off x="819040" y="5280863"/>
            <a:ext cx="3200398" cy="923330"/>
          </a:xfrm>
          <a:prstGeom prst="rect">
            <a:avLst/>
          </a:prstGeom>
          <a:noFill/>
          <a:ln w="19050" cap="flat" cmpd="sng">
            <a:solidFill>
              <a:schemeClr val="accent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5400" b="0" i="0" u="none" strike="noStrike" cap="none">
                <a:solidFill>
                  <a:schemeClr val="dk1"/>
                </a:solidFill>
                <a:latin typeface="Century Gothic"/>
                <a:ea typeface="Century Gothic"/>
                <a:cs typeface="Century Gothic"/>
                <a:sym typeface="Century Gothic"/>
              </a:rPr>
              <a:t>sound</a:t>
            </a:r>
            <a:endParaRPr sz="1400" b="0" i="0" u="none" strike="noStrike" cap="none">
              <a:solidFill>
                <a:srgbClr val="000000"/>
              </a:solidFill>
              <a:latin typeface="Century Gothic"/>
              <a:ea typeface="Century Gothic"/>
              <a:cs typeface="Century Gothic"/>
              <a:sym typeface="Century Gothic"/>
            </a:endParaRPr>
          </a:p>
        </p:txBody>
      </p:sp>
      <p:sp>
        <p:nvSpPr>
          <p:cNvPr id="951" name="Google Shape;951;p69"/>
          <p:cNvSpPr txBox="1"/>
          <p:nvPr/>
        </p:nvSpPr>
        <p:spPr>
          <a:xfrm>
            <a:off x="4305618" y="5280904"/>
            <a:ext cx="3200398" cy="923289"/>
          </a:xfrm>
          <a:prstGeom prst="rect">
            <a:avLst/>
          </a:prstGeom>
          <a:noFill/>
          <a:ln w="19050" cap="flat" cmpd="sng">
            <a:solidFill>
              <a:schemeClr val="accent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5400" b="0" i="0" u="none" strike="noStrike" cap="none">
                <a:solidFill>
                  <a:schemeClr val="dk1"/>
                </a:solidFill>
                <a:latin typeface="Century Gothic"/>
                <a:ea typeface="Century Gothic"/>
                <a:cs typeface="Century Gothic"/>
                <a:sym typeface="Century Gothic"/>
              </a:rPr>
              <a:t>more</a:t>
            </a:r>
            <a:endParaRPr sz="1400" b="0" i="0" u="none" strike="noStrike" cap="none">
              <a:solidFill>
                <a:srgbClr val="000000"/>
              </a:solidFill>
              <a:latin typeface="Century Gothic"/>
              <a:ea typeface="Century Gothic"/>
              <a:cs typeface="Century Gothic"/>
              <a:sym typeface="Century Gothic"/>
            </a:endParaRPr>
          </a:p>
        </p:txBody>
      </p:sp>
      <p:sp>
        <p:nvSpPr>
          <p:cNvPr id="952" name="Google Shape;952;p69"/>
          <p:cNvSpPr txBox="1"/>
          <p:nvPr/>
        </p:nvSpPr>
        <p:spPr>
          <a:xfrm>
            <a:off x="7886383" y="5253680"/>
            <a:ext cx="3200398" cy="923289"/>
          </a:xfrm>
          <a:prstGeom prst="rect">
            <a:avLst/>
          </a:prstGeom>
          <a:noFill/>
          <a:ln w="19050" cap="flat" cmpd="sng">
            <a:solidFill>
              <a:schemeClr val="accent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5400" b="0" i="0" u="none" strike="noStrike" cap="none">
                <a:solidFill>
                  <a:schemeClr val="dk1"/>
                </a:solidFill>
                <a:latin typeface="Century Gothic"/>
                <a:ea typeface="Century Gothic"/>
                <a:cs typeface="Century Gothic"/>
                <a:sym typeface="Century Gothic"/>
              </a:rPr>
              <a:t>things</a:t>
            </a:r>
            <a:endParaRPr sz="1400" b="0" i="0" u="none" strike="noStrike" cap="none">
              <a:solidFill>
                <a:srgbClr val="000000"/>
              </a:solidFill>
              <a:latin typeface="Century Gothic"/>
              <a:ea typeface="Century Gothic"/>
              <a:cs typeface="Century Gothic"/>
              <a:sym typeface="Century Gothic"/>
            </a:endParaRPr>
          </a:p>
        </p:txBody>
      </p:sp>
      <p:graphicFrame>
        <p:nvGraphicFramePr>
          <p:cNvPr id="953" name="Google Shape;953;p69"/>
          <p:cNvGraphicFramePr/>
          <p:nvPr/>
        </p:nvGraphicFramePr>
        <p:xfrm>
          <a:off x="1841816" y="1854174"/>
          <a:ext cx="3000000" cy="3000000"/>
        </p:xfrm>
        <a:graphic>
          <a:graphicData uri="http://schemas.openxmlformats.org/drawingml/2006/table">
            <a:tbl>
              <a:tblPr firstRow="1" bandRow="1">
                <a:noFill/>
                <a:tableStyleId>{ECF8DB4A-AA6B-4323-AEF6-C10252F5E87F}</a:tableStyleId>
              </a:tblPr>
              <a:tblGrid>
                <a:gridCol w="1354675">
                  <a:extLst>
                    <a:ext uri="{9D8B030D-6E8A-4147-A177-3AD203B41FA5}">
                      <a16:colId xmlns:a16="http://schemas.microsoft.com/office/drawing/2014/main" val="20000"/>
                    </a:ext>
                  </a:extLst>
                </a:gridCol>
                <a:gridCol w="1354675">
                  <a:extLst>
                    <a:ext uri="{9D8B030D-6E8A-4147-A177-3AD203B41FA5}">
                      <a16:colId xmlns:a16="http://schemas.microsoft.com/office/drawing/2014/main" val="20001"/>
                    </a:ext>
                  </a:extLst>
                </a:gridCol>
                <a:gridCol w="1354675">
                  <a:extLst>
                    <a:ext uri="{9D8B030D-6E8A-4147-A177-3AD203B41FA5}">
                      <a16:colId xmlns:a16="http://schemas.microsoft.com/office/drawing/2014/main" val="20002"/>
                    </a:ext>
                  </a:extLst>
                </a:gridCol>
                <a:gridCol w="1354675">
                  <a:extLst>
                    <a:ext uri="{9D8B030D-6E8A-4147-A177-3AD203B41FA5}">
                      <a16:colId xmlns:a16="http://schemas.microsoft.com/office/drawing/2014/main" val="20003"/>
                    </a:ext>
                  </a:extLst>
                </a:gridCol>
                <a:gridCol w="1354675">
                  <a:extLst>
                    <a:ext uri="{9D8B030D-6E8A-4147-A177-3AD203B41FA5}">
                      <a16:colId xmlns:a16="http://schemas.microsoft.com/office/drawing/2014/main" val="20004"/>
                    </a:ext>
                  </a:extLst>
                </a:gridCol>
                <a:gridCol w="1354675">
                  <a:extLst>
                    <a:ext uri="{9D8B030D-6E8A-4147-A177-3AD203B41FA5}">
                      <a16:colId xmlns:a16="http://schemas.microsoft.com/office/drawing/2014/main" val="20005"/>
                    </a:ext>
                  </a:extLst>
                </a:gridCol>
              </a:tblGrid>
              <a:tr h="862300">
                <a:tc>
                  <a:txBody>
                    <a:bodyPr/>
                    <a:lstStyle/>
                    <a:p>
                      <a:pPr marL="0" marR="0" lvl="0" indent="0" algn="ctr" rtl="0">
                        <a:lnSpc>
                          <a:spcPct val="100000"/>
                        </a:lnSpc>
                        <a:spcBef>
                          <a:spcPts val="0"/>
                        </a:spcBef>
                        <a:spcAft>
                          <a:spcPts val="0"/>
                        </a:spcAft>
                        <a:buClr>
                          <a:srgbClr val="000000"/>
                        </a:buClr>
                        <a:buSzPts val="4000"/>
                        <a:buFont typeface="Arial"/>
                        <a:buNone/>
                      </a:pPr>
                      <a:endParaRPr sz="4000" u="none" strike="noStrike" cap="none">
                        <a:latin typeface="Century Gothic"/>
                        <a:ea typeface="Century Gothic"/>
                        <a:cs typeface="Century Gothic"/>
                        <a:sym typeface="Century Gothic"/>
                      </a:endParaRPr>
                    </a:p>
                  </a:txBody>
                  <a:tcPr marL="91450" marR="91450" marT="45725" marB="45725"/>
                </a:tc>
                <a:tc>
                  <a:txBody>
                    <a:bodyPr/>
                    <a:lstStyle/>
                    <a:p>
                      <a:pPr marL="0" marR="0" lvl="0" indent="0" algn="ctr" rtl="0">
                        <a:lnSpc>
                          <a:spcPct val="100000"/>
                        </a:lnSpc>
                        <a:spcBef>
                          <a:spcPts val="0"/>
                        </a:spcBef>
                        <a:spcAft>
                          <a:spcPts val="0"/>
                        </a:spcAft>
                        <a:buClr>
                          <a:srgbClr val="000000"/>
                        </a:buClr>
                        <a:buSzPts val="4000"/>
                        <a:buFont typeface="Arial"/>
                        <a:buNone/>
                      </a:pPr>
                      <a:r>
                        <a:rPr lang="en-US" sz="4000" u="none" strike="noStrike" cap="none">
                          <a:solidFill>
                            <a:schemeClr val="accent1"/>
                          </a:solidFill>
                          <a:latin typeface="Century Gothic"/>
                          <a:ea typeface="Century Gothic"/>
                          <a:cs typeface="Century Gothic"/>
                          <a:sym typeface="Century Gothic"/>
                        </a:rPr>
                        <a:t>s</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4000"/>
                        <a:buFont typeface="Arial"/>
                        <a:buNone/>
                      </a:pPr>
                      <a:r>
                        <a:rPr lang="en-US" sz="4000" u="none" strike="noStrike" cap="none">
                          <a:solidFill>
                            <a:schemeClr val="accent1"/>
                          </a:solidFill>
                          <a:latin typeface="Century Gothic"/>
                          <a:ea typeface="Century Gothic"/>
                          <a:cs typeface="Century Gothic"/>
                          <a:sym typeface="Century Gothic"/>
                        </a:rPr>
                        <a:t>o</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4000"/>
                        <a:buFont typeface="Arial"/>
                        <a:buNone/>
                      </a:pPr>
                      <a:r>
                        <a:rPr lang="en-US" sz="4000" u="none" strike="noStrike" cap="none">
                          <a:solidFill>
                            <a:schemeClr val="accent1"/>
                          </a:solidFill>
                          <a:latin typeface="Century Gothic"/>
                          <a:ea typeface="Century Gothic"/>
                          <a:cs typeface="Century Gothic"/>
                          <a:sym typeface="Century Gothic"/>
                        </a:rPr>
                        <a:t>u</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4000"/>
                        <a:buFont typeface="Arial"/>
                        <a:buNone/>
                      </a:pPr>
                      <a:r>
                        <a:rPr lang="en-US" sz="4000" u="none" strike="noStrike" cap="none">
                          <a:solidFill>
                            <a:schemeClr val="accent1"/>
                          </a:solidFill>
                          <a:latin typeface="Century Gothic"/>
                          <a:ea typeface="Century Gothic"/>
                          <a:cs typeface="Century Gothic"/>
                          <a:sym typeface="Century Gothic"/>
                        </a:rPr>
                        <a:t>n</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4000"/>
                        <a:buFont typeface="Arial"/>
                        <a:buNone/>
                      </a:pPr>
                      <a:r>
                        <a:rPr lang="en-US" sz="4000" u="none" strike="noStrike" cap="none">
                          <a:solidFill>
                            <a:schemeClr val="accent1"/>
                          </a:solidFill>
                          <a:latin typeface="Century Gothic"/>
                          <a:ea typeface="Century Gothic"/>
                          <a:cs typeface="Century Gothic"/>
                          <a:sym typeface="Century Gothic"/>
                        </a:rPr>
                        <a:t>d</a:t>
                      </a:r>
                      <a:endParaRPr sz="1400" u="none" strike="noStrike" cap="none"/>
                    </a:p>
                  </a:txBody>
                  <a:tcPr marL="91450" marR="91450" marT="45725" marB="45725"/>
                </a:tc>
                <a:extLst>
                  <a:ext uri="{0D108BD9-81ED-4DB2-BD59-A6C34878D82A}">
                    <a16:rowId xmlns:a16="http://schemas.microsoft.com/office/drawing/2014/main" val="10000"/>
                  </a:ext>
                </a:extLst>
              </a:tr>
              <a:tr h="862300">
                <a:tc>
                  <a:txBody>
                    <a:bodyPr/>
                    <a:lstStyle/>
                    <a:p>
                      <a:pPr marL="0" marR="0" lvl="0" indent="0" algn="ctr" rtl="0">
                        <a:lnSpc>
                          <a:spcPct val="100000"/>
                        </a:lnSpc>
                        <a:spcBef>
                          <a:spcPts val="0"/>
                        </a:spcBef>
                        <a:spcAft>
                          <a:spcPts val="0"/>
                        </a:spcAft>
                        <a:buClr>
                          <a:srgbClr val="000000"/>
                        </a:buClr>
                        <a:buSzPts val="4000"/>
                        <a:buFont typeface="Arial"/>
                        <a:buNone/>
                      </a:pPr>
                      <a:endParaRPr sz="4000" u="none" strike="noStrike" cap="none">
                        <a:latin typeface="Century Gothic"/>
                        <a:ea typeface="Century Gothic"/>
                        <a:cs typeface="Century Gothic"/>
                        <a:sym typeface="Century Gothic"/>
                      </a:endParaRPr>
                    </a:p>
                  </a:txBody>
                  <a:tcPr marL="91450" marR="91450" marT="45725" marB="45725"/>
                </a:tc>
                <a:tc>
                  <a:txBody>
                    <a:bodyPr/>
                    <a:lstStyle/>
                    <a:p>
                      <a:pPr marL="0" marR="0" lvl="0" indent="0" algn="ctr" rtl="0">
                        <a:lnSpc>
                          <a:spcPct val="100000"/>
                        </a:lnSpc>
                        <a:spcBef>
                          <a:spcPts val="0"/>
                        </a:spcBef>
                        <a:spcAft>
                          <a:spcPts val="0"/>
                        </a:spcAft>
                        <a:buClr>
                          <a:srgbClr val="000000"/>
                        </a:buClr>
                        <a:buSzPts val="4000"/>
                        <a:buFont typeface="Arial"/>
                        <a:buNone/>
                      </a:pPr>
                      <a:endParaRPr sz="4000" u="none" strike="noStrike" cap="none">
                        <a:solidFill>
                          <a:schemeClr val="accent1"/>
                        </a:solidFill>
                        <a:latin typeface="Century Gothic"/>
                        <a:ea typeface="Century Gothic"/>
                        <a:cs typeface="Century Gothic"/>
                        <a:sym typeface="Century Gothic"/>
                      </a:endParaRPr>
                    </a:p>
                  </a:txBody>
                  <a:tcPr marL="91450" marR="91450" marT="45725" marB="45725"/>
                </a:tc>
                <a:tc>
                  <a:txBody>
                    <a:bodyPr/>
                    <a:lstStyle/>
                    <a:p>
                      <a:pPr marL="0" marR="0" lvl="0" indent="0" algn="ctr" rtl="0">
                        <a:lnSpc>
                          <a:spcPct val="100000"/>
                        </a:lnSpc>
                        <a:spcBef>
                          <a:spcPts val="0"/>
                        </a:spcBef>
                        <a:spcAft>
                          <a:spcPts val="0"/>
                        </a:spcAft>
                        <a:buClr>
                          <a:srgbClr val="000000"/>
                        </a:buClr>
                        <a:buSzPts val="4000"/>
                        <a:buFont typeface="Arial"/>
                        <a:buNone/>
                      </a:pPr>
                      <a:r>
                        <a:rPr lang="en-US" sz="4000" u="none" strike="noStrike" cap="none">
                          <a:solidFill>
                            <a:schemeClr val="accent1"/>
                          </a:solidFill>
                          <a:latin typeface="Century Gothic"/>
                          <a:ea typeface="Century Gothic"/>
                          <a:cs typeface="Century Gothic"/>
                          <a:sym typeface="Century Gothic"/>
                        </a:rPr>
                        <a:t>m</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4000"/>
                        <a:buFont typeface="Arial"/>
                        <a:buNone/>
                      </a:pPr>
                      <a:r>
                        <a:rPr lang="en-US" sz="4000" u="none" strike="noStrike" cap="none">
                          <a:solidFill>
                            <a:schemeClr val="accent1"/>
                          </a:solidFill>
                          <a:latin typeface="Century Gothic"/>
                          <a:ea typeface="Century Gothic"/>
                          <a:cs typeface="Century Gothic"/>
                          <a:sym typeface="Century Gothic"/>
                        </a:rPr>
                        <a:t>o</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4000"/>
                        <a:buFont typeface="Arial"/>
                        <a:buNone/>
                      </a:pPr>
                      <a:r>
                        <a:rPr lang="en-US" sz="4000" u="none" strike="noStrike" cap="none">
                          <a:solidFill>
                            <a:schemeClr val="accent1"/>
                          </a:solidFill>
                          <a:latin typeface="Century Gothic"/>
                          <a:ea typeface="Century Gothic"/>
                          <a:cs typeface="Century Gothic"/>
                          <a:sym typeface="Century Gothic"/>
                        </a:rPr>
                        <a:t>r</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4000"/>
                        <a:buFont typeface="Arial"/>
                        <a:buNone/>
                      </a:pPr>
                      <a:r>
                        <a:rPr lang="en-US" sz="4000" u="none" strike="noStrike" cap="none">
                          <a:solidFill>
                            <a:schemeClr val="accent1"/>
                          </a:solidFill>
                          <a:latin typeface="Century Gothic"/>
                          <a:ea typeface="Century Gothic"/>
                          <a:cs typeface="Century Gothic"/>
                          <a:sym typeface="Century Gothic"/>
                        </a:rPr>
                        <a:t>e</a:t>
                      </a:r>
                      <a:endParaRPr sz="1400" u="none" strike="noStrike" cap="none"/>
                    </a:p>
                  </a:txBody>
                  <a:tcPr marL="91450" marR="91450" marT="45725" marB="45725"/>
                </a:tc>
                <a:extLst>
                  <a:ext uri="{0D108BD9-81ED-4DB2-BD59-A6C34878D82A}">
                    <a16:rowId xmlns:a16="http://schemas.microsoft.com/office/drawing/2014/main" val="10001"/>
                  </a:ext>
                </a:extLst>
              </a:tr>
              <a:tr h="862300">
                <a:tc>
                  <a:txBody>
                    <a:bodyPr/>
                    <a:lstStyle/>
                    <a:p>
                      <a:pPr marL="0" marR="0" lvl="0" indent="0" algn="ctr" rtl="0">
                        <a:lnSpc>
                          <a:spcPct val="100000"/>
                        </a:lnSpc>
                        <a:spcBef>
                          <a:spcPts val="0"/>
                        </a:spcBef>
                        <a:spcAft>
                          <a:spcPts val="0"/>
                        </a:spcAft>
                        <a:buClr>
                          <a:srgbClr val="000000"/>
                        </a:buClr>
                        <a:buSzPts val="4000"/>
                        <a:buFont typeface="Arial"/>
                        <a:buNone/>
                      </a:pPr>
                      <a:r>
                        <a:rPr lang="en-US" sz="4000" u="none" strike="noStrike" cap="none">
                          <a:solidFill>
                            <a:schemeClr val="accent1"/>
                          </a:solidFill>
                          <a:latin typeface="Century Gothic"/>
                          <a:ea typeface="Century Gothic"/>
                          <a:cs typeface="Century Gothic"/>
                          <a:sym typeface="Century Gothic"/>
                        </a:rPr>
                        <a:t>t</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4000"/>
                        <a:buFont typeface="Arial"/>
                        <a:buNone/>
                      </a:pPr>
                      <a:r>
                        <a:rPr lang="en-US" sz="4000" u="none" strike="noStrike" cap="none">
                          <a:solidFill>
                            <a:schemeClr val="accent1"/>
                          </a:solidFill>
                          <a:latin typeface="Century Gothic"/>
                          <a:ea typeface="Century Gothic"/>
                          <a:cs typeface="Century Gothic"/>
                          <a:sym typeface="Century Gothic"/>
                        </a:rPr>
                        <a:t>h</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4000"/>
                        <a:buFont typeface="Arial"/>
                        <a:buNone/>
                      </a:pPr>
                      <a:r>
                        <a:rPr lang="en-US" sz="4000" u="none" strike="noStrike" cap="none">
                          <a:solidFill>
                            <a:schemeClr val="accent1"/>
                          </a:solidFill>
                          <a:latin typeface="Century Gothic"/>
                          <a:ea typeface="Century Gothic"/>
                          <a:cs typeface="Century Gothic"/>
                          <a:sym typeface="Century Gothic"/>
                        </a:rPr>
                        <a:t>i</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4000"/>
                        <a:buFont typeface="Arial"/>
                        <a:buNone/>
                      </a:pPr>
                      <a:r>
                        <a:rPr lang="en-US" sz="4000" u="none" strike="noStrike" cap="none">
                          <a:solidFill>
                            <a:schemeClr val="accent1"/>
                          </a:solidFill>
                          <a:latin typeface="Century Gothic"/>
                          <a:ea typeface="Century Gothic"/>
                          <a:cs typeface="Century Gothic"/>
                          <a:sym typeface="Century Gothic"/>
                        </a:rPr>
                        <a:t>n</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4000"/>
                        <a:buFont typeface="Arial"/>
                        <a:buNone/>
                      </a:pPr>
                      <a:r>
                        <a:rPr lang="en-US" sz="4000" u="none" strike="noStrike" cap="none">
                          <a:solidFill>
                            <a:schemeClr val="accent1"/>
                          </a:solidFill>
                          <a:latin typeface="Century Gothic"/>
                          <a:ea typeface="Century Gothic"/>
                          <a:cs typeface="Century Gothic"/>
                          <a:sym typeface="Century Gothic"/>
                        </a:rPr>
                        <a:t>g</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4000"/>
                        <a:buFont typeface="Arial"/>
                        <a:buNone/>
                      </a:pPr>
                      <a:r>
                        <a:rPr lang="en-US" sz="4000" u="none" strike="noStrike" cap="none">
                          <a:solidFill>
                            <a:schemeClr val="accent1"/>
                          </a:solidFill>
                          <a:latin typeface="Century Gothic"/>
                          <a:ea typeface="Century Gothic"/>
                          <a:cs typeface="Century Gothic"/>
                          <a:sym typeface="Century Gothic"/>
                        </a:rPr>
                        <a:t>s</a:t>
                      </a:r>
                      <a:endParaRPr sz="1400" u="none" strike="noStrike" cap="none"/>
                    </a:p>
                  </a:txBody>
                  <a:tcPr marL="91450" marR="91450" marT="45725" marB="45725"/>
                </a:tc>
                <a:extLst>
                  <a:ext uri="{0D108BD9-81ED-4DB2-BD59-A6C34878D82A}">
                    <a16:rowId xmlns:a16="http://schemas.microsoft.com/office/drawing/2014/main" val="10002"/>
                  </a:ext>
                </a:extLst>
              </a:tr>
            </a:tbl>
          </a:graphicData>
        </a:graphic>
      </p:graphicFrame>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958"/>
        <p:cNvGrpSpPr/>
        <p:nvPr/>
      </p:nvGrpSpPr>
      <p:grpSpPr>
        <a:xfrm>
          <a:off x="0" y="0"/>
          <a:ext cx="0" cy="0"/>
          <a:chOff x="0" y="0"/>
          <a:chExt cx="0" cy="0"/>
        </a:xfrm>
      </p:grpSpPr>
      <p:pic>
        <p:nvPicPr>
          <p:cNvPr id="959" name="Google Shape;959;p70" descr="A picture containing clock&#10;&#10;Description automatically generated"/>
          <p:cNvPicPr preferRelativeResize="0"/>
          <p:nvPr/>
        </p:nvPicPr>
        <p:blipFill rotWithShape="1">
          <a:blip r:embed="rId3">
            <a:alphaModFix/>
          </a:blip>
          <a:srcRect r="52261"/>
          <a:stretch/>
        </p:blipFill>
        <p:spPr>
          <a:xfrm>
            <a:off x="10386533" y="6204193"/>
            <a:ext cx="1632724" cy="467031"/>
          </a:xfrm>
          <a:prstGeom prst="rect">
            <a:avLst/>
          </a:prstGeom>
          <a:noFill/>
          <a:ln>
            <a:noFill/>
          </a:ln>
        </p:spPr>
      </p:pic>
      <p:pic>
        <p:nvPicPr>
          <p:cNvPr id="960" name="Google Shape;960;p70" descr="A picture containing drawing, lamp&#10;&#10;Description automatically generated"/>
          <p:cNvPicPr preferRelativeResize="0"/>
          <p:nvPr/>
        </p:nvPicPr>
        <p:blipFill rotWithShape="1">
          <a:blip r:embed="rId4">
            <a:alphaModFix/>
          </a:blip>
          <a:srcRect/>
          <a:stretch/>
        </p:blipFill>
        <p:spPr>
          <a:xfrm rot="9387287">
            <a:off x="9271967" y="5485049"/>
            <a:ext cx="2842710" cy="979582"/>
          </a:xfrm>
          <a:prstGeom prst="rect">
            <a:avLst/>
          </a:prstGeom>
          <a:noFill/>
          <a:ln>
            <a:noFill/>
          </a:ln>
        </p:spPr>
      </p:pic>
      <p:pic>
        <p:nvPicPr>
          <p:cNvPr id="961" name="Google Shape;961;p70" descr="Logo, company name&#10;&#10;Description automatically generated"/>
          <p:cNvPicPr preferRelativeResize="0"/>
          <p:nvPr/>
        </p:nvPicPr>
        <p:blipFill rotWithShape="1">
          <a:blip r:embed="rId5">
            <a:alphaModFix/>
          </a:blip>
          <a:srcRect l="5777" r="5316" b="11561"/>
          <a:stretch/>
        </p:blipFill>
        <p:spPr>
          <a:xfrm>
            <a:off x="298808" y="6364415"/>
            <a:ext cx="1040465" cy="416153"/>
          </a:xfrm>
          <a:prstGeom prst="rect">
            <a:avLst/>
          </a:prstGeom>
          <a:noFill/>
          <a:ln>
            <a:noFill/>
          </a:ln>
        </p:spPr>
      </p:pic>
      <p:cxnSp>
        <p:nvCxnSpPr>
          <p:cNvPr id="962" name="Google Shape;962;p70"/>
          <p:cNvCxnSpPr/>
          <p:nvPr/>
        </p:nvCxnSpPr>
        <p:spPr>
          <a:xfrm>
            <a:off x="212450" y="304023"/>
            <a:ext cx="0" cy="6440971"/>
          </a:xfrm>
          <a:prstGeom prst="straightConnector1">
            <a:avLst/>
          </a:prstGeom>
          <a:noFill/>
          <a:ln w="28575" cap="flat" cmpd="sng">
            <a:solidFill>
              <a:srgbClr val="0070C0"/>
            </a:solidFill>
            <a:prstDash val="solid"/>
            <a:miter lim="800000"/>
            <a:headEnd type="none" w="sm" len="sm"/>
            <a:tailEnd type="none" w="sm" len="sm"/>
          </a:ln>
        </p:spPr>
      </p:cxnSp>
      <p:sp>
        <p:nvSpPr>
          <p:cNvPr id="963" name="Google Shape;963;p70"/>
          <p:cNvSpPr/>
          <p:nvPr/>
        </p:nvSpPr>
        <p:spPr>
          <a:xfrm>
            <a:off x="212449" y="285508"/>
            <a:ext cx="10660327" cy="728905"/>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chemeClr val="lt1"/>
                </a:solidFill>
                <a:latin typeface="Century Gothic"/>
                <a:ea typeface="Century Gothic"/>
                <a:cs typeface="Century Gothic"/>
                <a:sym typeface="Century Gothic"/>
              </a:rPr>
              <a:t>   Reflect and Share</a:t>
            </a:r>
            <a:endParaRPr sz="1400" b="0" i="0" u="none" strike="noStrike" cap="none">
              <a:solidFill>
                <a:srgbClr val="000000"/>
              </a:solidFill>
              <a:latin typeface="Century Gothic"/>
              <a:ea typeface="Century Gothic"/>
              <a:cs typeface="Century Gothic"/>
              <a:sym typeface="Century Gothic"/>
            </a:endParaRPr>
          </a:p>
        </p:txBody>
      </p:sp>
      <p:sp>
        <p:nvSpPr>
          <p:cNvPr id="964" name="Google Shape;964;p70"/>
          <p:cNvSpPr/>
          <p:nvPr/>
        </p:nvSpPr>
        <p:spPr>
          <a:xfrm>
            <a:off x="9958392" y="140912"/>
            <a:ext cx="2060865" cy="1156961"/>
          </a:xfrm>
          <a:prstGeom prst="ellipse">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lt1"/>
                </a:solidFill>
                <a:latin typeface="Century Gothic"/>
                <a:ea typeface="Century Gothic"/>
                <a:cs typeface="Century Gothic"/>
                <a:sym typeface="Century Gothic"/>
              </a:rPr>
              <a:t>Page 120</a:t>
            </a:r>
            <a:endParaRPr sz="1400" b="0" i="0" u="none" strike="noStrike" cap="none">
              <a:solidFill>
                <a:srgbClr val="000000"/>
              </a:solidFill>
              <a:latin typeface="Century Gothic"/>
              <a:ea typeface="Century Gothic"/>
              <a:cs typeface="Century Gothic"/>
              <a:sym typeface="Century Gothic"/>
            </a:endParaRPr>
          </a:p>
        </p:txBody>
      </p:sp>
      <p:sp>
        <p:nvSpPr>
          <p:cNvPr id="965" name="Google Shape;965;p70"/>
          <p:cNvSpPr txBox="1"/>
          <p:nvPr/>
        </p:nvSpPr>
        <p:spPr>
          <a:xfrm>
            <a:off x="7159853" y="2824509"/>
            <a:ext cx="4499100" cy="1569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none">
                <a:solidFill>
                  <a:schemeClr val="dk1"/>
                </a:solidFill>
                <a:latin typeface="Century Gothic"/>
                <a:ea typeface="Century Gothic"/>
                <a:cs typeface="Century Gothic"/>
                <a:sym typeface="Century Gothic"/>
              </a:rPr>
              <a:t>Turn</a:t>
            </a:r>
            <a:r>
              <a:rPr lang="en-US" sz="3200" b="0" i="0" u="none" strike="noStrike" cap="none">
                <a:solidFill>
                  <a:schemeClr val="dk1"/>
                </a:solidFill>
                <a:latin typeface="Century Gothic"/>
                <a:ea typeface="Century Gothic"/>
                <a:cs typeface="Century Gothic"/>
                <a:sym typeface="Century Gothic"/>
              </a:rPr>
              <a:t> to page 120 in your Student Interactive.  </a:t>
            </a:r>
            <a:endParaRPr sz="3200" b="0" i="0" u="none" strike="noStrike" cap="none">
              <a:solidFill>
                <a:schemeClr val="dk1"/>
              </a:solidFill>
              <a:latin typeface="Century Gothic"/>
              <a:ea typeface="Century Gothic"/>
              <a:cs typeface="Century Gothic"/>
              <a:sym typeface="Century Gothic"/>
            </a:endParaRPr>
          </a:p>
        </p:txBody>
      </p:sp>
      <p:pic>
        <p:nvPicPr>
          <p:cNvPr id="966" name="Google Shape;966;p70"/>
          <p:cNvPicPr preferRelativeResize="0"/>
          <p:nvPr/>
        </p:nvPicPr>
        <p:blipFill rotWithShape="1">
          <a:blip r:embed="rId6">
            <a:alphaModFix/>
          </a:blip>
          <a:srcRect/>
          <a:stretch/>
        </p:blipFill>
        <p:spPr>
          <a:xfrm>
            <a:off x="2360299" y="1297879"/>
            <a:ext cx="3778550" cy="5150144"/>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971"/>
        <p:cNvGrpSpPr/>
        <p:nvPr/>
      </p:nvGrpSpPr>
      <p:grpSpPr>
        <a:xfrm>
          <a:off x="0" y="0"/>
          <a:ext cx="0" cy="0"/>
          <a:chOff x="0" y="0"/>
          <a:chExt cx="0" cy="0"/>
        </a:xfrm>
      </p:grpSpPr>
      <p:pic>
        <p:nvPicPr>
          <p:cNvPr id="972" name="Google Shape;972;p71" descr="A picture containing clock&#10;&#10;Description automatically generated"/>
          <p:cNvPicPr preferRelativeResize="0"/>
          <p:nvPr/>
        </p:nvPicPr>
        <p:blipFill rotWithShape="1">
          <a:blip r:embed="rId3">
            <a:alphaModFix/>
          </a:blip>
          <a:srcRect r="52261"/>
          <a:stretch/>
        </p:blipFill>
        <p:spPr>
          <a:xfrm>
            <a:off x="10386533" y="6204193"/>
            <a:ext cx="1632724" cy="467031"/>
          </a:xfrm>
          <a:prstGeom prst="rect">
            <a:avLst/>
          </a:prstGeom>
          <a:noFill/>
          <a:ln>
            <a:noFill/>
          </a:ln>
        </p:spPr>
      </p:pic>
      <p:pic>
        <p:nvPicPr>
          <p:cNvPr id="973" name="Google Shape;973;p71" descr="A picture containing drawing, lamp&#10;&#10;Description automatically generated"/>
          <p:cNvPicPr preferRelativeResize="0"/>
          <p:nvPr/>
        </p:nvPicPr>
        <p:blipFill rotWithShape="1">
          <a:blip r:embed="rId4">
            <a:alphaModFix/>
          </a:blip>
          <a:srcRect/>
          <a:stretch/>
        </p:blipFill>
        <p:spPr>
          <a:xfrm rot="9387287">
            <a:off x="9271967" y="5485049"/>
            <a:ext cx="2842710" cy="979582"/>
          </a:xfrm>
          <a:prstGeom prst="rect">
            <a:avLst/>
          </a:prstGeom>
          <a:noFill/>
          <a:ln>
            <a:noFill/>
          </a:ln>
        </p:spPr>
      </p:pic>
      <p:pic>
        <p:nvPicPr>
          <p:cNvPr id="974" name="Google Shape;974;p71" descr="Logo, company name&#10;&#10;Description automatically generated"/>
          <p:cNvPicPr preferRelativeResize="0"/>
          <p:nvPr/>
        </p:nvPicPr>
        <p:blipFill rotWithShape="1">
          <a:blip r:embed="rId5">
            <a:alphaModFix/>
          </a:blip>
          <a:srcRect l="5777" r="5316" b="11561"/>
          <a:stretch/>
        </p:blipFill>
        <p:spPr>
          <a:xfrm>
            <a:off x="298808" y="6364415"/>
            <a:ext cx="1040465" cy="416153"/>
          </a:xfrm>
          <a:prstGeom prst="rect">
            <a:avLst/>
          </a:prstGeom>
          <a:noFill/>
          <a:ln>
            <a:noFill/>
          </a:ln>
        </p:spPr>
      </p:pic>
      <p:cxnSp>
        <p:nvCxnSpPr>
          <p:cNvPr id="975" name="Google Shape;975;p71"/>
          <p:cNvCxnSpPr/>
          <p:nvPr/>
        </p:nvCxnSpPr>
        <p:spPr>
          <a:xfrm>
            <a:off x="212450" y="304023"/>
            <a:ext cx="0" cy="6440971"/>
          </a:xfrm>
          <a:prstGeom prst="straightConnector1">
            <a:avLst/>
          </a:prstGeom>
          <a:noFill/>
          <a:ln w="28575" cap="flat" cmpd="sng">
            <a:solidFill>
              <a:srgbClr val="0070C0"/>
            </a:solidFill>
            <a:prstDash val="solid"/>
            <a:miter lim="800000"/>
            <a:headEnd type="none" w="sm" len="sm"/>
            <a:tailEnd type="none" w="sm" len="sm"/>
          </a:ln>
        </p:spPr>
      </p:cxnSp>
      <p:sp>
        <p:nvSpPr>
          <p:cNvPr id="976" name="Google Shape;976;p71"/>
          <p:cNvSpPr/>
          <p:nvPr/>
        </p:nvSpPr>
        <p:spPr>
          <a:xfrm>
            <a:off x="212449" y="285508"/>
            <a:ext cx="10660327" cy="728905"/>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chemeClr val="lt1"/>
                </a:solidFill>
                <a:latin typeface="Century Gothic"/>
                <a:ea typeface="Century Gothic"/>
                <a:cs typeface="Century Gothic"/>
                <a:sym typeface="Century Gothic"/>
              </a:rPr>
              <a:t>   Apply</a:t>
            </a:r>
            <a:endParaRPr sz="1400" b="0" i="0" u="none" strike="noStrike" cap="none">
              <a:solidFill>
                <a:srgbClr val="000000"/>
              </a:solidFill>
              <a:latin typeface="Century Gothic"/>
              <a:ea typeface="Century Gothic"/>
              <a:cs typeface="Century Gothic"/>
              <a:sym typeface="Century Gothic"/>
            </a:endParaRPr>
          </a:p>
        </p:txBody>
      </p:sp>
      <p:sp>
        <p:nvSpPr>
          <p:cNvPr id="977" name="Google Shape;977;p71"/>
          <p:cNvSpPr/>
          <p:nvPr/>
        </p:nvSpPr>
        <p:spPr>
          <a:xfrm>
            <a:off x="9958392" y="140912"/>
            <a:ext cx="2060865" cy="1156961"/>
          </a:xfrm>
          <a:prstGeom prst="ellipse">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lt1"/>
                </a:solidFill>
                <a:latin typeface="Century Gothic"/>
                <a:ea typeface="Century Gothic"/>
                <a:cs typeface="Century Gothic"/>
                <a:sym typeface="Century Gothic"/>
              </a:rPr>
              <a:t>Page 42</a:t>
            </a:r>
            <a:endParaRPr sz="1400" b="0" i="0" u="none" strike="noStrike" cap="none">
              <a:solidFill>
                <a:srgbClr val="000000"/>
              </a:solidFill>
              <a:latin typeface="Century Gothic"/>
              <a:ea typeface="Century Gothic"/>
              <a:cs typeface="Century Gothic"/>
              <a:sym typeface="Century Gothic"/>
            </a:endParaRPr>
          </a:p>
        </p:txBody>
      </p:sp>
      <p:sp>
        <p:nvSpPr>
          <p:cNvPr id="978" name="Google Shape;978;p71"/>
          <p:cNvSpPr txBox="1"/>
          <p:nvPr/>
        </p:nvSpPr>
        <p:spPr>
          <a:xfrm>
            <a:off x="6844148" y="3272813"/>
            <a:ext cx="5135400" cy="1785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3200">
                <a:latin typeface="Century Gothic"/>
                <a:ea typeface="Century Gothic"/>
                <a:cs typeface="Century Gothic"/>
                <a:sym typeface="Century Gothic"/>
              </a:rPr>
              <a:t>How does living in a community help people</a:t>
            </a:r>
            <a:r>
              <a:rPr lang="en-US" sz="3200"/>
              <a:t>?</a:t>
            </a:r>
            <a:endParaRPr sz="3200" b="0" i="0" u="none" strike="noStrike" cap="none">
              <a:solidFill>
                <a:srgbClr val="00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800"/>
              <a:buFont typeface="Arial"/>
              <a:buNone/>
            </a:pPr>
            <a:endParaRPr sz="1400" b="0" i="0" u="none" strike="noStrike" cap="none">
              <a:solidFill>
                <a:srgbClr val="000000"/>
              </a:solidFill>
              <a:latin typeface="Century Gothic"/>
              <a:ea typeface="Century Gothic"/>
              <a:cs typeface="Century Gothic"/>
              <a:sym typeface="Century Gothic"/>
            </a:endParaRPr>
          </a:p>
        </p:txBody>
      </p:sp>
      <p:pic>
        <p:nvPicPr>
          <p:cNvPr id="979" name="Google Shape;979;p71"/>
          <p:cNvPicPr preferRelativeResize="0"/>
          <p:nvPr/>
        </p:nvPicPr>
        <p:blipFill rotWithShape="1">
          <a:blip r:embed="rId6">
            <a:alphaModFix/>
          </a:blip>
          <a:srcRect/>
          <a:stretch/>
        </p:blipFill>
        <p:spPr>
          <a:xfrm>
            <a:off x="2185200" y="1297875"/>
            <a:ext cx="3813026" cy="5203825"/>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980" name="Google Shape;980;p71" descr="Graphical user interface, text&#10;&#10;Description automatically generated"/>
          <p:cNvPicPr preferRelativeResize="0"/>
          <p:nvPr/>
        </p:nvPicPr>
        <p:blipFill rotWithShape="1">
          <a:blip r:embed="rId7">
            <a:alphaModFix/>
          </a:blip>
          <a:srcRect t="19603" r="61884" b="35517"/>
          <a:stretch/>
        </p:blipFill>
        <p:spPr>
          <a:xfrm>
            <a:off x="6844151" y="2040702"/>
            <a:ext cx="4560722" cy="1073100"/>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985"/>
        <p:cNvGrpSpPr/>
        <p:nvPr/>
      </p:nvGrpSpPr>
      <p:grpSpPr>
        <a:xfrm>
          <a:off x="0" y="0"/>
          <a:ext cx="0" cy="0"/>
          <a:chOff x="0" y="0"/>
          <a:chExt cx="0" cy="0"/>
        </a:xfrm>
      </p:grpSpPr>
      <p:pic>
        <p:nvPicPr>
          <p:cNvPr id="986" name="Google Shape;986;p72" descr="A picture containing clock&#10;&#10;Description automatically generated"/>
          <p:cNvPicPr preferRelativeResize="0"/>
          <p:nvPr/>
        </p:nvPicPr>
        <p:blipFill rotWithShape="1">
          <a:blip r:embed="rId3">
            <a:alphaModFix/>
          </a:blip>
          <a:srcRect r="52261"/>
          <a:stretch/>
        </p:blipFill>
        <p:spPr>
          <a:xfrm>
            <a:off x="10386533" y="6204193"/>
            <a:ext cx="1632724" cy="467031"/>
          </a:xfrm>
          <a:prstGeom prst="rect">
            <a:avLst/>
          </a:prstGeom>
          <a:noFill/>
          <a:ln>
            <a:noFill/>
          </a:ln>
        </p:spPr>
      </p:pic>
      <p:pic>
        <p:nvPicPr>
          <p:cNvPr id="987" name="Google Shape;987;p72" descr="A picture containing drawing, lamp&#10;&#10;Description automatically generated"/>
          <p:cNvPicPr preferRelativeResize="0"/>
          <p:nvPr/>
        </p:nvPicPr>
        <p:blipFill rotWithShape="1">
          <a:blip r:embed="rId4">
            <a:alphaModFix/>
          </a:blip>
          <a:srcRect/>
          <a:stretch/>
        </p:blipFill>
        <p:spPr>
          <a:xfrm rot="9387287">
            <a:off x="9271967" y="5485049"/>
            <a:ext cx="2842710" cy="979582"/>
          </a:xfrm>
          <a:prstGeom prst="rect">
            <a:avLst/>
          </a:prstGeom>
          <a:noFill/>
          <a:ln>
            <a:noFill/>
          </a:ln>
        </p:spPr>
      </p:pic>
      <p:pic>
        <p:nvPicPr>
          <p:cNvPr id="988" name="Google Shape;988;p72" descr="Logo, company name&#10;&#10;Description automatically generated"/>
          <p:cNvPicPr preferRelativeResize="0"/>
          <p:nvPr/>
        </p:nvPicPr>
        <p:blipFill rotWithShape="1">
          <a:blip r:embed="rId5">
            <a:alphaModFix/>
          </a:blip>
          <a:srcRect l="5777" r="5316" b="11561"/>
          <a:stretch/>
        </p:blipFill>
        <p:spPr>
          <a:xfrm>
            <a:off x="298808" y="6364415"/>
            <a:ext cx="1040465" cy="416153"/>
          </a:xfrm>
          <a:prstGeom prst="rect">
            <a:avLst/>
          </a:prstGeom>
          <a:noFill/>
          <a:ln>
            <a:noFill/>
          </a:ln>
        </p:spPr>
      </p:pic>
      <p:cxnSp>
        <p:nvCxnSpPr>
          <p:cNvPr id="989" name="Google Shape;989;p72"/>
          <p:cNvCxnSpPr/>
          <p:nvPr/>
        </p:nvCxnSpPr>
        <p:spPr>
          <a:xfrm>
            <a:off x="212450" y="304023"/>
            <a:ext cx="0" cy="6440971"/>
          </a:xfrm>
          <a:prstGeom prst="straightConnector1">
            <a:avLst/>
          </a:prstGeom>
          <a:noFill/>
          <a:ln w="28575" cap="flat" cmpd="sng">
            <a:solidFill>
              <a:srgbClr val="0070C0"/>
            </a:solidFill>
            <a:prstDash val="solid"/>
            <a:miter lim="800000"/>
            <a:headEnd type="none" w="sm" len="sm"/>
            <a:tailEnd type="none" w="sm" len="sm"/>
          </a:ln>
        </p:spPr>
      </p:cxnSp>
      <p:sp>
        <p:nvSpPr>
          <p:cNvPr id="990" name="Google Shape;990;p72"/>
          <p:cNvSpPr/>
          <p:nvPr/>
        </p:nvSpPr>
        <p:spPr>
          <a:xfrm>
            <a:off x="212449" y="285508"/>
            <a:ext cx="10660327" cy="728905"/>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chemeClr val="lt1"/>
                </a:solidFill>
                <a:latin typeface="Century Gothic"/>
                <a:ea typeface="Century Gothic"/>
                <a:cs typeface="Century Gothic"/>
                <a:sym typeface="Century Gothic"/>
              </a:rPr>
              <a:t>   Writing – </a:t>
            </a:r>
            <a:r>
              <a:rPr lang="en-US" sz="4000">
                <a:solidFill>
                  <a:schemeClr val="lt1"/>
                </a:solidFill>
                <a:latin typeface="Century Gothic"/>
                <a:ea typeface="Century Gothic"/>
                <a:cs typeface="Century Gothic"/>
                <a:sym typeface="Century Gothic"/>
              </a:rPr>
              <a:t>Launch Writing Workshop</a:t>
            </a:r>
            <a:endParaRPr sz="1400" b="0" i="0" u="none" strike="noStrike" cap="none">
              <a:solidFill>
                <a:srgbClr val="000000"/>
              </a:solidFill>
              <a:latin typeface="Century Gothic"/>
              <a:ea typeface="Century Gothic"/>
              <a:cs typeface="Century Gothic"/>
              <a:sym typeface="Century Gothic"/>
            </a:endParaRPr>
          </a:p>
        </p:txBody>
      </p:sp>
      <p:sp>
        <p:nvSpPr>
          <p:cNvPr id="991" name="Google Shape;991;p72"/>
          <p:cNvSpPr/>
          <p:nvPr/>
        </p:nvSpPr>
        <p:spPr>
          <a:xfrm>
            <a:off x="9958392" y="140912"/>
            <a:ext cx="2060865" cy="1156961"/>
          </a:xfrm>
          <a:prstGeom prst="ellipse">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lt1"/>
                </a:solidFill>
                <a:latin typeface="Century Gothic"/>
                <a:ea typeface="Century Gothic"/>
                <a:cs typeface="Century Gothic"/>
                <a:sym typeface="Century Gothic"/>
              </a:rPr>
              <a:t>Page 127</a:t>
            </a:r>
            <a:endParaRPr sz="1400" b="0" i="0" u="none" strike="noStrike" cap="none">
              <a:solidFill>
                <a:srgbClr val="000000"/>
              </a:solidFill>
              <a:latin typeface="Century Gothic"/>
              <a:ea typeface="Century Gothic"/>
              <a:cs typeface="Century Gothic"/>
              <a:sym typeface="Century Gothic"/>
            </a:endParaRPr>
          </a:p>
        </p:txBody>
      </p:sp>
      <p:sp>
        <p:nvSpPr>
          <p:cNvPr id="992" name="Google Shape;992;p72"/>
          <p:cNvSpPr txBox="1"/>
          <p:nvPr/>
        </p:nvSpPr>
        <p:spPr>
          <a:xfrm>
            <a:off x="7162100" y="2824509"/>
            <a:ext cx="4499100" cy="1569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none">
                <a:solidFill>
                  <a:schemeClr val="dk1"/>
                </a:solidFill>
                <a:latin typeface="Century Gothic"/>
                <a:ea typeface="Century Gothic"/>
                <a:cs typeface="Century Gothic"/>
                <a:sym typeface="Century Gothic"/>
              </a:rPr>
              <a:t>Turn</a:t>
            </a:r>
            <a:r>
              <a:rPr lang="en-US" sz="3200" b="0" i="0" u="none" strike="noStrike" cap="none">
                <a:solidFill>
                  <a:schemeClr val="dk1"/>
                </a:solidFill>
                <a:latin typeface="Century Gothic"/>
                <a:ea typeface="Century Gothic"/>
                <a:cs typeface="Century Gothic"/>
                <a:sym typeface="Century Gothic"/>
              </a:rPr>
              <a:t> to page 127 in your Student Interactive.  </a:t>
            </a:r>
            <a:endParaRPr sz="3200" b="0" i="0" u="none" strike="noStrike" cap="none">
              <a:solidFill>
                <a:schemeClr val="dk1"/>
              </a:solidFill>
              <a:latin typeface="Century Gothic"/>
              <a:ea typeface="Century Gothic"/>
              <a:cs typeface="Century Gothic"/>
              <a:sym typeface="Century Gothic"/>
            </a:endParaRPr>
          </a:p>
        </p:txBody>
      </p:sp>
      <p:pic>
        <p:nvPicPr>
          <p:cNvPr id="993" name="Google Shape;993;p72"/>
          <p:cNvPicPr preferRelativeResize="0"/>
          <p:nvPr/>
        </p:nvPicPr>
        <p:blipFill rotWithShape="1">
          <a:blip r:embed="rId6">
            <a:alphaModFix/>
          </a:blip>
          <a:srcRect/>
          <a:stretch/>
        </p:blipFill>
        <p:spPr>
          <a:xfrm>
            <a:off x="2360462" y="1416175"/>
            <a:ext cx="3780451" cy="5143249"/>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pic>
        <p:nvPicPr>
          <p:cNvPr id="159" name="Google Shape;159;p10" descr="A picture containing clock&#10;&#10;Description automatically generated"/>
          <p:cNvPicPr preferRelativeResize="0"/>
          <p:nvPr/>
        </p:nvPicPr>
        <p:blipFill rotWithShape="1">
          <a:blip r:embed="rId3">
            <a:alphaModFix/>
          </a:blip>
          <a:srcRect r="52261"/>
          <a:stretch/>
        </p:blipFill>
        <p:spPr>
          <a:xfrm>
            <a:off x="10386533" y="6204193"/>
            <a:ext cx="1632724" cy="467031"/>
          </a:xfrm>
          <a:prstGeom prst="rect">
            <a:avLst/>
          </a:prstGeom>
          <a:noFill/>
          <a:ln>
            <a:noFill/>
          </a:ln>
        </p:spPr>
      </p:pic>
      <p:pic>
        <p:nvPicPr>
          <p:cNvPr id="160" name="Google Shape;160;p10" descr="A picture containing drawing, lamp&#10;&#10;Description automatically generated"/>
          <p:cNvPicPr preferRelativeResize="0"/>
          <p:nvPr/>
        </p:nvPicPr>
        <p:blipFill rotWithShape="1">
          <a:blip r:embed="rId4">
            <a:alphaModFix/>
          </a:blip>
          <a:srcRect/>
          <a:stretch/>
        </p:blipFill>
        <p:spPr>
          <a:xfrm rot="9387287">
            <a:off x="9271967" y="5485049"/>
            <a:ext cx="2842710" cy="979582"/>
          </a:xfrm>
          <a:prstGeom prst="rect">
            <a:avLst/>
          </a:prstGeom>
          <a:noFill/>
          <a:ln>
            <a:noFill/>
          </a:ln>
        </p:spPr>
      </p:pic>
      <p:pic>
        <p:nvPicPr>
          <p:cNvPr id="161" name="Google Shape;161;p10" descr="Logo, company name&#10;&#10;Description automatically generated"/>
          <p:cNvPicPr preferRelativeResize="0"/>
          <p:nvPr/>
        </p:nvPicPr>
        <p:blipFill rotWithShape="1">
          <a:blip r:embed="rId5">
            <a:alphaModFix/>
          </a:blip>
          <a:srcRect l="5777" r="5316" b="11561"/>
          <a:stretch/>
        </p:blipFill>
        <p:spPr>
          <a:xfrm>
            <a:off x="298808" y="6364415"/>
            <a:ext cx="1040465" cy="416153"/>
          </a:xfrm>
          <a:prstGeom prst="rect">
            <a:avLst/>
          </a:prstGeom>
          <a:noFill/>
          <a:ln>
            <a:noFill/>
          </a:ln>
        </p:spPr>
      </p:pic>
      <p:cxnSp>
        <p:nvCxnSpPr>
          <p:cNvPr id="162" name="Google Shape;162;p10"/>
          <p:cNvCxnSpPr/>
          <p:nvPr/>
        </p:nvCxnSpPr>
        <p:spPr>
          <a:xfrm>
            <a:off x="212450" y="304023"/>
            <a:ext cx="0" cy="6440971"/>
          </a:xfrm>
          <a:prstGeom prst="straightConnector1">
            <a:avLst/>
          </a:prstGeom>
          <a:noFill/>
          <a:ln w="28575" cap="flat" cmpd="sng">
            <a:solidFill>
              <a:srgbClr val="0070C0"/>
            </a:solidFill>
            <a:prstDash val="solid"/>
            <a:miter lim="800000"/>
            <a:headEnd type="none" w="sm" len="sm"/>
            <a:tailEnd type="none" w="sm" len="sm"/>
          </a:ln>
        </p:spPr>
      </p:cxnSp>
      <p:sp>
        <p:nvSpPr>
          <p:cNvPr id="163" name="Google Shape;163;p10"/>
          <p:cNvSpPr/>
          <p:nvPr/>
        </p:nvSpPr>
        <p:spPr>
          <a:xfrm>
            <a:off x="212449" y="285508"/>
            <a:ext cx="10660327" cy="728905"/>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chemeClr val="lt1"/>
                </a:solidFill>
                <a:latin typeface="Century Gothic"/>
                <a:ea typeface="Century Gothic"/>
                <a:cs typeface="Century Gothic"/>
                <a:sym typeface="Century Gothic"/>
              </a:rPr>
              <a:t>   Interact with Sources </a:t>
            </a:r>
            <a:endParaRPr sz="1400" b="0" i="0" u="none" strike="noStrike" cap="none">
              <a:solidFill>
                <a:srgbClr val="000000"/>
              </a:solidFill>
              <a:latin typeface="Century Gothic"/>
              <a:ea typeface="Century Gothic"/>
              <a:cs typeface="Century Gothic"/>
              <a:sym typeface="Century Gothic"/>
            </a:endParaRPr>
          </a:p>
        </p:txBody>
      </p:sp>
      <p:sp>
        <p:nvSpPr>
          <p:cNvPr id="164" name="Google Shape;164;p10"/>
          <p:cNvSpPr txBox="1"/>
          <p:nvPr/>
        </p:nvSpPr>
        <p:spPr>
          <a:xfrm>
            <a:off x="7866748" y="1419450"/>
            <a:ext cx="3846900" cy="4402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chemeClr val="dk1"/>
                </a:solidFill>
                <a:latin typeface="Century Gothic"/>
                <a:ea typeface="Century Gothic"/>
                <a:cs typeface="Century Gothic"/>
                <a:sym typeface="Century Gothic"/>
              </a:rPr>
              <a:t>How</a:t>
            </a:r>
            <a:r>
              <a:rPr lang="en-US" sz="2800" b="0" i="0" u="none" strike="noStrike" cap="none">
                <a:solidFill>
                  <a:schemeClr val="dk1"/>
                </a:solidFill>
                <a:latin typeface="Century Gothic"/>
                <a:ea typeface="Century Gothic"/>
                <a:cs typeface="Century Gothic"/>
                <a:sym typeface="Century Gothic"/>
              </a:rPr>
              <a:t> do firefighters help people</a:t>
            </a:r>
            <a:r>
              <a:rPr lang="en-US" sz="2800" b="0" i="0" u="none" strike="noStrike" cap="none">
                <a:solidFill>
                  <a:schemeClr val="dk1"/>
                </a:solidFill>
                <a:latin typeface="Arial"/>
                <a:ea typeface="Arial"/>
                <a:cs typeface="Arial"/>
                <a:sym typeface="Arial"/>
              </a:rPr>
              <a:t>?  </a:t>
            </a:r>
            <a:endParaRPr sz="2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800"/>
              <a:buFont typeface="Arial"/>
              <a:buNone/>
            </a:pPr>
            <a:endParaRPr sz="2800" b="1">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chemeClr val="dk1"/>
                </a:solidFill>
                <a:latin typeface="Century Gothic"/>
                <a:ea typeface="Century Gothic"/>
                <a:cs typeface="Century Gothic"/>
                <a:sym typeface="Century Gothic"/>
              </a:rPr>
              <a:t>Why</a:t>
            </a:r>
            <a:r>
              <a:rPr lang="en-US" sz="2800" b="0" i="0" u="none" strike="noStrike" cap="none">
                <a:solidFill>
                  <a:schemeClr val="dk1"/>
                </a:solidFill>
                <a:latin typeface="Century Gothic"/>
                <a:ea typeface="Century Gothic"/>
                <a:cs typeface="Century Gothic"/>
                <a:sym typeface="Century Gothic"/>
              </a:rPr>
              <a:t> do they need special training and gear</a:t>
            </a:r>
            <a:r>
              <a:rPr lang="en-US" sz="2800" b="0" i="0" u="none" strike="noStrike" cap="none">
                <a:solidFill>
                  <a:schemeClr val="dk1"/>
                </a:solidFill>
                <a:latin typeface="Arial"/>
                <a:ea typeface="Arial"/>
                <a:cs typeface="Arial"/>
                <a:sym typeface="Arial"/>
              </a:rPr>
              <a:t>?</a:t>
            </a:r>
            <a:r>
              <a:rPr lang="en-US" sz="2800" b="0" i="0" u="none" strike="noStrike" cap="none">
                <a:solidFill>
                  <a:schemeClr val="dk1"/>
                </a:solidFill>
                <a:latin typeface="Century Gothic"/>
                <a:ea typeface="Century Gothic"/>
                <a:cs typeface="Century Gothic"/>
                <a:sym typeface="Century Gothic"/>
              </a:rPr>
              <a:t/>
            </a:r>
            <a:br>
              <a:rPr lang="en-US" sz="2800" b="0" i="0" u="none" strike="noStrike" cap="none">
                <a:solidFill>
                  <a:schemeClr val="dk1"/>
                </a:solidFill>
                <a:latin typeface="Century Gothic"/>
                <a:ea typeface="Century Gothic"/>
                <a:cs typeface="Century Gothic"/>
                <a:sym typeface="Century Gothic"/>
              </a:rPr>
            </a:br>
            <a:r>
              <a:rPr lang="en-US" sz="2800" b="0" i="0" u="none" strike="noStrike" cap="none">
                <a:solidFill>
                  <a:schemeClr val="dk1"/>
                </a:solidFill>
                <a:latin typeface="Century Gothic"/>
                <a:ea typeface="Century Gothic"/>
                <a:cs typeface="Century Gothic"/>
                <a:sym typeface="Century Gothic"/>
              </a:rPr>
              <a:t/>
            </a:r>
            <a:br>
              <a:rPr lang="en-US" sz="2800" b="0" i="0" u="none" strike="noStrike" cap="none">
                <a:solidFill>
                  <a:schemeClr val="dk1"/>
                </a:solidFill>
                <a:latin typeface="Century Gothic"/>
                <a:ea typeface="Century Gothic"/>
                <a:cs typeface="Century Gothic"/>
                <a:sym typeface="Century Gothic"/>
              </a:rPr>
            </a:br>
            <a:r>
              <a:rPr lang="en-US" sz="2800" b="1" i="0" u="none" strike="noStrike" cap="none">
                <a:solidFill>
                  <a:schemeClr val="dk1"/>
                </a:solidFill>
                <a:latin typeface="Century Gothic"/>
                <a:ea typeface="Century Gothic"/>
                <a:cs typeface="Century Gothic"/>
                <a:sym typeface="Century Gothic"/>
              </a:rPr>
              <a:t>Underline </a:t>
            </a:r>
            <a:r>
              <a:rPr lang="en-US" sz="2800" b="0" i="0" u="none" strike="noStrike" cap="none">
                <a:solidFill>
                  <a:schemeClr val="dk1"/>
                </a:solidFill>
                <a:latin typeface="Century Gothic"/>
                <a:ea typeface="Century Gothic"/>
                <a:cs typeface="Century Gothic"/>
                <a:sym typeface="Century Gothic"/>
              </a:rPr>
              <a:t>the answers to the questions</a:t>
            </a:r>
            <a:r>
              <a:rPr lang="en-US" sz="2800" b="0" i="0" u="none" strike="noStrike" cap="none">
                <a:solidFill>
                  <a:schemeClr val="dk1"/>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p:txBody>
      </p:sp>
      <p:sp>
        <p:nvSpPr>
          <p:cNvPr id="165" name="Google Shape;165;p10"/>
          <p:cNvSpPr/>
          <p:nvPr/>
        </p:nvSpPr>
        <p:spPr>
          <a:xfrm>
            <a:off x="9958392" y="140912"/>
            <a:ext cx="2060865" cy="1156961"/>
          </a:xfrm>
          <a:prstGeom prst="ellipse">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lt1"/>
                </a:solidFill>
                <a:latin typeface="Century Gothic"/>
                <a:ea typeface="Century Gothic"/>
                <a:cs typeface="Century Gothic"/>
                <a:sym typeface="Century Gothic"/>
              </a:rPr>
              <a:t>Page 90,91</a:t>
            </a:r>
            <a:endParaRPr sz="1400" b="0" i="0" u="none" strike="noStrike" cap="none">
              <a:solidFill>
                <a:srgbClr val="000000"/>
              </a:solidFill>
              <a:latin typeface="Century Gothic"/>
              <a:ea typeface="Century Gothic"/>
              <a:cs typeface="Century Gothic"/>
              <a:sym typeface="Century Gothic"/>
            </a:endParaRPr>
          </a:p>
        </p:txBody>
      </p:sp>
      <p:pic>
        <p:nvPicPr>
          <p:cNvPr id="166" name="Google Shape;166;p10"/>
          <p:cNvPicPr preferRelativeResize="0"/>
          <p:nvPr/>
        </p:nvPicPr>
        <p:blipFill rotWithShape="1">
          <a:blip r:embed="rId6">
            <a:alphaModFix/>
          </a:blip>
          <a:srcRect/>
          <a:stretch/>
        </p:blipFill>
        <p:spPr>
          <a:xfrm>
            <a:off x="508305" y="1292409"/>
            <a:ext cx="7062603" cy="4794009"/>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998"/>
        <p:cNvGrpSpPr/>
        <p:nvPr/>
      </p:nvGrpSpPr>
      <p:grpSpPr>
        <a:xfrm>
          <a:off x="0" y="0"/>
          <a:ext cx="0" cy="0"/>
          <a:chOff x="0" y="0"/>
          <a:chExt cx="0" cy="0"/>
        </a:xfrm>
      </p:grpSpPr>
      <p:pic>
        <p:nvPicPr>
          <p:cNvPr id="999" name="Google Shape;999;p99" descr="A picture containing clock&#10;&#10;Description automatically generated"/>
          <p:cNvPicPr preferRelativeResize="0"/>
          <p:nvPr/>
        </p:nvPicPr>
        <p:blipFill rotWithShape="1">
          <a:blip r:embed="rId3">
            <a:alphaModFix/>
          </a:blip>
          <a:srcRect r="52261"/>
          <a:stretch/>
        </p:blipFill>
        <p:spPr>
          <a:xfrm>
            <a:off x="10386533" y="6204193"/>
            <a:ext cx="1632724" cy="467031"/>
          </a:xfrm>
          <a:prstGeom prst="rect">
            <a:avLst/>
          </a:prstGeom>
          <a:noFill/>
          <a:ln>
            <a:noFill/>
          </a:ln>
        </p:spPr>
      </p:pic>
      <p:pic>
        <p:nvPicPr>
          <p:cNvPr id="1000" name="Google Shape;1000;p99" descr="A picture containing drawing, lamp&#10;&#10;Description automatically generated"/>
          <p:cNvPicPr preferRelativeResize="0"/>
          <p:nvPr/>
        </p:nvPicPr>
        <p:blipFill rotWithShape="1">
          <a:blip r:embed="rId4">
            <a:alphaModFix/>
          </a:blip>
          <a:srcRect/>
          <a:stretch/>
        </p:blipFill>
        <p:spPr>
          <a:xfrm rot="9387287">
            <a:off x="9271967" y="5485049"/>
            <a:ext cx="2842710" cy="979582"/>
          </a:xfrm>
          <a:prstGeom prst="rect">
            <a:avLst/>
          </a:prstGeom>
          <a:noFill/>
          <a:ln>
            <a:noFill/>
          </a:ln>
        </p:spPr>
      </p:pic>
      <p:pic>
        <p:nvPicPr>
          <p:cNvPr id="1001" name="Google Shape;1001;p99" descr="Logo, company name&#10;&#10;Description automatically generated"/>
          <p:cNvPicPr preferRelativeResize="0"/>
          <p:nvPr/>
        </p:nvPicPr>
        <p:blipFill rotWithShape="1">
          <a:blip r:embed="rId5">
            <a:alphaModFix/>
          </a:blip>
          <a:srcRect l="5777" r="5316" b="11561"/>
          <a:stretch/>
        </p:blipFill>
        <p:spPr>
          <a:xfrm>
            <a:off x="298808" y="6364415"/>
            <a:ext cx="1040465" cy="416153"/>
          </a:xfrm>
          <a:prstGeom prst="rect">
            <a:avLst/>
          </a:prstGeom>
          <a:noFill/>
          <a:ln>
            <a:noFill/>
          </a:ln>
        </p:spPr>
      </p:pic>
      <p:cxnSp>
        <p:nvCxnSpPr>
          <p:cNvPr id="1002" name="Google Shape;1002;p99"/>
          <p:cNvCxnSpPr/>
          <p:nvPr/>
        </p:nvCxnSpPr>
        <p:spPr>
          <a:xfrm>
            <a:off x="212450" y="304023"/>
            <a:ext cx="0" cy="6440971"/>
          </a:xfrm>
          <a:prstGeom prst="straightConnector1">
            <a:avLst/>
          </a:prstGeom>
          <a:noFill/>
          <a:ln w="28575" cap="flat" cmpd="sng">
            <a:solidFill>
              <a:srgbClr val="0070C0"/>
            </a:solidFill>
            <a:prstDash val="solid"/>
            <a:miter lim="800000"/>
            <a:headEnd type="none" w="sm" len="sm"/>
            <a:tailEnd type="none" w="sm" len="sm"/>
          </a:ln>
        </p:spPr>
      </p:cxnSp>
      <p:sp>
        <p:nvSpPr>
          <p:cNvPr id="1003" name="Google Shape;1003;p99"/>
          <p:cNvSpPr/>
          <p:nvPr/>
        </p:nvSpPr>
        <p:spPr>
          <a:xfrm>
            <a:off x="212449" y="285508"/>
            <a:ext cx="10660327" cy="728905"/>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chemeClr val="lt1"/>
                </a:solidFill>
                <a:latin typeface="Century Gothic"/>
                <a:ea typeface="Century Gothic"/>
                <a:cs typeface="Century Gothic"/>
                <a:sym typeface="Century Gothic"/>
              </a:rPr>
              <a:t>   Spelling</a:t>
            </a:r>
            <a:endParaRPr sz="1400" b="0" i="0" u="none" strike="noStrike" cap="none">
              <a:solidFill>
                <a:srgbClr val="000000"/>
              </a:solidFill>
              <a:latin typeface="Century Gothic"/>
              <a:ea typeface="Century Gothic"/>
              <a:cs typeface="Century Gothic"/>
              <a:sym typeface="Century Gothic"/>
            </a:endParaRPr>
          </a:p>
        </p:txBody>
      </p:sp>
      <p:sp>
        <p:nvSpPr>
          <p:cNvPr id="1004" name="Google Shape;1004;p99"/>
          <p:cNvSpPr txBox="1"/>
          <p:nvPr/>
        </p:nvSpPr>
        <p:spPr>
          <a:xfrm>
            <a:off x="500647" y="1228148"/>
            <a:ext cx="10151271" cy="5262939"/>
          </a:xfrm>
          <a:prstGeom prst="rect">
            <a:avLst/>
          </a:prstGeom>
          <a:noFill/>
          <a:ln>
            <a:noFill/>
          </a:ln>
        </p:spPr>
        <p:txBody>
          <a:bodyPr spcFirstLastPara="1" wrap="square" lIns="91425" tIns="45700" rIns="91425" bIns="45700" anchor="t" anchorCtr="0">
            <a:spAutoFit/>
          </a:bodyPr>
          <a:lstStyle/>
          <a:p>
            <a:pPr marL="514350" marR="0" lvl="0" indent="-514350" algn="l" rtl="0">
              <a:lnSpc>
                <a:spcPct val="100000"/>
              </a:lnSpc>
              <a:spcBef>
                <a:spcPts val="0"/>
              </a:spcBef>
              <a:spcAft>
                <a:spcPts val="0"/>
              </a:spcAft>
              <a:buClr>
                <a:srgbClr val="000000"/>
              </a:buClr>
              <a:buSzPts val="2800"/>
              <a:buFont typeface="Arial"/>
              <a:buAutoNum type="arabicPeriod"/>
            </a:pPr>
            <a:r>
              <a:rPr lang="en-US" sz="2800" b="0" i="0" u="none" strike="noStrike" cap="none">
                <a:solidFill>
                  <a:srgbClr val="000000"/>
                </a:solidFill>
                <a:latin typeface="Century Gothic"/>
                <a:ea typeface="Century Gothic"/>
                <a:cs typeface="Century Gothic"/>
                <a:sym typeface="Century Gothic"/>
              </a:rPr>
              <a:t>Drive down the </a:t>
            </a:r>
            <a:r>
              <a:rPr lang="en-US" sz="2800" b="1" i="0" u="none" strike="noStrike" cap="none">
                <a:solidFill>
                  <a:srgbClr val="000000"/>
                </a:solidFill>
                <a:latin typeface="Century Gothic"/>
                <a:ea typeface="Century Gothic"/>
                <a:cs typeface="Century Gothic"/>
                <a:sym typeface="Century Gothic"/>
              </a:rPr>
              <a:t>brick</a:t>
            </a:r>
            <a:r>
              <a:rPr lang="en-US" sz="2800" b="0" i="0" u="none" strike="noStrike" cap="none">
                <a:solidFill>
                  <a:srgbClr val="000000"/>
                </a:solidFill>
                <a:latin typeface="Century Gothic"/>
                <a:ea typeface="Century Gothic"/>
                <a:cs typeface="Century Gothic"/>
                <a:sym typeface="Century Gothic"/>
              </a:rPr>
              <a:t> road.</a:t>
            </a:r>
            <a:endParaRPr sz="1400" b="0" i="0" u="none" strike="noStrike" cap="none">
              <a:solidFill>
                <a:srgbClr val="000000"/>
              </a:solidFill>
              <a:latin typeface="Arial"/>
              <a:ea typeface="Arial"/>
              <a:cs typeface="Arial"/>
              <a:sym typeface="Arial"/>
            </a:endParaRPr>
          </a:p>
          <a:p>
            <a:pPr marL="514350" marR="0" lvl="0" indent="-514350" algn="l" rtl="0">
              <a:lnSpc>
                <a:spcPct val="100000"/>
              </a:lnSpc>
              <a:spcBef>
                <a:spcPts val="0"/>
              </a:spcBef>
              <a:spcAft>
                <a:spcPts val="0"/>
              </a:spcAft>
              <a:buClr>
                <a:srgbClr val="000000"/>
              </a:buClr>
              <a:buSzPts val="2800"/>
              <a:buFont typeface="Arial"/>
              <a:buAutoNum type="arabicPeriod"/>
            </a:pPr>
            <a:r>
              <a:rPr lang="en-US" sz="2800" b="0" i="0" u="none" strike="noStrike" cap="none">
                <a:solidFill>
                  <a:srgbClr val="000000"/>
                </a:solidFill>
                <a:latin typeface="Century Gothic"/>
                <a:ea typeface="Century Gothic"/>
                <a:cs typeface="Century Gothic"/>
                <a:sym typeface="Century Gothic"/>
              </a:rPr>
              <a:t>My dogs chase the </a:t>
            </a:r>
            <a:r>
              <a:rPr lang="en-US" sz="2800" b="1" i="0" u="none" strike="noStrike" cap="none">
                <a:solidFill>
                  <a:srgbClr val="000000"/>
                </a:solidFill>
                <a:latin typeface="Century Gothic"/>
                <a:ea typeface="Century Gothic"/>
                <a:cs typeface="Century Gothic"/>
                <a:sym typeface="Century Gothic"/>
              </a:rPr>
              <a:t>stick</a:t>
            </a:r>
            <a:r>
              <a:rPr lang="en-US" sz="2800" b="0" i="0" u="none" strike="noStrike" cap="none">
                <a:solidFill>
                  <a:srgbClr val="000000"/>
                </a:solidFill>
                <a:latin typeface="Century Gothic"/>
                <a:ea typeface="Century Gothic"/>
                <a:cs typeface="Century Gothic"/>
                <a:sym typeface="Century Gothic"/>
              </a:rPr>
              <a:t>. </a:t>
            </a:r>
            <a:endParaRPr sz="1400" b="0" i="0" u="none" strike="noStrike" cap="none">
              <a:solidFill>
                <a:srgbClr val="000000"/>
              </a:solidFill>
              <a:latin typeface="Arial"/>
              <a:ea typeface="Arial"/>
              <a:cs typeface="Arial"/>
              <a:sym typeface="Arial"/>
            </a:endParaRPr>
          </a:p>
          <a:p>
            <a:pPr marL="514350" marR="0" lvl="0" indent="-514350" algn="l" rtl="0">
              <a:lnSpc>
                <a:spcPct val="100000"/>
              </a:lnSpc>
              <a:spcBef>
                <a:spcPts val="0"/>
              </a:spcBef>
              <a:spcAft>
                <a:spcPts val="0"/>
              </a:spcAft>
              <a:buClr>
                <a:srgbClr val="000000"/>
              </a:buClr>
              <a:buSzPts val="2800"/>
              <a:buFont typeface="Arial"/>
              <a:buAutoNum type="arabicPeriod"/>
            </a:pPr>
            <a:r>
              <a:rPr lang="en-US" sz="2800" b="0" i="0" u="none" strike="noStrike" cap="none">
                <a:solidFill>
                  <a:srgbClr val="000000"/>
                </a:solidFill>
                <a:latin typeface="Century Gothic"/>
                <a:ea typeface="Century Gothic"/>
                <a:cs typeface="Century Gothic"/>
                <a:sym typeface="Century Gothic"/>
              </a:rPr>
              <a:t>Have you read my </a:t>
            </a:r>
            <a:r>
              <a:rPr lang="en-US" sz="2800" b="1" i="0" u="none" strike="noStrike" cap="none">
                <a:solidFill>
                  <a:srgbClr val="000000"/>
                </a:solidFill>
                <a:latin typeface="Century Gothic"/>
                <a:ea typeface="Century Gothic"/>
                <a:cs typeface="Century Gothic"/>
                <a:sym typeface="Century Gothic"/>
              </a:rPr>
              <a:t>blog</a:t>
            </a:r>
            <a:r>
              <a:rPr lang="en-US" sz="2800" b="0" i="0" u="none" strike="noStrike" cap="none">
                <a:solidFill>
                  <a:srgbClr val="000000"/>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a:p>
            <a:pPr marL="514350" marR="0" lvl="0" indent="-514350" algn="l" rtl="0">
              <a:lnSpc>
                <a:spcPct val="100000"/>
              </a:lnSpc>
              <a:spcBef>
                <a:spcPts val="0"/>
              </a:spcBef>
              <a:spcAft>
                <a:spcPts val="0"/>
              </a:spcAft>
              <a:buClr>
                <a:srgbClr val="000000"/>
              </a:buClr>
              <a:buSzPts val="2800"/>
              <a:buFont typeface="Arial"/>
              <a:buAutoNum type="arabicPeriod"/>
            </a:pPr>
            <a:r>
              <a:rPr lang="en-US" sz="2800" b="0" i="0" u="none" strike="noStrike" cap="none">
                <a:solidFill>
                  <a:srgbClr val="000000"/>
                </a:solidFill>
                <a:latin typeface="Century Gothic"/>
                <a:ea typeface="Century Gothic"/>
                <a:cs typeface="Century Gothic"/>
                <a:sym typeface="Century Gothic"/>
              </a:rPr>
              <a:t>Do not </a:t>
            </a:r>
            <a:r>
              <a:rPr lang="en-US" sz="2800" b="1" i="0" u="none" strike="noStrike" cap="none">
                <a:solidFill>
                  <a:srgbClr val="000000"/>
                </a:solidFill>
                <a:latin typeface="Century Gothic"/>
                <a:ea typeface="Century Gothic"/>
                <a:cs typeface="Century Gothic"/>
                <a:sym typeface="Century Gothic"/>
              </a:rPr>
              <a:t>spend</a:t>
            </a:r>
            <a:r>
              <a:rPr lang="en-US" sz="2800" b="0" i="0" u="none" strike="noStrike" cap="none">
                <a:solidFill>
                  <a:srgbClr val="000000"/>
                </a:solidFill>
                <a:latin typeface="Century Gothic"/>
                <a:ea typeface="Century Gothic"/>
                <a:cs typeface="Century Gothic"/>
                <a:sym typeface="Century Gothic"/>
              </a:rPr>
              <a:t> too much cash.</a:t>
            </a:r>
            <a:endParaRPr sz="1400" b="0" i="0" u="none" strike="noStrike" cap="none">
              <a:solidFill>
                <a:srgbClr val="000000"/>
              </a:solidFill>
              <a:latin typeface="Arial"/>
              <a:ea typeface="Arial"/>
              <a:cs typeface="Arial"/>
              <a:sym typeface="Arial"/>
            </a:endParaRPr>
          </a:p>
          <a:p>
            <a:pPr marL="514350" marR="0" lvl="0" indent="-514350" algn="l" rtl="0">
              <a:lnSpc>
                <a:spcPct val="100000"/>
              </a:lnSpc>
              <a:spcBef>
                <a:spcPts val="0"/>
              </a:spcBef>
              <a:spcAft>
                <a:spcPts val="0"/>
              </a:spcAft>
              <a:buClr>
                <a:srgbClr val="000000"/>
              </a:buClr>
              <a:buSzPts val="2800"/>
              <a:buFont typeface="Arial"/>
              <a:buAutoNum type="arabicPeriod"/>
            </a:pPr>
            <a:r>
              <a:rPr lang="en-US" sz="2800" b="0" i="0" u="none" strike="noStrike" cap="none">
                <a:solidFill>
                  <a:srgbClr val="000000"/>
                </a:solidFill>
                <a:latin typeface="Century Gothic"/>
                <a:ea typeface="Century Gothic"/>
                <a:cs typeface="Century Gothic"/>
                <a:sym typeface="Century Gothic"/>
              </a:rPr>
              <a:t>What are those </a:t>
            </a:r>
            <a:r>
              <a:rPr lang="en-US" sz="2800" b="1" i="0" u="none" strike="noStrike" cap="none">
                <a:solidFill>
                  <a:srgbClr val="000000"/>
                </a:solidFill>
                <a:latin typeface="Century Gothic"/>
                <a:ea typeface="Century Gothic"/>
                <a:cs typeface="Century Gothic"/>
                <a:sym typeface="Century Gothic"/>
              </a:rPr>
              <a:t>things</a:t>
            </a:r>
            <a:r>
              <a:rPr lang="en-US" sz="2800" b="0" i="0" u="none" strike="noStrike" cap="none">
                <a:solidFill>
                  <a:srgbClr val="000000"/>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a:p>
            <a:pPr marL="514350" marR="0" lvl="0" indent="-514350" algn="l" rtl="0">
              <a:lnSpc>
                <a:spcPct val="100000"/>
              </a:lnSpc>
              <a:spcBef>
                <a:spcPts val="0"/>
              </a:spcBef>
              <a:spcAft>
                <a:spcPts val="0"/>
              </a:spcAft>
              <a:buClr>
                <a:srgbClr val="000000"/>
              </a:buClr>
              <a:buSzPts val="2800"/>
              <a:buFont typeface="Arial"/>
              <a:buAutoNum type="arabicPeriod"/>
            </a:pPr>
            <a:r>
              <a:rPr lang="en-US" sz="2800" b="0" i="0" u="none" strike="noStrike" cap="none">
                <a:solidFill>
                  <a:srgbClr val="000000"/>
                </a:solidFill>
                <a:latin typeface="Century Gothic"/>
                <a:ea typeface="Century Gothic"/>
                <a:cs typeface="Century Gothic"/>
                <a:sym typeface="Century Gothic"/>
              </a:rPr>
              <a:t>The little bird is building a </a:t>
            </a:r>
            <a:r>
              <a:rPr lang="en-US" sz="2800" b="1" i="0" u="none" strike="noStrike" cap="none">
                <a:solidFill>
                  <a:srgbClr val="000000"/>
                </a:solidFill>
                <a:latin typeface="Century Gothic"/>
                <a:ea typeface="Century Gothic"/>
                <a:cs typeface="Century Gothic"/>
                <a:sym typeface="Century Gothic"/>
              </a:rPr>
              <a:t>nest</a:t>
            </a:r>
            <a:r>
              <a:rPr lang="en-US" sz="2800" b="0" i="0" u="none" strike="noStrike" cap="none">
                <a:solidFill>
                  <a:srgbClr val="000000"/>
                </a:solidFill>
                <a:latin typeface="Century Gothic"/>
                <a:ea typeface="Century Gothic"/>
                <a:cs typeface="Century Gothic"/>
                <a:sym typeface="Century Gothic"/>
              </a:rPr>
              <a:t>.</a:t>
            </a:r>
            <a:endParaRPr sz="1400" b="0" i="0" u="none" strike="noStrike" cap="none">
              <a:solidFill>
                <a:srgbClr val="000000"/>
              </a:solidFill>
              <a:latin typeface="Arial"/>
              <a:ea typeface="Arial"/>
              <a:cs typeface="Arial"/>
              <a:sym typeface="Arial"/>
            </a:endParaRPr>
          </a:p>
          <a:p>
            <a:pPr marL="514350" marR="0" lvl="0" indent="-514350" algn="l" rtl="0">
              <a:lnSpc>
                <a:spcPct val="100000"/>
              </a:lnSpc>
              <a:spcBef>
                <a:spcPts val="0"/>
              </a:spcBef>
              <a:spcAft>
                <a:spcPts val="0"/>
              </a:spcAft>
              <a:buClr>
                <a:srgbClr val="000000"/>
              </a:buClr>
              <a:buSzPts val="2800"/>
              <a:buFont typeface="Arial"/>
              <a:buAutoNum type="arabicPeriod"/>
            </a:pPr>
            <a:r>
              <a:rPr lang="en-US" sz="2800" b="0" i="0" u="none" strike="noStrike" cap="none">
                <a:solidFill>
                  <a:srgbClr val="000000"/>
                </a:solidFill>
                <a:latin typeface="Century Gothic"/>
                <a:ea typeface="Century Gothic"/>
                <a:cs typeface="Century Gothic"/>
                <a:sym typeface="Century Gothic"/>
              </a:rPr>
              <a:t>A shark has </a:t>
            </a:r>
            <a:r>
              <a:rPr lang="en-US" sz="2800" b="1" i="0" u="none" strike="noStrike" cap="none">
                <a:solidFill>
                  <a:srgbClr val="000000"/>
                </a:solidFill>
                <a:latin typeface="Century Gothic"/>
                <a:ea typeface="Century Gothic"/>
                <a:cs typeface="Century Gothic"/>
                <a:sym typeface="Century Gothic"/>
              </a:rPr>
              <a:t>strong</a:t>
            </a:r>
            <a:r>
              <a:rPr lang="en-US" sz="2800" b="0" i="0" u="none" strike="noStrike" cap="none">
                <a:solidFill>
                  <a:srgbClr val="000000"/>
                </a:solidFill>
                <a:latin typeface="Century Gothic"/>
                <a:ea typeface="Century Gothic"/>
                <a:cs typeface="Century Gothic"/>
                <a:sym typeface="Century Gothic"/>
              </a:rPr>
              <a:t> teeth.</a:t>
            </a:r>
            <a:endParaRPr sz="1400" b="0" i="0" u="none" strike="noStrike" cap="none">
              <a:solidFill>
                <a:srgbClr val="000000"/>
              </a:solidFill>
              <a:latin typeface="Arial"/>
              <a:ea typeface="Arial"/>
              <a:cs typeface="Arial"/>
              <a:sym typeface="Arial"/>
            </a:endParaRPr>
          </a:p>
          <a:p>
            <a:pPr marL="514350" marR="0" lvl="0" indent="-514350" algn="l" rtl="0">
              <a:lnSpc>
                <a:spcPct val="100000"/>
              </a:lnSpc>
              <a:spcBef>
                <a:spcPts val="0"/>
              </a:spcBef>
              <a:spcAft>
                <a:spcPts val="0"/>
              </a:spcAft>
              <a:buClr>
                <a:srgbClr val="000000"/>
              </a:buClr>
              <a:buSzPts val="2800"/>
              <a:buFont typeface="Arial"/>
              <a:buAutoNum type="arabicPeriod"/>
            </a:pPr>
            <a:r>
              <a:rPr lang="en-US" sz="2800" b="0" i="0" u="none" strike="noStrike" cap="none">
                <a:solidFill>
                  <a:srgbClr val="000000"/>
                </a:solidFill>
                <a:latin typeface="Century Gothic"/>
                <a:ea typeface="Century Gothic"/>
                <a:cs typeface="Century Gothic"/>
                <a:sym typeface="Century Gothic"/>
              </a:rPr>
              <a:t>Can I borrow some </a:t>
            </a:r>
            <a:r>
              <a:rPr lang="en-US" sz="2800" b="1" i="0" u="none" strike="noStrike" cap="none">
                <a:solidFill>
                  <a:srgbClr val="000000"/>
                </a:solidFill>
                <a:latin typeface="Century Gothic"/>
                <a:ea typeface="Century Gothic"/>
                <a:cs typeface="Century Gothic"/>
                <a:sym typeface="Century Gothic"/>
              </a:rPr>
              <a:t>scrap</a:t>
            </a:r>
            <a:r>
              <a:rPr lang="en-US" sz="2800" b="0" i="0" u="none" strike="noStrike" cap="none">
                <a:solidFill>
                  <a:srgbClr val="000000"/>
                </a:solidFill>
                <a:latin typeface="Century Gothic"/>
                <a:ea typeface="Century Gothic"/>
                <a:cs typeface="Century Gothic"/>
                <a:sym typeface="Century Gothic"/>
              </a:rPr>
              <a:t> paper</a:t>
            </a:r>
            <a:r>
              <a:rPr lang="en-US" sz="2800" b="0" i="0" u="none" strike="noStrike" cap="none">
                <a:solidFill>
                  <a:srgbClr val="000000"/>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a:p>
            <a:pPr marL="514350" marR="0" lvl="0" indent="-514350" algn="l" rtl="0">
              <a:lnSpc>
                <a:spcPct val="100000"/>
              </a:lnSpc>
              <a:spcBef>
                <a:spcPts val="0"/>
              </a:spcBef>
              <a:spcAft>
                <a:spcPts val="0"/>
              </a:spcAft>
              <a:buClr>
                <a:srgbClr val="000000"/>
              </a:buClr>
              <a:buSzPts val="2800"/>
              <a:buFont typeface="Arial"/>
              <a:buAutoNum type="arabicPeriod"/>
            </a:pPr>
            <a:r>
              <a:rPr lang="en-US" sz="2800" b="0" i="0" u="none" strike="noStrike" cap="none">
                <a:solidFill>
                  <a:srgbClr val="000000"/>
                </a:solidFill>
                <a:latin typeface="Century Gothic"/>
                <a:ea typeface="Century Gothic"/>
                <a:cs typeface="Century Gothic"/>
                <a:sym typeface="Century Gothic"/>
              </a:rPr>
              <a:t>Her pet </a:t>
            </a:r>
            <a:r>
              <a:rPr lang="en-US" sz="2800" b="1" i="0" u="none" strike="noStrike" cap="none">
                <a:solidFill>
                  <a:srgbClr val="000000"/>
                </a:solidFill>
                <a:latin typeface="Century Gothic"/>
                <a:ea typeface="Century Gothic"/>
                <a:cs typeface="Century Gothic"/>
                <a:sym typeface="Century Gothic"/>
              </a:rPr>
              <a:t>frog</a:t>
            </a:r>
            <a:r>
              <a:rPr lang="en-US" sz="2800" b="0" i="0" u="none" strike="noStrike" cap="none">
                <a:solidFill>
                  <a:srgbClr val="000000"/>
                </a:solidFill>
                <a:latin typeface="Century Gothic"/>
                <a:ea typeface="Century Gothic"/>
                <a:cs typeface="Century Gothic"/>
                <a:sym typeface="Century Gothic"/>
              </a:rPr>
              <a:t> can jump high!</a:t>
            </a:r>
            <a:endParaRPr sz="1400" b="0" i="0" u="none" strike="noStrike" cap="none">
              <a:solidFill>
                <a:srgbClr val="000000"/>
              </a:solidFill>
              <a:latin typeface="Arial"/>
              <a:ea typeface="Arial"/>
              <a:cs typeface="Arial"/>
              <a:sym typeface="Arial"/>
            </a:endParaRPr>
          </a:p>
          <a:p>
            <a:pPr marL="514350" marR="0" lvl="0" indent="-514350" algn="l" rtl="0">
              <a:lnSpc>
                <a:spcPct val="100000"/>
              </a:lnSpc>
              <a:spcBef>
                <a:spcPts val="0"/>
              </a:spcBef>
              <a:spcAft>
                <a:spcPts val="0"/>
              </a:spcAft>
              <a:buClr>
                <a:srgbClr val="000000"/>
              </a:buClr>
              <a:buSzPts val="2800"/>
              <a:buFont typeface="Arial"/>
              <a:buAutoNum type="arabicPeriod"/>
            </a:pPr>
            <a:r>
              <a:rPr lang="en-US" sz="2800" b="0" i="0" u="none" strike="noStrike" cap="none">
                <a:solidFill>
                  <a:srgbClr val="000000"/>
                </a:solidFill>
                <a:latin typeface="Century Gothic"/>
                <a:ea typeface="Century Gothic"/>
                <a:cs typeface="Century Gothic"/>
                <a:sym typeface="Century Gothic"/>
              </a:rPr>
              <a:t> We hear the </a:t>
            </a:r>
            <a:r>
              <a:rPr lang="en-US" sz="2800" b="1" i="0" u="none" strike="noStrike" cap="none">
                <a:solidFill>
                  <a:srgbClr val="000000"/>
                </a:solidFill>
                <a:latin typeface="Century Gothic"/>
                <a:ea typeface="Century Gothic"/>
                <a:cs typeface="Century Gothic"/>
                <a:sym typeface="Century Gothic"/>
              </a:rPr>
              <a:t>sound</a:t>
            </a:r>
            <a:r>
              <a:rPr lang="en-US" sz="2800" b="0" i="0" u="none" strike="noStrike" cap="none">
                <a:solidFill>
                  <a:srgbClr val="000000"/>
                </a:solidFill>
                <a:latin typeface="Century Gothic"/>
                <a:ea typeface="Century Gothic"/>
                <a:cs typeface="Century Gothic"/>
                <a:sym typeface="Century Gothic"/>
              </a:rPr>
              <a:t> of music.</a:t>
            </a:r>
            <a:endParaRPr sz="1400" b="0" i="0" u="none" strike="noStrike" cap="none">
              <a:solidFill>
                <a:srgbClr val="000000"/>
              </a:solidFill>
              <a:latin typeface="Arial"/>
              <a:ea typeface="Arial"/>
              <a:cs typeface="Arial"/>
              <a:sym typeface="Arial"/>
            </a:endParaRPr>
          </a:p>
          <a:p>
            <a:pPr marL="514350" marR="0" lvl="0" indent="-514350" algn="l" rtl="0">
              <a:lnSpc>
                <a:spcPct val="100000"/>
              </a:lnSpc>
              <a:spcBef>
                <a:spcPts val="0"/>
              </a:spcBef>
              <a:spcAft>
                <a:spcPts val="0"/>
              </a:spcAft>
              <a:buClr>
                <a:srgbClr val="000000"/>
              </a:buClr>
              <a:buSzPts val="2800"/>
              <a:buFont typeface="Arial"/>
              <a:buAutoNum type="arabicPeriod"/>
            </a:pPr>
            <a:r>
              <a:rPr lang="en-US" sz="2800" b="0" i="0" u="none" strike="noStrike" cap="none">
                <a:solidFill>
                  <a:srgbClr val="000000"/>
                </a:solidFill>
                <a:latin typeface="Century Gothic"/>
                <a:ea typeface="Century Gothic"/>
                <a:cs typeface="Century Gothic"/>
                <a:sym typeface="Century Gothic"/>
              </a:rPr>
              <a:t> Today is the first day of </a:t>
            </a:r>
            <a:r>
              <a:rPr lang="en-US" sz="2800" b="1" i="0" u="none" strike="noStrike" cap="none">
                <a:solidFill>
                  <a:srgbClr val="000000"/>
                </a:solidFill>
                <a:latin typeface="Century Gothic"/>
                <a:ea typeface="Century Gothic"/>
                <a:cs typeface="Century Gothic"/>
                <a:sym typeface="Century Gothic"/>
              </a:rPr>
              <a:t>spring</a:t>
            </a:r>
            <a:r>
              <a:rPr lang="en-US" sz="2800" b="0" i="0" u="none" strike="noStrike" cap="none">
                <a:solidFill>
                  <a:srgbClr val="000000"/>
                </a:solidFill>
                <a:latin typeface="Century Gothic"/>
                <a:ea typeface="Century Gothic"/>
                <a:cs typeface="Century Gothic"/>
                <a:sym typeface="Century Gothic"/>
              </a:rPr>
              <a:t>.</a:t>
            </a:r>
            <a:endParaRPr sz="1400" b="0" i="0" u="none" strike="noStrike" cap="none">
              <a:solidFill>
                <a:srgbClr val="000000"/>
              </a:solidFill>
              <a:latin typeface="Arial"/>
              <a:ea typeface="Arial"/>
              <a:cs typeface="Arial"/>
              <a:sym typeface="Arial"/>
            </a:endParaRPr>
          </a:p>
          <a:p>
            <a:pPr marL="514350" marR="0" lvl="0" indent="-514350" algn="l" rtl="0">
              <a:lnSpc>
                <a:spcPct val="100000"/>
              </a:lnSpc>
              <a:spcBef>
                <a:spcPts val="0"/>
              </a:spcBef>
              <a:spcAft>
                <a:spcPts val="0"/>
              </a:spcAft>
              <a:buClr>
                <a:srgbClr val="000000"/>
              </a:buClr>
              <a:buSzPts val="2800"/>
              <a:buFont typeface="Arial"/>
              <a:buAutoNum type="arabicPeriod"/>
            </a:pPr>
            <a:r>
              <a:rPr lang="en-US" sz="2800" b="0" i="0" u="none" strike="noStrike" cap="none">
                <a:solidFill>
                  <a:srgbClr val="000000"/>
                </a:solidFill>
                <a:latin typeface="Century Gothic"/>
                <a:ea typeface="Century Gothic"/>
                <a:cs typeface="Century Gothic"/>
                <a:sym typeface="Century Gothic"/>
              </a:rPr>
              <a:t> He walks </a:t>
            </a:r>
            <a:r>
              <a:rPr lang="en-US" sz="2800" b="1" i="0" u="none" strike="noStrike" cap="none">
                <a:solidFill>
                  <a:srgbClr val="000000"/>
                </a:solidFill>
                <a:latin typeface="Century Gothic"/>
                <a:ea typeface="Century Gothic"/>
                <a:cs typeface="Century Gothic"/>
                <a:sym typeface="Century Gothic"/>
              </a:rPr>
              <a:t>past</a:t>
            </a:r>
            <a:r>
              <a:rPr lang="en-US" sz="2800" b="0" i="0" u="none" strike="noStrike" cap="none">
                <a:solidFill>
                  <a:srgbClr val="000000"/>
                </a:solidFill>
                <a:latin typeface="Century Gothic"/>
                <a:ea typeface="Century Gothic"/>
                <a:cs typeface="Century Gothic"/>
                <a:sym typeface="Century Gothic"/>
              </a:rPr>
              <a:t> the store.</a:t>
            </a:r>
            <a:endParaRPr sz="2800" b="0" i="0" u="none" strike="noStrike" cap="none">
              <a:solidFill>
                <a:schemeClr val="dk1"/>
              </a:solidFill>
              <a:latin typeface="Century Gothic"/>
              <a:ea typeface="Century Gothic"/>
              <a:cs typeface="Century Gothic"/>
              <a:sym typeface="Century Gothic"/>
            </a:endParaRPr>
          </a:p>
        </p:txBody>
      </p:sp>
      <p:sp>
        <p:nvSpPr>
          <p:cNvPr id="1005" name="Google Shape;1005;p99"/>
          <p:cNvSpPr/>
          <p:nvPr/>
        </p:nvSpPr>
        <p:spPr>
          <a:xfrm>
            <a:off x="5471476" y="1682271"/>
            <a:ext cx="805068" cy="420025"/>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06" name="Google Shape;1006;p99"/>
          <p:cNvSpPr/>
          <p:nvPr/>
        </p:nvSpPr>
        <p:spPr>
          <a:xfrm>
            <a:off x="5874010" y="1290306"/>
            <a:ext cx="1001378" cy="388243"/>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07" name="Google Shape;1007;p99"/>
          <p:cNvSpPr/>
          <p:nvPr/>
        </p:nvSpPr>
        <p:spPr>
          <a:xfrm>
            <a:off x="6440172" y="2465275"/>
            <a:ext cx="1147069" cy="420025"/>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08" name="Google Shape;1008;p99"/>
          <p:cNvSpPr/>
          <p:nvPr/>
        </p:nvSpPr>
        <p:spPr>
          <a:xfrm>
            <a:off x="5510843" y="2142563"/>
            <a:ext cx="901221" cy="420025"/>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09" name="Google Shape;1009;p99"/>
          <p:cNvSpPr/>
          <p:nvPr/>
        </p:nvSpPr>
        <p:spPr>
          <a:xfrm>
            <a:off x="5048069" y="2998796"/>
            <a:ext cx="1056425" cy="420025"/>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10" name="Google Shape;1010;p99"/>
          <p:cNvSpPr/>
          <p:nvPr/>
        </p:nvSpPr>
        <p:spPr>
          <a:xfrm>
            <a:off x="6905324" y="4233353"/>
            <a:ext cx="1044280" cy="420025"/>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11" name="Google Shape;1011;p99"/>
          <p:cNvSpPr/>
          <p:nvPr/>
        </p:nvSpPr>
        <p:spPr>
          <a:xfrm>
            <a:off x="6374699" y="3349314"/>
            <a:ext cx="779389" cy="420025"/>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12" name="Google Shape;1012;p99"/>
          <p:cNvSpPr/>
          <p:nvPr/>
        </p:nvSpPr>
        <p:spPr>
          <a:xfrm>
            <a:off x="5471476" y="3785522"/>
            <a:ext cx="1145652" cy="420025"/>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13" name="Google Shape;1013;p99"/>
          <p:cNvSpPr/>
          <p:nvPr/>
        </p:nvSpPr>
        <p:spPr>
          <a:xfrm>
            <a:off x="6244429" y="5152207"/>
            <a:ext cx="1039928" cy="420025"/>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14" name="Google Shape;1014;p99"/>
          <p:cNvSpPr/>
          <p:nvPr/>
        </p:nvSpPr>
        <p:spPr>
          <a:xfrm>
            <a:off x="6050477" y="4669561"/>
            <a:ext cx="779389" cy="420025"/>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15" name="Google Shape;1015;p99"/>
          <p:cNvSpPr/>
          <p:nvPr/>
        </p:nvSpPr>
        <p:spPr>
          <a:xfrm>
            <a:off x="6460627" y="5611634"/>
            <a:ext cx="1039928" cy="420025"/>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16" name="Google Shape;1016;p99"/>
          <p:cNvSpPr/>
          <p:nvPr/>
        </p:nvSpPr>
        <p:spPr>
          <a:xfrm>
            <a:off x="5347168" y="6019305"/>
            <a:ext cx="825263" cy="34511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1021"/>
        <p:cNvGrpSpPr/>
        <p:nvPr/>
      </p:nvGrpSpPr>
      <p:grpSpPr>
        <a:xfrm>
          <a:off x="0" y="0"/>
          <a:ext cx="0" cy="0"/>
          <a:chOff x="0" y="0"/>
          <a:chExt cx="0" cy="0"/>
        </a:xfrm>
      </p:grpSpPr>
      <p:pic>
        <p:nvPicPr>
          <p:cNvPr id="1022" name="Google Shape;1022;p74" descr="A picture containing clock&#10;&#10;Description automatically generated"/>
          <p:cNvPicPr preferRelativeResize="0"/>
          <p:nvPr/>
        </p:nvPicPr>
        <p:blipFill rotWithShape="1">
          <a:blip r:embed="rId3">
            <a:alphaModFix/>
          </a:blip>
          <a:srcRect r="52261"/>
          <a:stretch/>
        </p:blipFill>
        <p:spPr>
          <a:xfrm>
            <a:off x="10386533" y="6204193"/>
            <a:ext cx="1632724" cy="467031"/>
          </a:xfrm>
          <a:prstGeom prst="rect">
            <a:avLst/>
          </a:prstGeom>
          <a:noFill/>
          <a:ln>
            <a:noFill/>
          </a:ln>
        </p:spPr>
      </p:pic>
      <p:pic>
        <p:nvPicPr>
          <p:cNvPr id="1023" name="Google Shape;1023;p74" descr="A picture containing drawing, lamp&#10;&#10;Description automatically generated"/>
          <p:cNvPicPr preferRelativeResize="0"/>
          <p:nvPr/>
        </p:nvPicPr>
        <p:blipFill rotWithShape="1">
          <a:blip r:embed="rId4">
            <a:alphaModFix/>
          </a:blip>
          <a:srcRect/>
          <a:stretch/>
        </p:blipFill>
        <p:spPr>
          <a:xfrm rot="9387287">
            <a:off x="9271967" y="5485049"/>
            <a:ext cx="2842710" cy="979582"/>
          </a:xfrm>
          <a:prstGeom prst="rect">
            <a:avLst/>
          </a:prstGeom>
          <a:noFill/>
          <a:ln>
            <a:noFill/>
          </a:ln>
        </p:spPr>
      </p:pic>
      <p:pic>
        <p:nvPicPr>
          <p:cNvPr id="1024" name="Google Shape;1024;p74" descr="Logo, company name&#10;&#10;Description automatically generated"/>
          <p:cNvPicPr preferRelativeResize="0"/>
          <p:nvPr/>
        </p:nvPicPr>
        <p:blipFill rotWithShape="1">
          <a:blip r:embed="rId5">
            <a:alphaModFix/>
          </a:blip>
          <a:srcRect l="5777" r="5316" b="11561"/>
          <a:stretch/>
        </p:blipFill>
        <p:spPr>
          <a:xfrm>
            <a:off x="298808" y="6364415"/>
            <a:ext cx="1040465" cy="416153"/>
          </a:xfrm>
          <a:prstGeom prst="rect">
            <a:avLst/>
          </a:prstGeom>
          <a:noFill/>
          <a:ln>
            <a:noFill/>
          </a:ln>
        </p:spPr>
      </p:pic>
      <p:cxnSp>
        <p:nvCxnSpPr>
          <p:cNvPr id="1025" name="Google Shape;1025;p74"/>
          <p:cNvCxnSpPr/>
          <p:nvPr/>
        </p:nvCxnSpPr>
        <p:spPr>
          <a:xfrm>
            <a:off x="212450" y="304023"/>
            <a:ext cx="0" cy="6440971"/>
          </a:xfrm>
          <a:prstGeom prst="straightConnector1">
            <a:avLst/>
          </a:prstGeom>
          <a:noFill/>
          <a:ln w="28575" cap="flat" cmpd="sng">
            <a:solidFill>
              <a:srgbClr val="0070C0"/>
            </a:solidFill>
            <a:prstDash val="solid"/>
            <a:miter lim="800000"/>
            <a:headEnd type="none" w="sm" len="sm"/>
            <a:tailEnd type="none" w="sm" len="sm"/>
          </a:ln>
        </p:spPr>
      </p:cxnSp>
      <p:sp>
        <p:nvSpPr>
          <p:cNvPr id="1026" name="Google Shape;1026;p74"/>
          <p:cNvSpPr/>
          <p:nvPr/>
        </p:nvSpPr>
        <p:spPr>
          <a:xfrm>
            <a:off x="212449" y="285508"/>
            <a:ext cx="10660327" cy="728905"/>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chemeClr val="lt1"/>
                </a:solidFill>
                <a:latin typeface="Century Gothic"/>
                <a:ea typeface="Century Gothic"/>
                <a:cs typeface="Century Gothic"/>
                <a:sym typeface="Century Gothic"/>
              </a:rPr>
              <a:t>   Language and Conventions</a:t>
            </a:r>
            <a:endParaRPr sz="1400" b="0" i="0" u="none" strike="noStrike" cap="none">
              <a:solidFill>
                <a:srgbClr val="000000"/>
              </a:solidFill>
              <a:latin typeface="Century Gothic"/>
              <a:ea typeface="Century Gothic"/>
              <a:cs typeface="Century Gothic"/>
              <a:sym typeface="Century Gothic"/>
            </a:endParaRPr>
          </a:p>
        </p:txBody>
      </p:sp>
      <p:sp>
        <p:nvSpPr>
          <p:cNvPr id="1027" name="Google Shape;1027;p74"/>
          <p:cNvSpPr txBox="1"/>
          <p:nvPr/>
        </p:nvSpPr>
        <p:spPr>
          <a:xfrm>
            <a:off x="529143" y="1674853"/>
            <a:ext cx="11053254" cy="70784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chemeClr val="accent1"/>
                </a:solidFill>
                <a:latin typeface="Century Gothic"/>
                <a:ea typeface="Century Gothic"/>
                <a:cs typeface="Century Gothic"/>
                <a:sym typeface="Century Gothic"/>
              </a:rPr>
              <a:t>Which of these is a compound sentence</a:t>
            </a:r>
            <a:r>
              <a:rPr lang="en-US" sz="4000" b="0" i="0" u="none" strike="noStrike" cap="none">
                <a:solidFill>
                  <a:schemeClr val="accent1"/>
                </a:solidFill>
                <a:latin typeface="Arial"/>
                <a:ea typeface="Arial"/>
                <a:cs typeface="Arial"/>
                <a:sym typeface="Arial"/>
              </a:rPr>
              <a:t>?</a:t>
            </a:r>
            <a:endParaRPr sz="4000" b="0" i="0" u="none" strike="noStrike" cap="none">
              <a:solidFill>
                <a:schemeClr val="accent1"/>
              </a:solidFill>
              <a:latin typeface="Arial"/>
              <a:ea typeface="Arial"/>
              <a:cs typeface="Arial"/>
              <a:sym typeface="Arial"/>
            </a:endParaRPr>
          </a:p>
        </p:txBody>
      </p:sp>
      <p:sp>
        <p:nvSpPr>
          <p:cNvPr id="1028" name="Google Shape;1028;p74"/>
          <p:cNvSpPr txBox="1"/>
          <p:nvPr/>
        </p:nvSpPr>
        <p:spPr>
          <a:xfrm>
            <a:off x="1339273" y="2602431"/>
            <a:ext cx="6100762" cy="3785611"/>
          </a:xfrm>
          <a:prstGeom prst="rect">
            <a:avLst/>
          </a:prstGeom>
          <a:noFill/>
          <a:ln>
            <a:noFill/>
          </a:ln>
        </p:spPr>
        <p:txBody>
          <a:bodyPr spcFirstLastPara="1" wrap="square" lIns="91425" tIns="45700" rIns="91425" bIns="45700" anchor="t" anchorCtr="0">
            <a:spAutoFit/>
          </a:bodyPr>
          <a:lstStyle/>
          <a:p>
            <a:pPr marL="793750" marR="0" lvl="0" indent="-742950" algn="l" rtl="0">
              <a:lnSpc>
                <a:spcPct val="100000"/>
              </a:lnSpc>
              <a:spcBef>
                <a:spcPts val="0"/>
              </a:spcBef>
              <a:spcAft>
                <a:spcPts val="0"/>
              </a:spcAft>
              <a:buClr>
                <a:srgbClr val="000000"/>
              </a:buClr>
              <a:buSzPts val="4000"/>
              <a:buFont typeface="Arial"/>
              <a:buAutoNum type="alphaUcPeriod"/>
            </a:pPr>
            <a:r>
              <a:rPr lang="en-US" sz="4000" b="0" i="0" u="none" strike="noStrike" cap="none">
                <a:solidFill>
                  <a:srgbClr val="000000"/>
                </a:solidFill>
                <a:latin typeface="Century Gothic"/>
                <a:ea typeface="Century Gothic"/>
                <a:cs typeface="Century Gothic"/>
                <a:sym typeface="Century Gothic"/>
              </a:rPr>
              <a:t>I want to play.</a:t>
            </a:r>
            <a:endParaRPr sz="1400" b="0" i="0" u="none" strike="noStrike" cap="none">
              <a:solidFill>
                <a:srgbClr val="000000"/>
              </a:solidFill>
              <a:latin typeface="Arial"/>
              <a:ea typeface="Arial"/>
              <a:cs typeface="Arial"/>
              <a:sym typeface="Arial"/>
            </a:endParaRPr>
          </a:p>
          <a:p>
            <a:pPr marL="793750" marR="0" lvl="0" indent="-742950" algn="l" rtl="0">
              <a:lnSpc>
                <a:spcPct val="100000"/>
              </a:lnSpc>
              <a:spcBef>
                <a:spcPts val="0"/>
              </a:spcBef>
              <a:spcAft>
                <a:spcPts val="0"/>
              </a:spcAft>
              <a:buClr>
                <a:srgbClr val="000000"/>
              </a:buClr>
              <a:buSzPts val="4000"/>
              <a:buFont typeface="Arial"/>
              <a:buAutoNum type="alphaUcPeriod"/>
            </a:pPr>
            <a:r>
              <a:rPr lang="en-US" sz="4000" b="0" i="0" u="none" strike="noStrike" cap="none">
                <a:solidFill>
                  <a:srgbClr val="000000"/>
                </a:solidFill>
                <a:latin typeface="Century Gothic"/>
                <a:ea typeface="Century Gothic"/>
                <a:cs typeface="Century Gothic"/>
                <a:sym typeface="Century Gothic"/>
              </a:rPr>
              <a:t>I have to go home.</a:t>
            </a:r>
            <a:endParaRPr sz="1400" b="0" i="0" u="none" strike="noStrike" cap="none">
              <a:solidFill>
                <a:srgbClr val="000000"/>
              </a:solidFill>
              <a:latin typeface="Arial"/>
              <a:ea typeface="Arial"/>
              <a:cs typeface="Arial"/>
              <a:sym typeface="Arial"/>
            </a:endParaRPr>
          </a:p>
          <a:p>
            <a:pPr marL="793750" marR="0" lvl="0" indent="-742950" algn="l" rtl="0">
              <a:lnSpc>
                <a:spcPct val="100000"/>
              </a:lnSpc>
              <a:spcBef>
                <a:spcPts val="0"/>
              </a:spcBef>
              <a:spcAft>
                <a:spcPts val="0"/>
              </a:spcAft>
              <a:buClr>
                <a:srgbClr val="000000"/>
              </a:buClr>
              <a:buSzPts val="4000"/>
              <a:buFont typeface="Arial"/>
              <a:buAutoNum type="alphaUcPeriod"/>
            </a:pPr>
            <a:r>
              <a:rPr lang="en-US" sz="4000" b="0" i="0" u="none" strike="noStrike" cap="none">
                <a:solidFill>
                  <a:srgbClr val="000000"/>
                </a:solidFill>
                <a:latin typeface="Century Gothic"/>
                <a:ea typeface="Century Gothic"/>
                <a:cs typeface="Century Gothic"/>
                <a:sym typeface="Century Gothic"/>
              </a:rPr>
              <a:t>I want to play and go home.</a:t>
            </a:r>
            <a:endParaRPr sz="1400" b="0" i="0" u="none" strike="noStrike" cap="none">
              <a:solidFill>
                <a:srgbClr val="000000"/>
              </a:solidFill>
              <a:latin typeface="Arial"/>
              <a:ea typeface="Arial"/>
              <a:cs typeface="Arial"/>
              <a:sym typeface="Arial"/>
            </a:endParaRPr>
          </a:p>
          <a:p>
            <a:pPr marL="793750" marR="0" lvl="0" indent="-742950" algn="l" rtl="0">
              <a:lnSpc>
                <a:spcPct val="100000"/>
              </a:lnSpc>
              <a:spcBef>
                <a:spcPts val="0"/>
              </a:spcBef>
              <a:spcAft>
                <a:spcPts val="0"/>
              </a:spcAft>
              <a:buClr>
                <a:srgbClr val="000000"/>
              </a:buClr>
              <a:buSzPts val="4000"/>
              <a:buFont typeface="Arial"/>
              <a:buAutoNum type="alphaUcPeriod"/>
            </a:pPr>
            <a:r>
              <a:rPr lang="en-US" sz="4000" b="0" i="0" u="none" strike="noStrike" cap="none">
                <a:solidFill>
                  <a:srgbClr val="000000"/>
                </a:solidFill>
                <a:latin typeface="Century Gothic"/>
                <a:ea typeface="Century Gothic"/>
                <a:cs typeface="Century Gothic"/>
                <a:sym typeface="Century Gothic"/>
              </a:rPr>
              <a:t>I want to play, but I have to go home.</a:t>
            </a:r>
            <a:endParaRPr sz="4000" b="0" i="0" u="none" strike="noStrike" cap="none">
              <a:solidFill>
                <a:srgbClr val="000000"/>
              </a:solidFill>
              <a:latin typeface="Century Gothic"/>
              <a:ea typeface="Century Gothic"/>
              <a:cs typeface="Century Gothic"/>
              <a:sym typeface="Century Gothic"/>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1033"/>
        <p:cNvGrpSpPr/>
        <p:nvPr/>
      </p:nvGrpSpPr>
      <p:grpSpPr>
        <a:xfrm>
          <a:off x="0" y="0"/>
          <a:ext cx="0" cy="0"/>
          <a:chOff x="0" y="0"/>
          <a:chExt cx="0" cy="0"/>
        </a:xfrm>
      </p:grpSpPr>
      <p:sp>
        <p:nvSpPr>
          <p:cNvPr id="1034" name="Google Shape;1034;p89"/>
          <p:cNvSpPr/>
          <p:nvPr/>
        </p:nvSpPr>
        <p:spPr>
          <a:xfrm rot="-5400000">
            <a:off x="1670738" y="-2513949"/>
            <a:ext cx="9523058" cy="12271677"/>
          </a:xfrm>
          <a:prstGeom prst="triangl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035" name="Google Shape;1035;p89"/>
          <p:cNvPicPr preferRelativeResize="0"/>
          <p:nvPr/>
        </p:nvPicPr>
        <p:blipFill rotWithShape="1">
          <a:blip r:embed="rId3">
            <a:alphaModFix/>
          </a:blip>
          <a:srcRect/>
          <a:stretch/>
        </p:blipFill>
        <p:spPr>
          <a:xfrm rot="-293960">
            <a:off x="1443189" y="1534325"/>
            <a:ext cx="2491133" cy="4490098"/>
          </a:xfrm>
          <a:prstGeom prst="rect">
            <a:avLst/>
          </a:prstGeom>
          <a:noFill/>
          <a:ln>
            <a:noFill/>
          </a:ln>
        </p:spPr>
      </p:pic>
      <p:sp>
        <p:nvSpPr>
          <p:cNvPr id="1036" name="Google Shape;1036;p89"/>
          <p:cNvSpPr txBox="1"/>
          <p:nvPr/>
        </p:nvSpPr>
        <p:spPr>
          <a:xfrm>
            <a:off x="3704392" y="2783291"/>
            <a:ext cx="7231608" cy="110795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6600"/>
              <a:buFont typeface="Arial"/>
              <a:buNone/>
            </a:pPr>
            <a:r>
              <a:rPr lang="en-US" sz="6600" b="0" i="0" u="none" strike="noStrike" cap="none">
                <a:solidFill>
                  <a:schemeClr val="lt1"/>
                </a:solidFill>
                <a:latin typeface="Century Gothic"/>
                <a:ea typeface="Century Gothic"/>
                <a:cs typeface="Century Gothic"/>
                <a:sym typeface="Century Gothic"/>
              </a:rPr>
              <a:t>Unit 1: </a:t>
            </a:r>
            <a:r>
              <a:rPr lang="en-US" sz="6600" b="1" i="0" u="none" strike="noStrike" cap="none">
                <a:solidFill>
                  <a:schemeClr val="lt1"/>
                </a:solidFill>
                <a:latin typeface="Century Gothic"/>
                <a:ea typeface="Century Gothic"/>
                <a:cs typeface="Century Gothic"/>
                <a:sym typeface="Century Gothic"/>
              </a:rPr>
              <a:t>Week 3</a:t>
            </a:r>
            <a:endParaRPr sz="1400" b="1" i="0" u="none" strike="noStrike" cap="none">
              <a:solidFill>
                <a:srgbClr val="000000"/>
              </a:solidFill>
              <a:latin typeface="Century Gothic"/>
              <a:ea typeface="Century Gothic"/>
              <a:cs typeface="Century Gothic"/>
              <a:sym typeface="Century Gothic"/>
            </a:endParaRPr>
          </a:p>
        </p:txBody>
      </p:sp>
      <p:pic>
        <p:nvPicPr>
          <p:cNvPr id="1037" name="Google Shape;1037;p89" descr="A picture containing clock&#10;&#10;Description automatically generated"/>
          <p:cNvPicPr preferRelativeResize="0"/>
          <p:nvPr/>
        </p:nvPicPr>
        <p:blipFill rotWithShape="1">
          <a:blip r:embed="rId4">
            <a:alphaModFix/>
          </a:blip>
          <a:srcRect r="52261"/>
          <a:stretch/>
        </p:blipFill>
        <p:spPr>
          <a:xfrm>
            <a:off x="892974" y="435432"/>
            <a:ext cx="2645200" cy="756644"/>
          </a:xfrm>
          <a:prstGeom prst="rect">
            <a:avLst/>
          </a:prstGeom>
          <a:noFill/>
          <a:ln>
            <a:noFill/>
          </a:ln>
        </p:spPr>
      </p:pic>
      <p:pic>
        <p:nvPicPr>
          <p:cNvPr id="1038" name="Google Shape;1038;p89" descr="Logo, company name&#10;&#10;Description automatically generated"/>
          <p:cNvPicPr preferRelativeResize="0"/>
          <p:nvPr/>
        </p:nvPicPr>
        <p:blipFill rotWithShape="1">
          <a:blip r:embed="rId5">
            <a:alphaModFix/>
          </a:blip>
          <a:srcRect l="5777" r="5316" b="11561"/>
          <a:stretch/>
        </p:blipFill>
        <p:spPr>
          <a:xfrm>
            <a:off x="296429" y="5977397"/>
            <a:ext cx="1919145" cy="767597"/>
          </a:xfrm>
          <a:prstGeom prst="rect">
            <a:avLst/>
          </a:prstGeom>
          <a:noFill/>
          <a:ln>
            <a:noFill/>
          </a:ln>
        </p:spPr>
      </p:pic>
      <p:cxnSp>
        <p:nvCxnSpPr>
          <p:cNvPr id="1039" name="Google Shape;1039;p89"/>
          <p:cNvCxnSpPr/>
          <p:nvPr/>
        </p:nvCxnSpPr>
        <p:spPr>
          <a:xfrm>
            <a:off x="212450" y="304023"/>
            <a:ext cx="0" cy="6440971"/>
          </a:xfrm>
          <a:prstGeom prst="straightConnector1">
            <a:avLst/>
          </a:prstGeom>
          <a:noFill/>
          <a:ln w="28575" cap="flat" cmpd="sng">
            <a:solidFill>
              <a:srgbClr val="0070C0"/>
            </a:solidFill>
            <a:prstDash val="solid"/>
            <a:miter lim="800000"/>
            <a:headEnd type="none" w="sm" len="sm"/>
            <a:tailEnd type="none" w="sm" len="sm"/>
          </a:ln>
        </p:spPr>
      </p:cxnSp>
      <p:sp>
        <p:nvSpPr>
          <p:cNvPr id="1040" name="Google Shape;1040;p89"/>
          <p:cNvSpPr/>
          <p:nvPr/>
        </p:nvSpPr>
        <p:spPr>
          <a:xfrm>
            <a:off x="7153978" y="4921491"/>
            <a:ext cx="4979979" cy="1000717"/>
          </a:xfrm>
          <a:prstGeom prst="ellipse">
            <a:avLst/>
          </a:prstGeom>
          <a:solidFill>
            <a:schemeClr val="lt1"/>
          </a:solidFill>
          <a:ln w="1905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600"/>
              <a:buFont typeface="Arial"/>
              <a:buNone/>
            </a:pPr>
            <a:r>
              <a:rPr lang="en-US" sz="3600" b="1" i="0" u="none" strike="noStrike" cap="none">
                <a:solidFill>
                  <a:schemeClr val="accent1"/>
                </a:solidFill>
                <a:latin typeface="Century Gothic"/>
                <a:ea typeface="Century Gothic"/>
                <a:cs typeface="Century Gothic"/>
                <a:sym typeface="Century Gothic"/>
              </a:rPr>
              <a:t>Grade 2</a:t>
            </a:r>
            <a:endParaRPr sz="1400" b="0" i="0" u="none" strike="noStrike" cap="none">
              <a:solidFill>
                <a:srgbClr val="000000"/>
              </a:solidFill>
              <a:latin typeface="Century Gothic"/>
              <a:ea typeface="Century Gothic"/>
              <a:cs typeface="Century Gothic"/>
              <a:sym typeface="Century Gothic"/>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pic>
        <p:nvPicPr>
          <p:cNvPr id="172" name="Google Shape;172;p11" descr="A picture containing clock&#10;&#10;Description automatically generated"/>
          <p:cNvPicPr preferRelativeResize="0"/>
          <p:nvPr/>
        </p:nvPicPr>
        <p:blipFill rotWithShape="1">
          <a:blip r:embed="rId3">
            <a:alphaModFix/>
          </a:blip>
          <a:srcRect r="52261"/>
          <a:stretch/>
        </p:blipFill>
        <p:spPr>
          <a:xfrm>
            <a:off x="10386533" y="6204193"/>
            <a:ext cx="1632724" cy="467031"/>
          </a:xfrm>
          <a:prstGeom prst="rect">
            <a:avLst/>
          </a:prstGeom>
          <a:noFill/>
          <a:ln>
            <a:noFill/>
          </a:ln>
        </p:spPr>
      </p:pic>
      <p:pic>
        <p:nvPicPr>
          <p:cNvPr id="173" name="Google Shape;173;p11" descr="A picture containing drawing, lamp&#10;&#10;Description automatically generated"/>
          <p:cNvPicPr preferRelativeResize="0"/>
          <p:nvPr/>
        </p:nvPicPr>
        <p:blipFill rotWithShape="1">
          <a:blip r:embed="rId4">
            <a:alphaModFix/>
          </a:blip>
          <a:srcRect/>
          <a:stretch/>
        </p:blipFill>
        <p:spPr>
          <a:xfrm rot="9387287">
            <a:off x="9271967" y="5485049"/>
            <a:ext cx="2842710" cy="979582"/>
          </a:xfrm>
          <a:prstGeom prst="rect">
            <a:avLst/>
          </a:prstGeom>
          <a:noFill/>
          <a:ln>
            <a:noFill/>
          </a:ln>
        </p:spPr>
      </p:pic>
      <p:pic>
        <p:nvPicPr>
          <p:cNvPr id="174" name="Google Shape;174;p11" descr="Logo, company name&#10;&#10;Description automatically generated"/>
          <p:cNvPicPr preferRelativeResize="0"/>
          <p:nvPr/>
        </p:nvPicPr>
        <p:blipFill rotWithShape="1">
          <a:blip r:embed="rId5">
            <a:alphaModFix/>
          </a:blip>
          <a:srcRect l="5777" r="5316" b="11561"/>
          <a:stretch/>
        </p:blipFill>
        <p:spPr>
          <a:xfrm>
            <a:off x="298808" y="6364415"/>
            <a:ext cx="1040465" cy="416153"/>
          </a:xfrm>
          <a:prstGeom prst="rect">
            <a:avLst/>
          </a:prstGeom>
          <a:noFill/>
          <a:ln>
            <a:noFill/>
          </a:ln>
        </p:spPr>
      </p:pic>
      <p:cxnSp>
        <p:nvCxnSpPr>
          <p:cNvPr id="175" name="Google Shape;175;p11"/>
          <p:cNvCxnSpPr/>
          <p:nvPr/>
        </p:nvCxnSpPr>
        <p:spPr>
          <a:xfrm>
            <a:off x="212450" y="304023"/>
            <a:ext cx="0" cy="6440971"/>
          </a:xfrm>
          <a:prstGeom prst="straightConnector1">
            <a:avLst/>
          </a:prstGeom>
          <a:noFill/>
          <a:ln w="28575" cap="flat" cmpd="sng">
            <a:solidFill>
              <a:srgbClr val="0070C0"/>
            </a:solidFill>
            <a:prstDash val="solid"/>
            <a:miter lim="800000"/>
            <a:headEnd type="none" w="sm" len="sm"/>
            <a:tailEnd type="none" w="sm" len="sm"/>
          </a:ln>
        </p:spPr>
      </p:cxnSp>
      <p:sp>
        <p:nvSpPr>
          <p:cNvPr id="176" name="Google Shape;176;p11"/>
          <p:cNvSpPr/>
          <p:nvPr/>
        </p:nvSpPr>
        <p:spPr>
          <a:xfrm>
            <a:off x="212449" y="285508"/>
            <a:ext cx="10660327" cy="728905"/>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chemeClr val="lt1"/>
                </a:solidFill>
                <a:latin typeface="Century Gothic"/>
                <a:ea typeface="Century Gothic"/>
                <a:cs typeface="Century Gothic"/>
                <a:sym typeface="Century Gothic"/>
              </a:rPr>
              <a:t>   Listening Comprehension </a:t>
            </a:r>
            <a:endParaRPr sz="1400" b="0" i="0" u="none" strike="noStrike" cap="none">
              <a:solidFill>
                <a:srgbClr val="000000"/>
              </a:solidFill>
              <a:latin typeface="Century Gothic"/>
              <a:ea typeface="Century Gothic"/>
              <a:cs typeface="Century Gothic"/>
              <a:sym typeface="Century Gothic"/>
            </a:endParaRPr>
          </a:p>
        </p:txBody>
      </p:sp>
      <p:graphicFrame>
        <p:nvGraphicFramePr>
          <p:cNvPr id="177" name="Google Shape;177;p11"/>
          <p:cNvGraphicFramePr/>
          <p:nvPr/>
        </p:nvGraphicFramePr>
        <p:xfrm>
          <a:off x="1689100" y="1529126"/>
          <a:ext cx="3000000" cy="3000000"/>
        </p:xfrm>
        <a:graphic>
          <a:graphicData uri="http://schemas.openxmlformats.org/drawingml/2006/table">
            <a:tbl>
              <a:tblPr firstRow="1" bandRow="1">
                <a:noFill/>
                <a:tableStyleId>{4C05758C-05EF-46C1-A114-9D9EE568991D}</a:tableStyleId>
              </a:tblPr>
              <a:tblGrid>
                <a:gridCol w="4064000">
                  <a:extLst>
                    <a:ext uri="{9D8B030D-6E8A-4147-A177-3AD203B41FA5}">
                      <a16:colId xmlns:a16="http://schemas.microsoft.com/office/drawing/2014/main" val="20000"/>
                    </a:ext>
                  </a:extLst>
                </a:gridCol>
                <a:gridCol w="4064000">
                  <a:extLst>
                    <a:ext uri="{9D8B030D-6E8A-4147-A177-3AD203B41FA5}">
                      <a16:colId xmlns:a16="http://schemas.microsoft.com/office/drawing/2014/main" val="20001"/>
                    </a:ext>
                  </a:extLst>
                </a:gridCol>
              </a:tblGrid>
              <a:tr h="370850">
                <a:tc gridSpan="2">
                  <a:txBody>
                    <a:bodyPr/>
                    <a:lstStyle/>
                    <a:p>
                      <a:pPr marL="0" marR="0" lvl="0" indent="0" algn="ctr" rtl="0">
                        <a:lnSpc>
                          <a:spcPct val="100000"/>
                        </a:lnSpc>
                        <a:spcBef>
                          <a:spcPts val="0"/>
                        </a:spcBef>
                        <a:spcAft>
                          <a:spcPts val="0"/>
                        </a:spcAft>
                        <a:buClr>
                          <a:srgbClr val="000000"/>
                        </a:buClr>
                        <a:buSzPts val="4000"/>
                        <a:buFont typeface="Arial"/>
                        <a:buNone/>
                      </a:pPr>
                      <a:r>
                        <a:rPr lang="en-US" sz="4000" b="0" u="none" strike="noStrike" cap="none">
                          <a:latin typeface="Century Gothic"/>
                          <a:ea typeface="Century Gothic"/>
                          <a:cs typeface="Century Gothic"/>
                          <a:sym typeface="Century Gothic"/>
                        </a:rPr>
                        <a:t>You Are Here</a:t>
                      </a:r>
                      <a:endParaRPr sz="1400" u="none" strike="noStrike" cap="none"/>
                    </a:p>
                  </a:txBody>
                  <a:tcPr marL="91450" marR="91450" marT="45725" marB="45725"/>
                </a:tc>
                <a:tc hMerge="1">
                  <a:txBody>
                    <a:bodyPr/>
                    <a:lstStyle/>
                    <a:p>
                      <a:endParaRPr lang="en-US"/>
                    </a:p>
                  </a:txBody>
                  <a:tcPr/>
                </a:tc>
                <a:extLst>
                  <a:ext uri="{0D108BD9-81ED-4DB2-BD59-A6C34878D82A}">
                    <a16:rowId xmlns:a16="http://schemas.microsoft.com/office/drawing/2014/main" val="10000"/>
                  </a:ext>
                </a:extLst>
              </a:tr>
              <a:tr h="370850">
                <a:tc>
                  <a:txBody>
                    <a:bodyPr/>
                    <a:lstStyle/>
                    <a:p>
                      <a:pPr marL="0" marR="0" lvl="0" indent="0" algn="ctr" rtl="0">
                        <a:lnSpc>
                          <a:spcPct val="100000"/>
                        </a:lnSpc>
                        <a:spcBef>
                          <a:spcPts val="0"/>
                        </a:spcBef>
                        <a:spcAft>
                          <a:spcPts val="0"/>
                        </a:spcAft>
                        <a:buClr>
                          <a:srgbClr val="000000"/>
                        </a:buClr>
                        <a:buSzPts val="1800"/>
                        <a:buFont typeface="Arial"/>
                        <a:buNone/>
                      </a:pPr>
                      <a:r>
                        <a:rPr lang="en-US" sz="3200" u="none" strike="noStrike" cap="none">
                          <a:latin typeface="Century Gothic"/>
                          <a:ea typeface="Century Gothic"/>
                          <a:cs typeface="Century Gothic"/>
                          <a:sym typeface="Century Gothic"/>
                        </a:rPr>
                        <a:t>“Helping the Community”</a:t>
                      </a:r>
                      <a:endParaRPr sz="3200" u="none" strike="noStrike" cap="none">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1800"/>
                        <a:buFont typeface="Arial"/>
                        <a:buNone/>
                      </a:pPr>
                      <a:endParaRPr sz="3200" u="none" strike="noStrike" cap="none">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1800"/>
                        <a:buFont typeface="Arial"/>
                        <a:buNone/>
                      </a:pPr>
                      <a:endParaRPr sz="3200" u="none" strike="noStrike" cap="none">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1800"/>
                        <a:buFont typeface="Arial"/>
                        <a:buNone/>
                      </a:pPr>
                      <a:endParaRPr sz="3200" u="none" strike="noStrike" cap="none">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1800"/>
                        <a:buFont typeface="Arial"/>
                        <a:buNone/>
                      </a:pPr>
                      <a:endParaRPr sz="3200" u="none" strike="noStrike" cap="none">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1800"/>
                        <a:buFont typeface="Arial"/>
                        <a:buNone/>
                      </a:pPr>
                      <a:endParaRPr sz="3200" u="none" strike="noStrike" cap="none">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1800"/>
                        <a:buFont typeface="Arial"/>
                        <a:buNone/>
                      </a:pPr>
                      <a:endParaRPr sz="3200" u="none" strike="noStrike" cap="none">
                        <a:latin typeface="Century Gothic"/>
                        <a:ea typeface="Century Gothic"/>
                        <a:cs typeface="Century Gothic"/>
                        <a:sym typeface="Century Gothic"/>
                      </a:endParaRPr>
                    </a:p>
                  </a:txBody>
                  <a:tcPr marL="91450" marR="91450" marT="45725" marB="45725">
                    <a:solidFill>
                      <a:srgbClr val="ACB8CA"/>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3200" u="none" strike="noStrike" cap="none">
                          <a:latin typeface="Century Gothic"/>
                          <a:ea typeface="Century Gothic"/>
                          <a:cs typeface="Century Gothic"/>
                          <a:sym typeface="Century Gothic"/>
                        </a:rPr>
                        <a:t>Realistic Fiction</a:t>
                      </a:r>
                      <a:endParaRPr sz="3200" u="none" strike="noStrike" cap="none">
                        <a:latin typeface="Century Gothic"/>
                        <a:ea typeface="Century Gothic"/>
                        <a:cs typeface="Century Gothic"/>
                        <a:sym typeface="Century Gothic"/>
                      </a:endParaRPr>
                    </a:p>
                  </a:txBody>
                  <a:tcPr marL="91450" marR="91450" marT="45725" marB="45725">
                    <a:solidFill>
                      <a:srgbClr val="ACB8CA"/>
                    </a:solidFill>
                  </a:tcPr>
                </a:tc>
                <a:extLst>
                  <a:ext uri="{0D108BD9-81ED-4DB2-BD59-A6C34878D82A}">
                    <a16:rowId xmlns:a16="http://schemas.microsoft.com/office/drawing/2014/main" val="10001"/>
                  </a:ext>
                </a:extLst>
              </a:tr>
            </a:tbl>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pic>
        <p:nvPicPr>
          <p:cNvPr id="183" name="Google Shape;183;p12" descr="A picture containing clock&#10;&#10;Description automatically generated"/>
          <p:cNvPicPr preferRelativeResize="0"/>
          <p:nvPr/>
        </p:nvPicPr>
        <p:blipFill rotWithShape="1">
          <a:blip r:embed="rId3">
            <a:alphaModFix/>
          </a:blip>
          <a:srcRect r="52261"/>
          <a:stretch/>
        </p:blipFill>
        <p:spPr>
          <a:xfrm>
            <a:off x="10386533" y="6204193"/>
            <a:ext cx="1632724" cy="467031"/>
          </a:xfrm>
          <a:prstGeom prst="rect">
            <a:avLst/>
          </a:prstGeom>
          <a:noFill/>
          <a:ln>
            <a:noFill/>
          </a:ln>
        </p:spPr>
      </p:pic>
      <p:pic>
        <p:nvPicPr>
          <p:cNvPr id="184" name="Google Shape;184;p12" descr="A picture containing drawing, lamp&#10;&#10;Description automatically generated"/>
          <p:cNvPicPr preferRelativeResize="0"/>
          <p:nvPr/>
        </p:nvPicPr>
        <p:blipFill rotWithShape="1">
          <a:blip r:embed="rId4">
            <a:alphaModFix/>
          </a:blip>
          <a:srcRect/>
          <a:stretch/>
        </p:blipFill>
        <p:spPr>
          <a:xfrm rot="9387287">
            <a:off x="9271967" y="5485049"/>
            <a:ext cx="2842710" cy="979582"/>
          </a:xfrm>
          <a:prstGeom prst="rect">
            <a:avLst/>
          </a:prstGeom>
          <a:noFill/>
          <a:ln>
            <a:noFill/>
          </a:ln>
        </p:spPr>
      </p:pic>
      <p:pic>
        <p:nvPicPr>
          <p:cNvPr id="185" name="Google Shape;185;p12" descr="Logo, company name&#10;&#10;Description automatically generated"/>
          <p:cNvPicPr preferRelativeResize="0"/>
          <p:nvPr/>
        </p:nvPicPr>
        <p:blipFill rotWithShape="1">
          <a:blip r:embed="rId5">
            <a:alphaModFix/>
          </a:blip>
          <a:srcRect l="5777" r="5316" b="11561"/>
          <a:stretch/>
        </p:blipFill>
        <p:spPr>
          <a:xfrm>
            <a:off x="298808" y="6364415"/>
            <a:ext cx="1040465" cy="416153"/>
          </a:xfrm>
          <a:prstGeom prst="rect">
            <a:avLst/>
          </a:prstGeom>
          <a:noFill/>
          <a:ln>
            <a:noFill/>
          </a:ln>
        </p:spPr>
      </p:pic>
      <p:cxnSp>
        <p:nvCxnSpPr>
          <p:cNvPr id="186" name="Google Shape;186;p12"/>
          <p:cNvCxnSpPr/>
          <p:nvPr/>
        </p:nvCxnSpPr>
        <p:spPr>
          <a:xfrm>
            <a:off x="212450" y="304023"/>
            <a:ext cx="0" cy="6440971"/>
          </a:xfrm>
          <a:prstGeom prst="straightConnector1">
            <a:avLst/>
          </a:prstGeom>
          <a:noFill/>
          <a:ln w="28575" cap="flat" cmpd="sng">
            <a:solidFill>
              <a:srgbClr val="0070C0"/>
            </a:solidFill>
            <a:prstDash val="solid"/>
            <a:miter lim="800000"/>
            <a:headEnd type="none" w="sm" len="sm"/>
            <a:tailEnd type="none" w="sm" len="sm"/>
          </a:ln>
        </p:spPr>
      </p:cxnSp>
      <p:sp>
        <p:nvSpPr>
          <p:cNvPr id="187" name="Google Shape;187;p12"/>
          <p:cNvSpPr/>
          <p:nvPr/>
        </p:nvSpPr>
        <p:spPr>
          <a:xfrm>
            <a:off x="212449" y="285508"/>
            <a:ext cx="10660327" cy="728905"/>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chemeClr val="lt1"/>
                </a:solidFill>
                <a:latin typeface="Century Gothic"/>
                <a:ea typeface="Century Gothic"/>
                <a:cs typeface="Century Gothic"/>
                <a:sym typeface="Century Gothic"/>
              </a:rPr>
              <a:t>   Informational Text Qualities </a:t>
            </a:r>
            <a:endParaRPr sz="1400" b="0" i="0" u="none" strike="noStrike" cap="none">
              <a:solidFill>
                <a:srgbClr val="000000"/>
              </a:solidFill>
              <a:latin typeface="Century Gothic"/>
              <a:ea typeface="Century Gothic"/>
              <a:cs typeface="Century Gothic"/>
              <a:sym typeface="Century Gothic"/>
            </a:endParaRPr>
          </a:p>
        </p:txBody>
      </p:sp>
      <p:sp>
        <p:nvSpPr>
          <p:cNvPr id="188" name="Google Shape;188;p12"/>
          <p:cNvSpPr/>
          <p:nvPr/>
        </p:nvSpPr>
        <p:spPr>
          <a:xfrm>
            <a:off x="9958392" y="140912"/>
            <a:ext cx="2060865" cy="1156961"/>
          </a:xfrm>
          <a:prstGeom prst="ellipse">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lt1"/>
                </a:solidFill>
                <a:latin typeface="Century Gothic"/>
                <a:ea typeface="Century Gothic"/>
                <a:cs typeface="Century Gothic"/>
                <a:sym typeface="Century Gothic"/>
              </a:rPr>
              <a:t>Page 96,97</a:t>
            </a:r>
            <a:endParaRPr sz="1400" b="0" i="0" u="none" strike="noStrike" cap="none">
              <a:solidFill>
                <a:srgbClr val="000000"/>
              </a:solidFill>
              <a:latin typeface="Century Gothic"/>
              <a:ea typeface="Century Gothic"/>
              <a:cs typeface="Century Gothic"/>
              <a:sym typeface="Century Gothic"/>
            </a:endParaRPr>
          </a:p>
        </p:txBody>
      </p:sp>
      <p:sp>
        <p:nvSpPr>
          <p:cNvPr id="189" name="Google Shape;189;p12"/>
          <p:cNvSpPr txBox="1"/>
          <p:nvPr/>
        </p:nvSpPr>
        <p:spPr>
          <a:xfrm>
            <a:off x="8445770" y="2644173"/>
            <a:ext cx="3571500" cy="1569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none">
                <a:solidFill>
                  <a:schemeClr val="dk1"/>
                </a:solidFill>
                <a:latin typeface="Century Gothic"/>
                <a:ea typeface="Century Gothic"/>
                <a:cs typeface="Century Gothic"/>
                <a:sym typeface="Century Gothic"/>
              </a:rPr>
              <a:t>Turn</a:t>
            </a:r>
            <a:r>
              <a:rPr lang="en-US" sz="3200" b="0" i="0" u="none" strike="noStrike" cap="none">
                <a:solidFill>
                  <a:schemeClr val="dk1"/>
                </a:solidFill>
                <a:latin typeface="Century Gothic"/>
                <a:ea typeface="Century Gothic"/>
                <a:cs typeface="Century Gothic"/>
                <a:sym typeface="Century Gothic"/>
              </a:rPr>
              <a:t> to page 96 in your Student Interactive.</a:t>
            </a:r>
            <a:endParaRPr sz="3200" b="0" i="0" u="none" strike="noStrike" cap="none">
              <a:solidFill>
                <a:schemeClr val="dk1"/>
              </a:solidFill>
              <a:latin typeface="Century Gothic"/>
              <a:ea typeface="Century Gothic"/>
              <a:cs typeface="Century Gothic"/>
              <a:sym typeface="Century Gothic"/>
            </a:endParaRPr>
          </a:p>
        </p:txBody>
      </p:sp>
      <p:pic>
        <p:nvPicPr>
          <p:cNvPr id="190" name="Google Shape;190;p12"/>
          <p:cNvPicPr preferRelativeResize="0"/>
          <p:nvPr/>
        </p:nvPicPr>
        <p:blipFill rotWithShape="1">
          <a:blip r:embed="rId6">
            <a:alphaModFix/>
          </a:blip>
          <a:srcRect/>
          <a:stretch/>
        </p:blipFill>
        <p:spPr>
          <a:xfrm>
            <a:off x="688875" y="1330994"/>
            <a:ext cx="7280475" cy="4961382"/>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8908</Words>
  <Application>Microsoft Office PowerPoint</Application>
  <PresentationFormat>Widescreen</PresentationFormat>
  <Paragraphs>683</Paragraphs>
  <Slides>72</Slides>
  <Notes>72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72</vt:i4>
      </vt:variant>
    </vt:vector>
  </HeadingPairs>
  <TitlesOfParts>
    <vt:vector size="78" baseType="lpstr">
      <vt:lpstr>Arial</vt:lpstr>
      <vt:lpstr>Calibri</vt:lpstr>
      <vt:lpstr>Avenir</vt:lpstr>
      <vt:lpstr>Century Gothic</vt:lpstr>
      <vt:lpstr>Poppins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Miller, Karen</dc:creator>
  <cp:lastModifiedBy>Carrie Mayville</cp:lastModifiedBy>
  <cp:revision>1</cp:revision>
  <dcterms:created xsi:type="dcterms:W3CDTF">2023-01-23T22:10:26Z</dcterms:created>
  <dcterms:modified xsi:type="dcterms:W3CDTF">2023-08-21T16:57:10Z</dcterms:modified>
</cp:coreProperties>
</file>