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3818F0-495C-49CE-B646-EE45B3536655}" v="3" dt="2024-11-19T20:22:24.7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16" autoAdjust="0"/>
    <p:restoredTop sz="94660"/>
  </p:normalViewPr>
  <p:slideViewPr>
    <p:cSldViewPr snapToGrid="0">
      <p:cViewPr varScale="1">
        <p:scale>
          <a:sx n="80" d="100"/>
          <a:sy n="80" d="100"/>
        </p:scale>
        <p:origin x="86" y="4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F12A21-D1E7-4F25-B0BF-555E548DD8B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B9F4AC8-FF8E-4FEE-83A6-B47BB40C4507}">
      <dgm:prSet/>
      <dgm:spPr/>
      <dgm:t>
        <a:bodyPr/>
        <a:lstStyle/>
        <a:p>
          <a:r>
            <a:rPr lang="en-US"/>
            <a:t>There are several types of migration . Some people temporarily move to a new place . This means they will not stay for a long time and plan to return home .</a:t>
          </a:r>
        </a:p>
      </dgm:t>
    </dgm:pt>
    <dgm:pt modelId="{0DFE0592-38A5-46F9-A4D6-64D179861258}" type="parTrans" cxnId="{3F84287B-3CC1-4F25-A02B-1C3F956DCFB2}">
      <dgm:prSet/>
      <dgm:spPr/>
      <dgm:t>
        <a:bodyPr/>
        <a:lstStyle/>
        <a:p>
          <a:endParaRPr lang="en-US"/>
        </a:p>
      </dgm:t>
    </dgm:pt>
    <dgm:pt modelId="{C8F07E7B-2423-4827-9A70-6E25DC35F449}" type="sibTrans" cxnId="{3F84287B-3CC1-4F25-A02B-1C3F956DCFB2}">
      <dgm:prSet/>
      <dgm:spPr/>
      <dgm:t>
        <a:bodyPr/>
        <a:lstStyle/>
        <a:p>
          <a:endParaRPr lang="en-US"/>
        </a:p>
      </dgm:t>
    </dgm:pt>
    <dgm:pt modelId="{3F100E1E-4E10-4CBB-86EF-0FEE5C1DA4D4}">
      <dgm:prSet/>
      <dgm:spPr/>
      <dgm:t>
        <a:bodyPr/>
        <a:lstStyle/>
        <a:p>
          <a:r>
            <a:rPr lang="en-US"/>
            <a:t>Other people permanently move to another place . This means they plan to stay there for a long time ,  perhaps for their whole lives .</a:t>
          </a:r>
        </a:p>
      </dgm:t>
    </dgm:pt>
    <dgm:pt modelId="{DA3BBD1F-D77C-474E-BF54-E12A1A875755}" type="parTrans" cxnId="{FA398F1B-9C68-40F0-877C-7F9EF3C562A7}">
      <dgm:prSet/>
      <dgm:spPr/>
      <dgm:t>
        <a:bodyPr/>
        <a:lstStyle/>
        <a:p>
          <a:endParaRPr lang="en-US"/>
        </a:p>
      </dgm:t>
    </dgm:pt>
    <dgm:pt modelId="{5959D3F7-3356-414F-BA0C-EB03CCBC1090}" type="sibTrans" cxnId="{FA398F1B-9C68-40F0-877C-7F9EF3C562A7}">
      <dgm:prSet/>
      <dgm:spPr/>
      <dgm:t>
        <a:bodyPr/>
        <a:lstStyle/>
        <a:p>
          <a:endParaRPr lang="en-US"/>
        </a:p>
      </dgm:t>
    </dgm:pt>
    <dgm:pt modelId="{DE18681E-67D2-4EA0-9D60-917C8F8A9969}" type="pres">
      <dgm:prSet presAssocID="{FBF12A21-D1E7-4F25-B0BF-555E548DD8BD}" presName="linear" presStyleCnt="0">
        <dgm:presLayoutVars>
          <dgm:animLvl val="lvl"/>
          <dgm:resizeHandles val="exact"/>
        </dgm:presLayoutVars>
      </dgm:prSet>
      <dgm:spPr/>
    </dgm:pt>
    <dgm:pt modelId="{F2049AE0-EAA2-41A3-A930-1CEE28657535}" type="pres">
      <dgm:prSet presAssocID="{CB9F4AC8-FF8E-4FEE-83A6-B47BB40C450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E498E10-89D3-4011-80EB-0F11A9FD7235}" type="pres">
      <dgm:prSet presAssocID="{C8F07E7B-2423-4827-9A70-6E25DC35F449}" presName="spacer" presStyleCnt="0"/>
      <dgm:spPr/>
    </dgm:pt>
    <dgm:pt modelId="{7E5D771B-72FF-4366-86E0-FDBBDCD8949B}" type="pres">
      <dgm:prSet presAssocID="{3F100E1E-4E10-4CBB-86EF-0FEE5C1DA4D4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650CD418-9F10-439A-A50D-F8DE6AF40336}" type="presOf" srcId="{FBF12A21-D1E7-4F25-B0BF-555E548DD8BD}" destId="{DE18681E-67D2-4EA0-9D60-917C8F8A9969}" srcOrd="0" destOrd="0" presId="urn:microsoft.com/office/officeart/2005/8/layout/vList2"/>
    <dgm:cxn modelId="{FA398F1B-9C68-40F0-877C-7F9EF3C562A7}" srcId="{FBF12A21-D1E7-4F25-B0BF-555E548DD8BD}" destId="{3F100E1E-4E10-4CBB-86EF-0FEE5C1DA4D4}" srcOrd="1" destOrd="0" parTransId="{DA3BBD1F-D77C-474E-BF54-E12A1A875755}" sibTransId="{5959D3F7-3356-414F-BA0C-EB03CCBC1090}"/>
    <dgm:cxn modelId="{FF12FC6C-53C5-49BC-AD2C-40E4DFDC41BF}" type="presOf" srcId="{3F100E1E-4E10-4CBB-86EF-0FEE5C1DA4D4}" destId="{7E5D771B-72FF-4366-86E0-FDBBDCD8949B}" srcOrd="0" destOrd="0" presId="urn:microsoft.com/office/officeart/2005/8/layout/vList2"/>
    <dgm:cxn modelId="{3F84287B-3CC1-4F25-A02B-1C3F956DCFB2}" srcId="{FBF12A21-D1E7-4F25-B0BF-555E548DD8BD}" destId="{CB9F4AC8-FF8E-4FEE-83A6-B47BB40C4507}" srcOrd="0" destOrd="0" parTransId="{0DFE0592-38A5-46F9-A4D6-64D179861258}" sibTransId="{C8F07E7B-2423-4827-9A70-6E25DC35F449}"/>
    <dgm:cxn modelId="{6A9853BC-1087-45BD-975A-11F1E13F7A28}" type="presOf" srcId="{CB9F4AC8-FF8E-4FEE-83A6-B47BB40C4507}" destId="{F2049AE0-EAA2-41A3-A930-1CEE28657535}" srcOrd="0" destOrd="0" presId="urn:microsoft.com/office/officeart/2005/8/layout/vList2"/>
    <dgm:cxn modelId="{6679433F-8DED-4EC7-816B-6577856BCCED}" type="presParOf" srcId="{DE18681E-67D2-4EA0-9D60-917C8F8A9969}" destId="{F2049AE0-EAA2-41A3-A930-1CEE28657535}" srcOrd="0" destOrd="0" presId="urn:microsoft.com/office/officeart/2005/8/layout/vList2"/>
    <dgm:cxn modelId="{4482EE74-070C-4C77-8D38-57778AB3B49A}" type="presParOf" srcId="{DE18681E-67D2-4EA0-9D60-917C8F8A9969}" destId="{9E498E10-89D3-4011-80EB-0F11A9FD7235}" srcOrd="1" destOrd="0" presId="urn:microsoft.com/office/officeart/2005/8/layout/vList2"/>
    <dgm:cxn modelId="{F126362F-B017-4945-B5B3-E21EC58DA076}" type="presParOf" srcId="{DE18681E-67D2-4EA0-9D60-917C8F8A9969}" destId="{7E5D771B-72FF-4366-86E0-FDBBDCD8949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817B7A-F6A0-43F2-945B-8B3726CFFB1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9581A9B-69DF-4232-940C-E3525955B1CC}">
      <dgm:prSet/>
      <dgm:spPr/>
      <dgm:t>
        <a:bodyPr/>
        <a:lstStyle/>
        <a:p>
          <a:r>
            <a:rPr lang="en-US"/>
            <a:t>These are positive , or good , reasons that people move to an area .</a:t>
          </a:r>
        </a:p>
      </dgm:t>
    </dgm:pt>
    <dgm:pt modelId="{4D4BA459-6764-46FD-ABA2-2662F1C62F51}" type="parTrans" cxnId="{1A82424A-9141-4D9B-B62F-DDD6E2582A72}">
      <dgm:prSet/>
      <dgm:spPr/>
      <dgm:t>
        <a:bodyPr/>
        <a:lstStyle/>
        <a:p>
          <a:endParaRPr lang="en-US"/>
        </a:p>
      </dgm:t>
    </dgm:pt>
    <dgm:pt modelId="{477B9AA3-DA4C-4CFF-AED2-2B238E40F85D}" type="sibTrans" cxnId="{1A82424A-9141-4D9B-B62F-DDD6E2582A72}">
      <dgm:prSet/>
      <dgm:spPr/>
      <dgm:t>
        <a:bodyPr/>
        <a:lstStyle/>
        <a:p>
          <a:endParaRPr lang="en-US"/>
        </a:p>
      </dgm:t>
    </dgm:pt>
    <dgm:pt modelId="{B9330B88-CE03-4A09-BA1D-E9A7EF6397CD}">
      <dgm:prSet/>
      <dgm:spPr/>
      <dgm:t>
        <a:bodyPr/>
        <a:lstStyle/>
        <a:p>
          <a:r>
            <a:rPr lang="en-US"/>
            <a:t>These can be social factors , such as an area’s job opportunities or familiar people . </a:t>
          </a:r>
        </a:p>
      </dgm:t>
    </dgm:pt>
    <dgm:pt modelId="{1F2E4495-747D-4953-97D9-0C44689BD703}" type="parTrans" cxnId="{4E6567AF-D620-44B1-AD5A-78B14562A14B}">
      <dgm:prSet/>
      <dgm:spPr/>
      <dgm:t>
        <a:bodyPr/>
        <a:lstStyle/>
        <a:p>
          <a:endParaRPr lang="en-US"/>
        </a:p>
      </dgm:t>
    </dgm:pt>
    <dgm:pt modelId="{C3B86D4A-E5FB-4BF9-9485-7DA7271FD638}" type="sibTrans" cxnId="{4E6567AF-D620-44B1-AD5A-78B14562A14B}">
      <dgm:prSet/>
      <dgm:spPr/>
      <dgm:t>
        <a:bodyPr/>
        <a:lstStyle/>
        <a:p>
          <a:endParaRPr lang="en-US"/>
        </a:p>
      </dgm:t>
    </dgm:pt>
    <dgm:pt modelId="{9AD2FE43-9C43-419D-B6D0-22C3911C4161}" type="pres">
      <dgm:prSet presAssocID="{DD817B7A-F6A0-43F2-945B-8B3726CFFB15}" presName="linear" presStyleCnt="0">
        <dgm:presLayoutVars>
          <dgm:animLvl val="lvl"/>
          <dgm:resizeHandles val="exact"/>
        </dgm:presLayoutVars>
      </dgm:prSet>
      <dgm:spPr/>
    </dgm:pt>
    <dgm:pt modelId="{EA55348D-2E17-4888-B1EE-7CC212CB7EB4}" type="pres">
      <dgm:prSet presAssocID="{D9581A9B-69DF-4232-940C-E3525955B1C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FC67F53-9B82-492B-AA98-F963C4A1B11A}" type="pres">
      <dgm:prSet presAssocID="{477B9AA3-DA4C-4CFF-AED2-2B238E40F85D}" presName="spacer" presStyleCnt="0"/>
      <dgm:spPr/>
    </dgm:pt>
    <dgm:pt modelId="{F49507B9-E248-477D-978A-B1EB77F58340}" type="pres">
      <dgm:prSet presAssocID="{B9330B88-CE03-4A09-BA1D-E9A7EF6397CD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017CA248-65AE-463F-9B36-9766F51166B6}" type="presOf" srcId="{DD817B7A-F6A0-43F2-945B-8B3726CFFB15}" destId="{9AD2FE43-9C43-419D-B6D0-22C3911C4161}" srcOrd="0" destOrd="0" presId="urn:microsoft.com/office/officeart/2005/8/layout/vList2"/>
    <dgm:cxn modelId="{1A82424A-9141-4D9B-B62F-DDD6E2582A72}" srcId="{DD817B7A-F6A0-43F2-945B-8B3726CFFB15}" destId="{D9581A9B-69DF-4232-940C-E3525955B1CC}" srcOrd="0" destOrd="0" parTransId="{4D4BA459-6764-46FD-ABA2-2662F1C62F51}" sibTransId="{477B9AA3-DA4C-4CFF-AED2-2B238E40F85D}"/>
    <dgm:cxn modelId="{4E6567AF-D620-44B1-AD5A-78B14562A14B}" srcId="{DD817B7A-F6A0-43F2-945B-8B3726CFFB15}" destId="{B9330B88-CE03-4A09-BA1D-E9A7EF6397CD}" srcOrd="1" destOrd="0" parTransId="{1F2E4495-747D-4953-97D9-0C44689BD703}" sibTransId="{C3B86D4A-E5FB-4BF9-9485-7DA7271FD638}"/>
    <dgm:cxn modelId="{8B0C61C5-38D5-4A02-BD46-C0D80A70DFE0}" type="presOf" srcId="{D9581A9B-69DF-4232-940C-E3525955B1CC}" destId="{EA55348D-2E17-4888-B1EE-7CC212CB7EB4}" srcOrd="0" destOrd="0" presId="urn:microsoft.com/office/officeart/2005/8/layout/vList2"/>
    <dgm:cxn modelId="{3CF0B0EA-676C-414D-A25A-71E245B2F843}" type="presOf" srcId="{B9330B88-CE03-4A09-BA1D-E9A7EF6397CD}" destId="{F49507B9-E248-477D-978A-B1EB77F58340}" srcOrd="0" destOrd="0" presId="urn:microsoft.com/office/officeart/2005/8/layout/vList2"/>
    <dgm:cxn modelId="{38E78E1F-D1FF-4634-BC70-5D38F0264943}" type="presParOf" srcId="{9AD2FE43-9C43-419D-B6D0-22C3911C4161}" destId="{EA55348D-2E17-4888-B1EE-7CC212CB7EB4}" srcOrd="0" destOrd="0" presId="urn:microsoft.com/office/officeart/2005/8/layout/vList2"/>
    <dgm:cxn modelId="{C8209FAB-3227-47F3-9B18-6745CA5127A7}" type="presParOf" srcId="{9AD2FE43-9C43-419D-B6D0-22C3911C4161}" destId="{AFC67F53-9B82-492B-AA98-F963C4A1B11A}" srcOrd="1" destOrd="0" presId="urn:microsoft.com/office/officeart/2005/8/layout/vList2"/>
    <dgm:cxn modelId="{E7E9163A-80F2-42EF-A74A-2F835AC6CB56}" type="presParOf" srcId="{9AD2FE43-9C43-419D-B6D0-22C3911C4161}" destId="{F49507B9-E248-477D-978A-B1EB77F5834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049AE0-EAA2-41A3-A930-1CEE28657535}">
      <dsp:nvSpPr>
        <dsp:cNvPr id="0" name=""/>
        <dsp:cNvSpPr/>
      </dsp:nvSpPr>
      <dsp:spPr>
        <a:xfrm>
          <a:off x="0" y="317740"/>
          <a:ext cx="6735443" cy="24242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There are several types of migration . Some people temporarily move to a new place . This means they will not stay for a long time and plan to return home .</a:t>
          </a:r>
        </a:p>
      </dsp:txBody>
      <dsp:txXfrm>
        <a:off x="118342" y="436082"/>
        <a:ext cx="6498759" cy="2187556"/>
      </dsp:txXfrm>
    </dsp:sp>
    <dsp:sp modelId="{7E5D771B-72FF-4366-86E0-FDBBDCD8949B}">
      <dsp:nvSpPr>
        <dsp:cNvPr id="0" name=""/>
        <dsp:cNvSpPr/>
      </dsp:nvSpPr>
      <dsp:spPr>
        <a:xfrm>
          <a:off x="0" y="2822620"/>
          <a:ext cx="6735443" cy="2424240"/>
        </a:xfrm>
        <a:prstGeom prst="roundRect">
          <a:avLst/>
        </a:prstGeom>
        <a:solidFill>
          <a:schemeClr val="accent5">
            <a:hueOff val="17409864"/>
            <a:satOff val="7692"/>
            <a:lumOff val="-84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Other people permanently move to another place . This means they plan to stay there for a long time ,  perhaps for their whole lives .</a:t>
          </a:r>
        </a:p>
      </dsp:txBody>
      <dsp:txXfrm>
        <a:off x="118342" y="2940962"/>
        <a:ext cx="6498759" cy="21875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55348D-2E17-4888-B1EE-7CC212CB7EB4}">
      <dsp:nvSpPr>
        <dsp:cNvPr id="0" name=""/>
        <dsp:cNvSpPr/>
      </dsp:nvSpPr>
      <dsp:spPr>
        <a:xfrm>
          <a:off x="0" y="66685"/>
          <a:ext cx="6735443" cy="266233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These are positive , or good , reasons that people move to an area .</a:t>
          </a:r>
        </a:p>
      </dsp:txBody>
      <dsp:txXfrm>
        <a:off x="129964" y="196649"/>
        <a:ext cx="6475515" cy="2402407"/>
      </dsp:txXfrm>
    </dsp:sp>
    <dsp:sp modelId="{F49507B9-E248-477D-978A-B1EB77F58340}">
      <dsp:nvSpPr>
        <dsp:cNvPr id="0" name=""/>
        <dsp:cNvSpPr/>
      </dsp:nvSpPr>
      <dsp:spPr>
        <a:xfrm>
          <a:off x="0" y="2835581"/>
          <a:ext cx="6735443" cy="2662335"/>
        </a:xfrm>
        <a:prstGeom prst="roundRect">
          <a:avLst/>
        </a:prstGeom>
        <a:solidFill>
          <a:schemeClr val="accent5">
            <a:hueOff val="17409864"/>
            <a:satOff val="7692"/>
            <a:lumOff val="-84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These can be social factors , such as an area’s job opportunities or familiar people . </a:t>
          </a:r>
        </a:p>
      </dsp:txBody>
      <dsp:txXfrm>
        <a:off x="129964" y="2965545"/>
        <a:ext cx="6475515" cy="24024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5713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3403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0657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4393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223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5205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3387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767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3067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0599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9493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11/19/2024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000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nterview.net/2020/05/govt-insensitivity-lockdown-opportunity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nd/3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jana.fm/2021/01/20/these-10-skills-will-get-you-hired-and-paid-well-in-2021-and-beyond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here2there.ca/outcome-harvesting-2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migration.org/en/web-review/the-10-best-articles-on-refugees-and-migration-232017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versetoday.com/141147/habitable-planets-around-red-dwarf-stars-might-not-get-enough-photons-to-support-plant-life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red.org/2020/02/17/record-de-temperatura-en-la-antartida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carrying bags on their heads&#10;&#10;Description automatically generated">
            <a:extLst>
              <a:ext uri="{FF2B5EF4-FFF2-40B4-BE49-F238E27FC236}">
                <a16:creationId xmlns:a16="http://schemas.microsoft.com/office/drawing/2014/main" id="{42E58407-91C0-23F2-4F4C-A74B2917A9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6179" r="19512"/>
          <a:stretch/>
        </p:blipFill>
        <p:spPr>
          <a:xfrm>
            <a:off x="5101771" y="10"/>
            <a:ext cx="7094361" cy="6857989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34066D6-1B59-4642-A86D-39464CEE9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527208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18E928D9-3091-4385-B979-265D55AD0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03011">
            <a:off x="1718653" y="70086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152E24-AEA6-F3FD-C5D1-BC9F0A5C6A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795509"/>
            <a:ext cx="4092525" cy="2798604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  <a:highlight>
                  <a:srgbClr val="00FF00"/>
                </a:highlight>
              </a:rPr>
              <a:t>People on the move 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D602432-D774-4CF5-94E8-7D52D0105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1186" y="4626633"/>
            <a:ext cx="491961" cy="4919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BF9EBB4-5078-47B2-AAA0-DF4A88D81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27932" y="5011563"/>
            <a:ext cx="731558" cy="731558"/>
          </a:xfrm>
          <a:prstGeom prst="rect">
            <a:avLst/>
          </a:prstGeom>
          <a:noFill/>
          <a:ln w="127000">
            <a:solidFill>
              <a:schemeClr val="accent2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6757F7-0359-5A66-4EC4-998D4146D32F}"/>
              </a:ext>
            </a:extLst>
          </p:cNvPr>
          <p:cNvSpPr txBox="1"/>
          <p:nvPr/>
        </p:nvSpPr>
        <p:spPr>
          <a:xfrm>
            <a:off x="9323230" y="6657944"/>
            <a:ext cx="287290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3" tooltip="https://www.counterview.net/2020/05/govt-insensitivity-lockdown-opportunity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7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!!Rectangle">
            <a:extLst>
              <a:ext uri="{FF2B5EF4-FFF2-40B4-BE49-F238E27FC236}">
                <a16:creationId xmlns:a16="http://schemas.microsoft.com/office/drawing/2014/main" id="{442D2C40-7ED8-45E4-9E7D-C3407F9CA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erson sitting at a table using a computer&#10;&#10;Description automatically generated">
            <a:extLst>
              <a:ext uri="{FF2B5EF4-FFF2-40B4-BE49-F238E27FC236}">
                <a16:creationId xmlns:a16="http://schemas.microsoft.com/office/drawing/2014/main" id="{4BCB7171-06F1-40BA-C715-44044923CAC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5626"/>
          <a:stretch/>
        </p:blipFill>
        <p:spPr>
          <a:xfrm>
            <a:off x="20" y="-8467"/>
            <a:ext cx="12191980" cy="68664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D51BAD-BC50-EC84-EC2C-602D4EB6F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*</a:t>
            </a:r>
            <a:r>
              <a:rPr lang="en-US" b="1" dirty="0">
                <a:solidFill>
                  <a:srgbClr val="FFFFFF"/>
                </a:solidFill>
                <a:highlight>
                  <a:srgbClr val="000080"/>
                </a:highlight>
              </a:rPr>
              <a:t>Economic Opportunities </a:t>
            </a:r>
            <a:r>
              <a:rPr lang="en-US" dirty="0">
                <a:solidFill>
                  <a:srgbClr val="FFFFFF"/>
                </a:solidFill>
              </a:rPr>
              <a:t>: In modern times , many people move for jobs . Some people move within their own country for a better job 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9DD05-75F2-6F8A-D35E-9B04BC5D1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Other people move to a different country for job opportunities . Some of these opportunities are permanent , and some are temporary .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3DC9EA-0C5D-68CD-FE8F-A66FE8A3BB37}"/>
              </a:ext>
            </a:extLst>
          </p:cNvPr>
          <p:cNvSpPr txBox="1"/>
          <p:nvPr/>
        </p:nvSpPr>
        <p:spPr>
          <a:xfrm>
            <a:off x="9319099" y="6657945"/>
            <a:ext cx="287290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vijana.fm/2021/01/20/these-10-skills-will-get-you-hired-and-paid-well-in-2021-and-beyond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800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6A3F9DB-B144-47A4-9DB2-706C3908B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!!Rectangle">
            <a:extLst>
              <a:ext uri="{FF2B5EF4-FFF2-40B4-BE49-F238E27FC236}">
                <a16:creationId xmlns:a16="http://schemas.microsoft.com/office/drawing/2014/main" id="{3D9A74CD-249A-437B-A289-413676038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group of people working in a field&#10;&#10;Description automatically generated">
            <a:extLst>
              <a:ext uri="{FF2B5EF4-FFF2-40B4-BE49-F238E27FC236}">
                <a16:creationId xmlns:a16="http://schemas.microsoft.com/office/drawing/2014/main" id="{C665C8C4-8653-CE08-8FF3-C75A38306E4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7422" b="257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2528C8-6D2A-E1DC-1047-19E1D5A44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 sz="2200"/>
              <a:t>*A migrant worker is someone who moves often to find a job . Migrant workers rarely plan to stay in one location permanently . In areas where farming is a major part of the economy , migrant workers are very important 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C88E3-D006-A7E4-A8F0-458E85F20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They move to an area to find jobs around harvest time . When the harvest in one region is over , they will move . </a:t>
            </a: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4C659C-A665-4E9D-1556-811FDEA3A210}"/>
              </a:ext>
            </a:extLst>
          </p:cNvPr>
          <p:cNvSpPr txBox="1"/>
          <p:nvPr/>
        </p:nvSpPr>
        <p:spPr>
          <a:xfrm>
            <a:off x="9482605" y="6657945"/>
            <a:ext cx="270939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here2there.ca/outcome-harvesting-2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555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50D104-DB83-A415-22C8-087E38F46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*Migrant workers don’t only work on farms . They can be found all over the world doing a variety of jobs 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D2C40-C292-D5E3-5781-5F34321EA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Some work in construction . Others might work in restaurants or hotels . Migrant workers will work in their own country and sometimes in other countries .  </a:t>
            </a:r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4654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!!Rectangle">
            <a:extLst>
              <a:ext uri="{FF2B5EF4-FFF2-40B4-BE49-F238E27FC236}">
                <a16:creationId xmlns:a16="http://schemas.microsoft.com/office/drawing/2014/main" id="{442D2C40-7ED8-45E4-9E7D-C3407F9CA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Bird's eye view of the cityscape">
            <a:extLst>
              <a:ext uri="{FF2B5EF4-FFF2-40B4-BE49-F238E27FC236}">
                <a16:creationId xmlns:a16="http://schemas.microsoft.com/office/drawing/2014/main" id="{3C6EC835-37F0-81C9-54C1-E83935FC4E8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15626"/>
          <a:stretch/>
        </p:blipFill>
        <p:spPr>
          <a:xfrm>
            <a:off x="20" y="-8467"/>
            <a:ext cx="12191980" cy="68664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9DED69-72A8-0EFC-3B95-4D74E1A66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FFFFFF"/>
                </a:solidFill>
              </a:rPr>
              <a:t>*Migration to the Middle East : The Middle East continues to be destination for human migration . Many factors cause people to move within their own countries 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B9E11-D215-D900-9753-05818CF0F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Urbanization draws people from rural areas into cities . Business and trade bring others . Today , banking and the petroleum industry bring people from all over the world to the Middle east both temporarily and permanently . </a:t>
            </a: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3351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!!Rectangle">
            <a:extLst>
              <a:ext uri="{FF2B5EF4-FFF2-40B4-BE49-F238E27FC236}">
                <a16:creationId xmlns:a16="http://schemas.microsoft.com/office/drawing/2014/main" id="{442D2C40-7ED8-45E4-9E7D-C3407F9CA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group of people holding a sign&#10;&#10;Description automatically generated">
            <a:extLst>
              <a:ext uri="{FF2B5EF4-FFF2-40B4-BE49-F238E27FC236}">
                <a16:creationId xmlns:a16="http://schemas.microsoft.com/office/drawing/2014/main" id="{0496C6EA-E457-45EA-FAE6-F7B24F7DEB6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309"/>
          <a:stretch/>
        </p:blipFill>
        <p:spPr>
          <a:xfrm>
            <a:off x="20" y="-8467"/>
            <a:ext cx="12191980" cy="68664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AFF3B8-38E5-E5A8-60BB-A0C6C8C06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US" sz="2700">
                <a:solidFill>
                  <a:srgbClr val="FFFFFF"/>
                </a:solidFill>
              </a:rPr>
              <a:t>* In previous lessons , you learned how humans can affect the environment . As populations grew and people spread throughout the world , they changed the environment in dramatic ways 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BB3A9-2312-BC22-A6F6-A8432A922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>
                <a:solidFill>
                  <a:srgbClr val="FFFFFF"/>
                </a:solidFill>
              </a:rPr>
              <a:t>People have continued to move to and settle in different environments throughout the world . What causes people to move and settle in certain areas ? </a:t>
            </a:r>
          </a:p>
          <a:p>
            <a:pPr marL="0" indent="0">
              <a:buNone/>
            </a:pPr>
            <a:r>
              <a:rPr lang="en-US">
                <a:solidFill>
                  <a:srgbClr val="FFFFFF"/>
                </a:solidFill>
              </a:rPr>
              <a:t>Many factors draw people to a new area , but just as many factors drive them away . 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AF1C4A-166F-6185-F14C-458F123A8EFF}"/>
              </a:ext>
            </a:extLst>
          </p:cNvPr>
          <p:cNvSpPr txBox="1"/>
          <p:nvPr/>
        </p:nvSpPr>
        <p:spPr>
          <a:xfrm>
            <a:off x="9652522" y="6657945"/>
            <a:ext cx="253947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openmigration.org/en/web-review/the-10-best-articles-on-refugees-and-migration-232017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255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5A632B-B15A-489E-8337-BC0F40DB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5262" y="859948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24861B-EC45-7DF4-D84E-E2E5EF1AF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Migration : Human migration is the act of people moving from one location to another .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51547D7-AD18-407B-A5F4-F8225B5DC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5452" y="434266"/>
            <a:ext cx="7217701" cy="5922084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C21CE69-A769-305C-321C-CFBBDD232C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0339861"/>
              </p:ext>
            </p:extLst>
          </p:nvPr>
        </p:nvGraphicFramePr>
        <p:xfrm>
          <a:off x="4763911" y="609600"/>
          <a:ext cx="6735443" cy="5564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799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BD04C-2624-F373-2A4F-A7F737CA7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*</a:t>
            </a:r>
            <a:r>
              <a:rPr lang="en-US" sz="3600" dirty="0"/>
              <a:t> Wen people migrate , they move from one place to another in the same country .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0624B-42F3-948C-26BD-1579FB2D9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When people </a:t>
            </a:r>
            <a:r>
              <a:rPr lang="en-US" sz="4000" dirty="0">
                <a:solidFill>
                  <a:srgbClr val="FF0000"/>
                </a:solidFill>
              </a:rPr>
              <a:t>emigrate</a:t>
            </a:r>
            <a:r>
              <a:rPr lang="en-US" sz="4000" dirty="0"/>
              <a:t> , they move away from their country to live in a different one . The process of moving into a new country is called </a:t>
            </a:r>
            <a:r>
              <a:rPr lang="en-US" sz="4000" dirty="0">
                <a:highlight>
                  <a:srgbClr val="FFFF00"/>
                </a:highlight>
              </a:rPr>
              <a:t>immigration </a:t>
            </a:r>
          </a:p>
        </p:txBody>
      </p:sp>
    </p:spTree>
    <p:extLst>
      <p:ext uri="{BB962C8B-B14F-4D97-AF65-F5344CB8AC3E}">
        <p14:creationId xmlns:p14="http://schemas.microsoft.com/office/powerpoint/2010/main" val="727303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!!Rectangle">
            <a:extLst>
              <a:ext uri="{FF2B5EF4-FFF2-40B4-BE49-F238E27FC236}">
                <a16:creationId xmlns:a16="http://schemas.microsoft.com/office/drawing/2014/main" id="{9F8A656C-0806-4677-A38B-DA5DF0F3C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sunset over a rocky landscape&#10;&#10;Description automatically generated">
            <a:extLst>
              <a:ext uri="{FF2B5EF4-FFF2-40B4-BE49-F238E27FC236}">
                <a16:creationId xmlns:a16="http://schemas.microsoft.com/office/drawing/2014/main" id="{A5D16549-3FDE-66DE-0703-1C6EFA4B9D2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346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BEF8C6D-8BB3-473A-9607-D7381CC5C0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7537" y="643467"/>
            <a:ext cx="5520995" cy="5215839"/>
          </a:xfrm>
          <a:prstGeom prst="roundRect">
            <a:avLst>
              <a:gd name="adj" fmla="val 265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8B5219-B3DD-7709-F119-FC6410AF6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9101" y="965200"/>
            <a:ext cx="4217300" cy="1667165"/>
          </a:xfrm>
        </p:spPr>
        <p:txBody>
          <a:bodyPr anchor="b">
            <a:normAutofit/>
          </a:bodyPr>
          <a:lstStyle/>
          <a:p>
            <a:r>
              <a:rPr lang="en-US" sz="2200"/>
              <a:t>*</a:t>
            </a:r>
            <a:r>
              <a:rPr lang="en-US" sz="2200" b="1">
                <a:highlight>
                  <a:srgbClr val="FF00FF"/>
                </a:highlight>
              </a:rPr>
              <a:t>Why People Move </a:t>
            </a:r>
            <a:r>
              <a:rPr lang="en-US" sz="2200"/>
              <a:t>: No matter why people move , they must consider how livable or habitable the new place is 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92173-9FCB-D1D9-2321-7A60BCDAE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9101" y="3029527"/>
            <a:ext cx="4877697" cy="2508046"/>
          </a:xfrm>
        </p:spPr>
        <p:txBody>
          <a:bodyPr>
            <a:normAutofit/>
          </a:bodyPr>
          <a:lstStyle/>
          <a:p>
            <a:r>
              <a:rPr lang="en-US" sz="2200" b="1">
                <a:highlight>
                  <a:srgbClr val="00FF00"/>
                </a:highlight>
              </a:rPr>
              <a:t>Habitable</a:t>
            </a:r>
            <a:r>
              <a:rPr lang="en-US" sz="2200"/>
              <a:t> : refers to whether an area is a safe and desirable place . </a:t>
            </a:r>
          </a:p>
          <a:p>
            <a:r>
              <a:rPr lang="en-US" sz="2200"/>
              <a:t>Determining if a place is habitable can be complicated since there are both social and physical factors to consider . 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DCFDFFB9-D302-4A05-A770-D33232254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06764" y="906791"/>
            <a:ext cx="2987899" cy="2987899"/>
          </a:xfrm>
          <a:prstGeom prst="arc">
            <a:avLst>
              <a:gd name="adj1" fmla="val 16200000"/>
              <a:gd name="adj2" fmla="val 114657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D6BC82-A333-7220-A741-EFFE9B419936}"/>
              </a:ext>
            </a:extLst>
          </p:cNvPr>
          <p:cNvSpPr txBox="1"/>
          <p:nvPr/>
        </p:nvSpPr>
        <p:spPr>
          <a:xfrm>
            <a:off x="9652523" y="6657945"/>
            <a:ext cx="253947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universetoday.com/141147/habitable-planets-around-red-dwarf-stars-might-not-get-enough-photons-to-support-plant-lif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589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olorful carved figures of humans">
            <a:extLst>
              <a:ext uri="{FF2B5EF4-FFF2-40B4-BE49-F238E27FC236}">
                <a16:creationId xmlns:a16="http://schemas.microsoft.com/office/drawing/2014/main" id="{84C92B69-DDC6-1EEB-034F-2EECC15B853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053"/>
          <a:stretch/>
        </p:blipFill>
        <p:spPr>
          <a:xfrm>
            <a:off x="-2" y="10"/>
            <a:ext cx="1219200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>
                  <a:alpha val="30000"/>
                </a:schemeClr>
              </a:gs>
              <a:gs pos="30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CD65A6-D709-0B6E-E78F-E11965F32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1122363"/>
            <a:ext cx="4023360" cy="280720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*Many people move to places that are like where they already live . People often would want to be near others who share the same or a similar culture . These are the social factors of migration .</a:t>
            </a:r>
          </a:p>
        </p:txBody>
      </p:sp>
    </p:spTree>
    <p:extLst>
      <p:ext uri="{BB962C8B-B14F-4D97-AF65-F5344CB8AC3E}">
        <p14:creationId xmlns:p14="http://schemas.microsoft.com/office/powerpoint/2010/main" val="389310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DCE1AED4-C7FF-4468-BF54-4470A0A3E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red buildings next to a body of water&#10;&#10;Description automatically generated">
            <a:extLst>
              <a:ext uri="{FF2B5EF4-FFF2-40B4-BE49-F238E27FC236}">
                <a16:creationId xmlns:a16="http://schemas.microsoft.com/office/drawing/2014/main" id="{0A477959-FDD9-26D3-E686-9A36161DE3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291" r="-1" b="-1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BDE94FAB-AA60-43B4-A2C3-3A940B9A9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44000">
                <a:schemeClr val="tx1">
                  <a:alpha val="40000"/>
                </a:schemeClr>
              </a:gs>
              <a:gs pos="100000">
                <a:schemeClr val="tx1">
                  <a:alpha val="7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1280F2-911B-7E1D-8737-821826B95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416721"/>
            <a:ext cx="9144000" cy="115266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3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*Physical factors have to do with the environment and basic human needs . For example : people need to be clean to fresh water and sources of food 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203E9-3685-961A-34DF-C47937257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5636465"/>
            <a:ext cx="9144000" cy="64678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2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Most habitable places to live are considered safe places to live 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F5AB57-26CD-E024-6791-87EF0B76B314}"/>
              </a:ext>
            </a:extLst>
          </p:cNvPr>
          <p:cNvSpPr txBox="1"/>
          <p:nvPr/>
        </p:nvSpPr>
        <p:spPr>
          <a:xfrm>
            <a:off x="9508411" y="6657945"/>
            <a:ext cx="268054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anred.org/2020/02/17/record-de-temperatura-en-la-antartida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744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5A632B-B15A-489E-8337-BC0F40DB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5262" y="859948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3CA381-3B14-2ECD-6583-C87933CAF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* Pull factors : are the reasons why people move to an area .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51547D7-AD18-407B-A5F4-F8225B5DC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5452" y="434266"/>
            <a:ext cx="7217701" cy="5922084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5255271-DD4A-AFA3-DE5F-C0BFFD811F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8765631"/>
              </p:ext>
            </p:extLst>
          </p:nvPr>
        </p:nvGraphicFramePr>
        <p:xfrm>
          <a:off x="4763911" y="609600"/>
          <a:ext cx="6735443" cy="5564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0413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36BAE6-0846-3520-30FF-39CF9619F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*These can also be physical factors , such as an area’s natural resources or pleasant climate .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FB6D2CDF-4D62-2501-0412-F7C3FB119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/>
              <a:t>*Push factors are negative reasons people choose to leave . </a:t>
            </a:r>
          </a:p>
          <a:p>
            <a:r>
              <a:rPr lang="en-US"/>
              <a:t>Environmental problems , such as pollution , drought , or lack of food , can be push factors . Social issues also can be push factors .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8599474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Office">
      <a:dk1>
        <a:srgbClr val="000000"/>
      </a:dk1>
      <a:lt1>
        <a:srgbClr val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Festival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732</Words>
  <Application>Microsoft Office PowerPoint</Application>
  <PresentationFormat>Widescreen</PresentationFormat>
  <Paragraphs>35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Century Gothic</vt:lpstr>
      <vt:lpstr>ShapesVTI</vt:lpstr>
      <vt:lpstr>People on the move </vt:lpstr>
      <vt:lpstr>* In previous lessons , you learned how humans can affect the environment . As populations grew and people spread throughout the world , they changed the environment in dramatic ways . </vt:lpstr>
      <vt:lpstr>Migration : Human migration is the act of people moving from one location to another . </vt:lpstr>
      <vt:lpstr>* Wen people migrate , they move from one place to another in the same country . </vt:lpstr>
      <vt:lpstr>*Why People Move : No matter why people move , they must consider how livable or habitable the new place is . </vt:lpstr>
      <vt:lpstr>*Many people move to places that are like where they already live . People often would want to be near others who share the same or a similar culture . These are the social factors of migration .</vt:lpstr>
      <vt:lpstr>*Physical factors have to do with the environment and basic human needs . For example : people need to be clean to fresh water and sources of food .</vt:lpstr>
      <vt:lpstr>* Pull factors : are the reasons why people move to an area . </vt:lpstr>
      <vt:lpstr>*These can also be physical factors , such as an area’s natural resources or pleasant climate .</vt:lpstr>
      <vt:lpstr>*Economic Opportunities : In modern times , many people move for jobs . Some people move within their own country for a better job . </vt:lpstr>
      <vt:lpstr>*A migrant worker is someone who moves often to find a job . Migrant workers rarely plan to stay in one location permanently . In areas where farming is a major part of the economy , migrant workers are very important .</vt:lpstr>
      <vt:lpstr>*Migrant workers don’t only work on farms . They can be found all over the world doing a variety of jobs .</vt:lpstr>
      <vt:lpstr>*Migration to the Middle East : The Middle East continues to be destination for human migration . Many factors cause people to move within their own countries 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People on the move</dc:title>
  <dc:creator>Fawzieh Quraan</dc:creator>
  <cp:lastModifiedBy>Fawzieh Quraan</cp:lastModifiedBy>
  <cp:revision>3</cp:revision>
  <dcterms:created xsi:type="dcterms:W3CDTF">2024-11-10T20:56:11Z</dcterms:created>
  <dcterms:modified xsi:type="dcterms:W3CDTF">2024-11-19T20:33:03Z</dcterms:modified>
</cp:coreProperties>
</file>