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F0A611-2701-46AF-B1C8-0E67FA09B8BA}" v="2" dt="2024-11-24T22:08:18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63E3F-81B0-DB52-2894-C21871958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8B1DEA-02E8-5F55-FF9A-E384EADC7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2903A-2618-0C72-CA2E-57B4678DE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46F3-9AAB-4BB3-A333-BF084C1C518F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8D5D2-B00E-0EBC-9F37-CEBD9C264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07B68-B8ED-066A-43E4-235037EB7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41E5-9BB0-4829-A2A7-E47D67758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C3E1A-5BA1-CF89-E2CF-3E60ACEC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4AAE1-DFB1-B1DE-10EA-AACCB5028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3D1C3-4309-04DA-EF31-753B9D584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46F3-9AAB-4BB3-A333-BF084C1C518F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DF3A7-AC56-66D8-F365-4DAE7D642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325D4-9DB2-6EA0-54D7-92E98C73E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41E5-9BB0-4829-A2A7-E47D67758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3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8C5636-F45A-7144-CEA4-0B1B944E6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C70FA4-ECEB-5060-5C45-1D4E606C2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A42EB-4455-7EA2-3DD9-8E2021CD2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46F3-9AAB-4BB3-A333-BF084C1C518F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0250D-B445-9B37-0E82-293DCB545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9C659-D2B0-5BBB-78B1-46046A5E2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41E5-9BB0-4829-A2A7-E47D67758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5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56D91-78FA-C1A9-E161-54310CDB4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16834-E30A-268E-BB0F-3CB767AF7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7A42A-0095-18EB-AF21-850313FEE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46F3-9AAB-4BB3-A333-BF084C1C518F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02CC3-96BA-AC6E-35DD-09A688D42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BC22C-AB5C-CB65-7B70-D24B0068F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41E5-9BB0-4829-A2A7-E47D67758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59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AB710-B4AB-F6D5-2B4A-D789A0591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4C71C-EF80-82BC-3A70-D29F23C1A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DB2CD-B836-A913-8161-7CB46E244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46F3-9AAB-4BB3-A333-BF084C1C518F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22038-CEF8-0F33-6E9E-CF3377597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94C98-4778-CF23-6C4D-DCA15D418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41E5-9BB0-4829-A2A7-E47D67758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3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ACB13-7FA7-F366-3C32-B8CD04503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EE01A-3FE6-CCC0-E5B5-465F9AD76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540FE9-04F4-957A-1289-D2D82F39A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D06AA-A8F8-EDA0-B500-00D91AD2C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46F3-9AAB-4BB3-A333-BF084C1C518F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4CE3C-D283-C34B-134D-09094BF90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25CEB-1EB3-D959-FC33-AD1A283E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41E5-9BB0-4829-A2A7-E47D67758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0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002D8-3F99-5156-1536-6673A9334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1E8BB-334A-D92D-B75C-4D682A5D9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3CC0A7-C75E-044F-6E05-124F88787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CDEF5-965D-D4B1-2F8E-6A690238AC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A4AB37-EEF4-8A1B-C548-D66184A673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695096-CE1F-403D-D516-D8137EC66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46F3-9AAB-4BB3-A333-BF084C1C518F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41CA9A-A335-C28F-6C87-FD9634BE5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2A12E1-1689-35FA-630F-B1AA544C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41E5-9BB0-4829-A2A7-E47D67758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8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F5743-8D80-CA4B-B45B-5E640806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E14F26-B8BE-C847-D0EC-A4A7DD217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46F3-9AAB-4BB3-A333-BF084C1C518F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3A8E7-B388-759A-64F9-75CBD275F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74B1F-0054-8904-3282-0F51FAAB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41E5-9BB0-4829-A2A7-E47D67758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2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20405E-E027-AC2B-07EC-1669ACA5C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46F3-9AAB-4BB3-A333-BF084C1C518F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5D55F-6200-A834-0AC8-6A41393FD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BBD1D-2FDD-1E1A-310D-EE02FC00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41E5-9BB0-4829-A2A7-E47D67758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3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B283F-7E82-D298-B4BA-5F968052C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A7A00-B631-AE07-E732-6D17DBFAA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CD3CF5-9172-371B-1D04-1C7C32AB2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2C375-AABA-C7BF-55D0-93DFFA927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46F3-9AAB-4BB3-A333-BF084C1C518F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6E6A4-3BAE-D6F9-D60B-EB5277EC5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AA53D-C765-71A4-AADC-4CE15D15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41E5-9BB0-4829-A2A7-E47D67758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3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B3B88-3CC2-D577-7200-060DA7B1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E6D84-DB68-FC63-3DA1-DE76AF69C7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150E7-CE97-6F90-CCB9-FCB76CCCB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AEF19D-4E3D-B10F-8345-A69A5C926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46F3-9AAB-4BB3-A333-BF084C1C518F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0A7B56-C427-E726-97A2-6430AC707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F75EF-1C7A-FCF1-FFE4-21750F580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41E5-9BB0-4829-A2A7-E47D67758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2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507ACA-A0BA-9F26-0EE5-A1BBD8E95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6E35B-CE7D-5EE1-045A-297EB88E3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A4E61-3A87-19D6-5CC2-20F27D5DD1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B46F3-9AAB-4BB3-A333-BF084C1C518F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E57B3-54C5-5980-2382-F70BE3E86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05342-EF43-388C-7568-9E6CB6B18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C41E5-9BB0-4829-A2A7-E47D67758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4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education.psu.edu/egee102/book/export/html/140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roboforex.com/blog/2020/12/25/how-to-invest-10000-usd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77626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looringtheconsumer.blogspot.com/2010_09_01_archive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blmcalifornia/36012072955/in/photolist-WSghDz-9H6k8P-dA8Xtw-9t2XpR-WBaXYA-7dKPto-c3b5Yo-dA8WGC-dA3qYp-bmzShM-5rmDm4-dA8Ym1-9H9dJs-24N2rkp-dA91wU-221S3F9-2J2WAq-dA3pWc-2HXDDz-c3anv5-aCMwML-WBb48d-dA3yyn-akEYBj-dA8Z91-WgRN1s-WgRSmw-akEYad-aCMuQG-WSg82i-cqvFH-dA8VCS-dA3pFR-dA92q5-2HXAkD-GWrDUn-xTyAD9-PSE45X-PPVpn9-PZtK51-PPTt89-PPTZYh-ymPyhy-PZuQYy-PPVnWy-PZtf1j-PTBTtq-PLGyPi-PLGzfi-dA8XAC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cyoptions.irpp.org/fr/magazines/september-2020/what-canadians-think-about-the-future-of-oil-and-gas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essandrobacci.com/2013/11/shells-majnoon-oilfield-and-other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CBAAAE-3740-EACC-7463-674136A8C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en-US" sz="6600" b="1">
                <a:highlight>
                  <a:srgbClr val="FFFF00"/>
                </a:highlight>
              </a:rPr>
              <a:t>Beneath the sand 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diagram of different types of gas&#10;&#10;Description automatically generated">
            <a:extLst>
              <a:ext uri="{FF2B5EF4-FFF2-40B4-BE49-F238E27FC236}">
                <a16:creationId xmlns:a16="http://schemas.microsoft.com/office/drawing/2014/main" id="{D652CCF3-FBC8-3994-EEFE-584A1C8FD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54296" y="872132"/>
            <a:ext cx="7214616" cy="50863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41E9A0-C70F-0C26-315A-FE2A8E98D1A1}"/>
              </a:ext>
            </a:extLst>
          </p:cNvPr>
          <p:cNvSpPr txBox="1"/>
          <p:nvPr/>
        </p:nvSpPr>
        <p:spPr>
          <a:xfrm>
            <a:off x="9428821" y="5758380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e-education.psu.edu/egee102/book/export/html/140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1F6FD-1D97-41D1-0D75-3F12A67E0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*Today’s world uses a lot of energy . Much of this energy comes from fossil fuels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30FA5-9AB8-0E9D-BC63-11950AF64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b="1" dirty="0">
                <a:solidFill>
                  <a:srgbClr val="FF0000"/>
                </a:solidFill>
                <a:highlight>
                  <a:srgbClr val="FFFF00"/>
                </a:highlight>
              </a:rPr>
              <a:t>Fossil fuel </a:t>
            </a:r>
            <a:r>
              <a:rPr lang="en-US" sz="4400" dirty="0"/>
              <a:t>is formed in Earth from plant or animal remains . </a:t>
            </a:r>
          </a:p>
          <a:p>
            <a:r>
              <a:rPr lang="en-US" sz="4400" dirty="0"/>
              <a:t>Over time , heat and pressure from layers of soil turned these remains into crude oil , or natural gas . </a:t>
            </a:r>
          </a:p>
          <a:p>
            <a:r>
              <a:rPr lang="en-US" sz="4400" b="1" dirty="0">
                <a:solidFill>
                  <a:srgbClr val="00B050"/>
                </a:solidFill>
                <a:highlight>
                  <a:srgbClr val="FFFF00"/>
                </a:highlight>
              </a:rPr>
              <a:t>Crude oil </a:t>
            </a:r>
            <a:r>
              <a:rPr lang="en-US" sz="4400" dirty="0"/>
              <a:t>is a liquid that is found underneath Earth’s surface .People extract , or take out , this crude oil from the ground . </a:t>
            </a:r>
          </a:p>
        </p:txBody>
      </p:sp>
    </p:spTree>
    <p:extLst>
      <p:ext uri="{BB962C8B-B14F-4D97-AF65-F5344CB8AC3E}">
        <p14:creationId xmlns:p14="http://schemas.microsoft.com/office/powerpoint/2010/main" val="69922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B98EB-5981-4115-BAB3-5D3310BE0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*One product that people make from it is petroleum , a liquid that can be burned for energy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43A31-43BE-1673-4C3C-A3F9921CB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Natural gas is another energy source found under Earth’s surface that people can use for fuel . </a:t>
            </a:r>
          </a:p>
          <a:p>
            <a:r>
              <a:rPr lang="en-US" sz="4400" dirty="0"/>
              <a:t>To remove crude oil from the ground , people drill deep into Earth to reach the rock that has oil in it 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951D9B-4295-7B95-7914-CBFD693B1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24146" y="5111995"/>
            <a:ext cx="3535687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8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arge crane in a factory&#10;&#10;Description automatically generated">
            <a:extLst>
              <a:ext uri="{FF2B5EF4-FFF2-40B4-BE49-F238E27FC236}">
                <a16:creationId xmlns:a16="http://schemas.microsoft.com/office/drawing/2014/main" id="{F8E86265-4369-DCDE-4182-D132ABD9302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23569" y="993913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FD64FB-FFFE-473A-006B-BC47422D2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*Once the oil is removed from the rock it goes for refinement . </a:t>
            </a:r>
            <a:r>
              <a:rPr lang="en-US" sz="2800" b="1">
                <a:solidFill>
                  <a:srgbClr val="FFFFFF"/>
                </a:solidFill>
                <a:highlight>
                  <a:srgbClr val="00FF00"/>
                </a:highlight>
              </a:rPr>
              <a:t>Refinement</a:t>
            </a:r>
            <a:r>
              <a:rPr lang="en-US" sz="2800">
                <a:solidFill>
                  <a:srgbClr val="FFFFFF"/>
                </a:solidFill>
              </a:rPr>
              <a:t> means that crude oil is processed or broken down and converted into usable products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AF80C-C060-EF72-D665-623B472F6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These include gasoline for running vehicles , heating oil for keeping buildings warm , and ready for roads . </a:t>
            </a:r>
          </a:p>
        </p:txBody>
      </p:sp>
    </p:spTree>
    <p:extLst>
      <p:ext uri="{BB962C8B-B14F-4D97-AF65-F5344CB8AC3E}">
        <p14:creationId xmlns:p14="http://schemas.microsoft.com/office/powerpoint/2010/main" val="1987491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21589-043C-D48E-4732-0D6BF687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6936"/>
            <a:ext cx="10515600" cy="863752"/>
          </a:xfrm>
        </p:spPr>
        <p:txBody>
          <a:bodyPr>
            <a:normAutofit fontScale="90000"/>
          </a:bodyPr>
          <a:lstStyle/>
          <a:p>
            <a:r>
              <a:rPr lang="en-US" dirty="0"/>
              <a:t>*</a:t>
            </a:r>
            <a:r>
              <a:rPr lang="en-US" b="1" dirty="0">
                <a:solidFill>
                  <a:srgbClr val="FF0000"/>
                </a:solidFill>
                <a:highlight>
                  <a:srgbClr val="00FFFF"/>
                </a:highlight>
              </a:rPr>
              <a:t>Oil and the Environment </a:t>
            </a:r>
            <a:r>
              <a:rPr lang="en-US" dirty="0"/>
              <a:t>: Products that come from crude oil make our lives more convenient and comfortable .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98603-5D4D-7184-37CD-0CDE562C8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However , producing and using crude oil has negative effects on the environment . </a:t>
            </a:r>
          </a:p>
          <a:p>
            <a:r>
              <a:rPr lang="en-US" sz="4400" dirty="0"/>
              <a:t>For example : exploring and drilling for oil can harm natural habitats .</a:t>
            </a:r>
          </a:p>
          <a:p>
            <a:r>
              <a:rPr lang="en-US" sz="4400" dirty="0"/>
              <a:t>It’s important to use technology and laws to reduce these negative effects .</a:t>
            </a:r>
          </a:p>
        </p:txBody>
      </p:sp>
    </p:spTree>
    <p:extLst>
      <p:ext uri="{BB962C8B-B14F-4D97-AF65-F5344CB8AC3E}">
        <p14:creationId xmlns:p14="http://schemas.microsoft.com/office/powerpoint/2010/main" val="2119564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smartphone and tablet&#10;&#10;Description automatically generated">
            <a:extLst>
              <a:ext uri="{FF2B5EF4-FFF2-40B4-BE49-F238E27FC236}">
                <a16:creationId xmlns:a16="http://schemas.microsoft.com/office/drawing/2014/main" id="{B577F7D9-D9CE-5AF2-D182-7E13A8A7BA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670" b="202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E02349-5157-7780-CD60-F1EB1910C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*Using technology like the Global Positioning System (GPS)makes searching for oil reserves more accurate .</a:t>
            </a:r>
            <a:br>
              <a:rPr lang="en-US" sz="2800">
                <a:solidFill>
                  <a:srgbClr val="FFFFFF"/>
                </a:solidFill>
              </a:rPr>
            </a:b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9B548-3014-F229-26BB-F49867F40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Reserves are areas with underground supplies of oil . This means less wilderness needs to be disturbed . Drilling tools and methods have improved with new technology , too . The result is that drilling now causes less damage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AE2EB6-C8D0-2E8E-613A-24C449EB5FE2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flooringtheconsumer.blogspot.com/2010_09_01_archi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13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il rigs in a field&#10;&#10;Description automatically generated">
            <a:extLst>
              <a:ext uri="{FF2B5EF4-FFF2-40B4-BE49-F238E27FC236}">
                <a16:creationId xmlns:a16="http://schemas.microsoft.com/office/drawing/2014/main" id="{28BA1046-B977-334C-4D07-8A51A49618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4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6CFE5-81D6-4824-81AB-36150705D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*However , drilling for oil may lead to oil spills and leaks . These can be harmful to plants , animals ,and people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F5B0C-944F-B494-D9E6-35FCF8390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 the 1980s and early 1990s new laws made ships carrying oil safer . The law stated that these ships had to be made with double hull (the part of a boat that is underwater ) to protect against spills .</a:t>
            </a:r>
          </a:p>
        </p:txBody>
      </p:sp>
    </p:spTree>
    <p:extLst>
      <p:ext uri="{BB962C8B-B14F-4D97-AF65-F5344CB8AC3E}">
        <p14:creationId xmlns:p14="http://schemas.microsoft.com/office/powerpoint/2010/main" val="329088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A large industrial plant with many towers and lights&#10;&#10;Description automatically generated">
            <a:extLst>
              <a:ext uri="{FF2B5EF4-FFF2-40B4-BE49-F238E27FC236}">
                <a16:creationId xmlns:a16="http://schemas.microsoft.com/office/drawing/2014/main" id="{703E89AF-B754-B850-6E6C-283C42BCD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621" r="1" b="1"/>
          <a:stretch/>
        </p:blipFill>
        <p:spPr>
          <a:xfrm>
            <a:off x="626590" y="317578"/>
            <a:ext cx="10851111" cy="3508437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3C69E3-4C4F-BE6B-BA23-EBBC40D27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018137"/>
            <a:ext cx="4569060" cy="2129586"/>
          </a:xfrm>
          <a:noFill/>
        </p:spPr>
        <p:txBody>
          <a:bodyPr anchor="t">
            <a:normAutofit/>
          </a:bodyPr>
          <a:lstStyle/>
          <a:p>
            <a:r>
              <a:rPr lang="en-US" sz="2300" dirty="0">
                <a:solidFill>
                  <a:schemeClr val="bg1"/>
                </a:solidFill>
                <a:highlight>
                  <a:srgbClr val="FF0000"/>
                </a:highlight>
              </a:rPr>
              <a:t>*</a:t>
            </a:r>
            <a:r>
              <a:rPr lang="en-US" sz="2300" b="1" dirty="0">
                <a:solidFill>
                  <a:schemeClr val="bg1"/>
                </a:solidFill>
                <a:highlight>
                  <a:srgbClr val="FF0000"/>
                </a:highlight>
              </a:rPr>
              <a:t>The oil Industry in MENA </a:t>
            </a:r>
            <a:r>
              <a:rPr lang="en-US" sz="2300" dirty="0">
                <a:solidFill>
                  <a:schemeClr val="bg1"/>
                </a:solidFill>
              </a:rPr>
              <a:t>: Nearly 100 countries produce oil for energy . The organization of the petroleum Exporting Countries , or OPEC , was founded in 1960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19F95-48ED-9900-2BC9-D3A151402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080" y="4018143"/>
            <a:ext cx="5674105" cy="2129599"/>
          </a:xfrm>
          <a:noFill/>
        </p:spPr>
        <p:txBody>
          <a:bodyPr anchor="t">
            <a:norm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OPEC’s purpose is to help oil-exporting countries work together to keep the oil industry stable . This means these countries produce as much oil as the world needs , and they get paid in return . OPEC also takes part in research to find better and safer ways to extract crude oil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9FDEDB-4264-28C0-C4F3-745E8D5033FC}"/>
              </a:ext>
            </a:extLst>
          </p:cNvPr>
          <p:cNvSpPr txBox="1"/>
          <p:nvPr/>
        </p:nvSpPr>
        <p:spPr>
          <a:xfrm>
            <a:off x="9151423" y="3625960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policyoptions.irpp.org/fr/magazines/september-2020/what-canadians-think-about-the-future-of-oil-and-ga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37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earing a hard hat and orange overalls walking down a walkway&#10;&#10;Description automatically generated">
            <a:extLst>
              <a:ext uri="{FF2B5EF4-FFF2-40B4-BE49-F238E27FC236}">
                <a16:creationId xmlns:a16="http://schemas.microsoft.com/office/drawing/2014/main" id="{AB04AD11-0072-BE18-58A1-8542573AD92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081" b="85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D8EE36-9458-76B7-993B-91F3799AF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*There are thirteen countries in OPEC . Eight of those are in MENA region . Together , these countries hold 58 percent of the world’s oil reserves , which is the oil still in the ground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6E53C-A2AF-0ADF-29B2-2B0804DCB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As a result , the oil-producing countries in the MENA region have built much of their economies around oil . This means that a lot of money and jobs come from oil industry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1E1040-AD16-C0BF-019F-7F02DE2AE1E9}"/>
              </a:ext>
            </a:extLst>
          </p:cNvPr>
          <p:cNvSpPr txBox="1"/>
          <p:nvPr/>
        </p:nvSpPr>
        <p:spPr>
          <a:xfrm>
            <a:off x="10005183" y="6657945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alessandrobacci.com/2013/11/shells-majnoon-oilfield-and-other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29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573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Beneath the sand </vt:lpstr>
      <vt:lpstr>*Today’s world uses a lot of energy . Much of this energy comes from fossil fuels . </vt:lpstr>
      <vt:lpstr>*One product that people make from it is petroleum , a liquid that can be burned for energy </vt:lpstr>
      <vt:lpstr>*Once the oil is removed from the rock it goes for refinement . Refinement means that crude oil is processed or broken down and converted into usable products .</vt:lpstr>
      <vt:lpstr>*Oil and the Environment : Products that come from crude oil make our lives more convenient and comfortable .  </vt:lpstr>
      <vt:lpstr>*Using technology like the Global Positioning System (GPS)makes searching for oil reserves more accurate . </vt:lpstr>
      <vt:lpstr>*However , drilling for oil may lead to oil spills and leaks . These can be harmful to plants , animals ,and people .</vt:lpstr>
      <vt:lpstr>*The oil Industry in MENA : Nearly 100 countries produce oil for energy . The organization of the petroleum Exporting Countries , or OPEC , was founded in 1960 .</vt:lpstr>
      <vt:lpstr>*There are thirteen countries in OPEC . Eight of those are in MENA region . Together , these countries hold 58 percent of the world’s oil reserves , which is the oil still in the ground 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Beneath the sand</dc:title>
  <dc:creator>Fawzieh Quraan</dc:creator>
  <cp:lastModifiedBy>Fawzieh Quraan</cp:lastModifiedBy>
  <cp:revision>2</cp:revision>
  <dcterms:created xsi:type="dcterms:W3CDTF">2024-11-23T21:08:49Z</dcterms:created>
  <dcterms:modified xsi:type="dcterms:W3CDTF">2024-11-24T22:08:52Z</dcterms:modified>
</cp:coreProperties>
</file>