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7" r:id="rId2"/>
    <p:sldId id="258" r:id="rId3"/>
    <p:sldId id="259" r:id="rId4"/>
    <p:sldId id="261" r:id="rId5"/>
    <p:sldId id="262" r:id="rId6"/>
    <p:sldId id="281" r:id="rId7"/>
    <p:sldId id="280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5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3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7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7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3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3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2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9/26/2021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262" y="559158"/>
            <a:ext cx="8825658" cy="3329581"/>
          </a:xfrm>
        </p:spPr>
        <p:txBody>
          <a:bodyPr/>
          <a:lstStyle/>
          <a:p>
            <a:r>
              <a:rPr lang="en-US" b="1" dirty="0" err="1"/>
              <a:t>Cocoliso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085" y="4403892"/>
            <a:ext cx="8825658" cy="8614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Grammar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84" t="27400" r="31028" b="25577"/>
          <a:stretch/>
        </p:blipFill>
        <p:spPr>
          <a:xfrm>
            <a:off x="6065949" y="167425"/>
            <a:ext cx="5576553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17855"/>
          </a:xfrm>
        </p:spPr>
        <p:txBody>
          <a:bodyPr/>
          <a:lstStyle/>
          <a:p>
            <a:r>
              <a:rPr lang="en-US" dirty="0" smtClean="0"/>
              <a:t>Compound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13019" y="1236372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smtClean="0"/>
              <a:t>Compound sentences can be made by joining three words together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And , but, or</a:t>
            </a:r>
          </a:p>
          <a:p>
            <a:r>
              <a:rPr lang="en-US" sz="4000" dirty="0" smtClean="0"/>
              <a:t>And- </a:t>
            </a:r>
            <a:r>
              <a:rPr lang="en-US" sz="4000" dirty="0" smtClean="0">
                <a:solidFill>
                  <a:srgbClr val="FF0000"/>
                </a:solidFill>
              </a:rPr>
              <a:t>gives information</a:t>
            </a:r>
          </a:p>
          <a:p>
            <a:r>
              <a:rPr lang="en-US" sz="4000" dirty="0" smtClean="0"/>
              <a:t>But- </a:t>
            </a:r>
            <a:r>
              <a:rPr lang="en-US" sz="4000" dirty="0" smtClean="0">
                <a:solidFill>
                  <a:srgbClr val="FF0000"/>
                </a:solidFill>
              </a:rPr>
              <a:t>gives reason</a:t>
            </a:r>
          </a:p>
          <a:p>
            <a:r>
              <a:rPr lang="en-US" sz="4000" dirty="0" smtClean="0"/>
              <a:t>Or- </a:t>
            </a:r>
            <a:r>
              <a:rPr lang="en-US" sz="4000" dirty="0" smtClean="0">
                <a:solidFill>
                  <a:srgbClr val="FF0000"/>
                </a:solidFill>
              </a:rPr>
              <a:t>gives a choice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777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>
                <a:latin typeface="Comic Sans MS" pitchFamily="66" charset="0"/>
              </a:rPr>
              <a:t>I wanted to buy everything, but I clutched my coins tightly in my pocket.</a:t>
            </a:r>
          </a:p>
          <a:p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The sentence is a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compound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sentence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r>
              <a:rPr lang="en-US" sz="3600" dirty="0">
                <a:latin typeface="Comic Sans MS" pitchFamily="66" charset="0"/>
              </a:rPr>
              <a:t>Two simple sentences have been combined with a comma and the word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but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458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endParaRPr lang="en-U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7772400" cy="4343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A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simple sentence </a:t>
            </a:r>
            <a:r>
              <a:rPr lang="en-US" sz="3600" dirty="0">
                <a:latin typeface="Comic Sans MS" pitchFamily="66" charset="0"/>
              </a:rPr>
              <a:t>has one subject and one predicate.</a:t>
            </a:r>
          </a:p>
          <a:p>
            <a:r>
              <a:rPr lang="en-US" sz="3600" dirty="0">
                <a:latin typeface="Comic Sans MS" pitchFamily="66" charset="0"/>
              </a:rPr>
              <a:t>A </a:t>
            </a:r>
            <a:r>
              <a:rPr lang="en-US" sz="3600" b="1" dirty="0">
                <a:solidFill>
                  <a:schemeClr val="accent1"/>
                </a:solidFill>
                <a:latin typeface="Comic Sans MS" pitchFamily="66" charset="0"/>
              </a:rPr>
              <a:t>compound sentence </a:t>
            </a:r>
            <a:r>
              <a:rPr lang="en-US" sz="3600" dirty="0">
                <a:latin typeface="Comic Sans MS" pitchFamily="66" charset="0"/>
              </a:rPr>
              <a:t>contains two simple sentences joined by a comma and a word such as </a:t>
            </a:r>
            <a:r>
              <a:rPr lang="en-US" sz="3600" b="1" i="1" dirty="0">
                <a:solidFill>
                  <a:schemeClr val="accent1"/>
                </a:solidFill>
                <a:latin typeface="Comic Sans MS" pitchFamily="66" charset="0"/>
              </a:rPr>
              <a:t>and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b="1" i="1" dirty="0">
                <a:solidFill>
                  <a:schemeClr val="accent1"/>
                </a:solidFill>
                <a:latin typeface="Comic Sans MS" pitchFamily="66" charset="0"/>
              </a:rPr>
              <a:t>but</a:t>
            </a:r>
            <a:r>
              <a:rPr lang="en-US" sz="3600" dirty="0">
                <a:latin typeface="Comic Sans MS" pitchFamily="66" charset="0"/>
              </a:rPr>
              <a:t>, or </a:t>
            </a:r>
            <a:r>
              <a:rPr lang="en-US" sz="3600" b="1" i="1" dirty="0" err="1">
                <a:solidFill>
                  <a:schemeClr val="accent1"/>
                </a:solidFill>
                <a:latin typeface="Comic Sans MS" pitchFamily="66" charset="0"/>
              </a:rPr>
              <a:t>or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Simple Sentence:  </a:t>
            </a:r>
            <a:r>
              <a:rPr lang="en-US" sz="3600" dirty="0">
                <a:latin typeface="Comic Sans MS" pitchFamily="66" charset="0"/>
              </a:rPr>
              <a:t>The boy helped his mother.</a:t>
            </a:r>
          </a:p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Simple Sentence:  </a:t>
            </a:r>
            <a:r>
              <a:rPr lang="en-US" sz="3600" dirty="0">
                <a:latin typeface="Comic Sans MS" pitchFamily="66" charset="0"/>
              </a:rPr>
              <a:t>His mother bought him a bicycle.</a:t>
            </a:r>
          </a:p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Compound Sentence:  </a:t>
            </a:r>
            <a:r>
              <a:rPr lang="en-US" sz="3600" dirty="0">
                <a:latin typeface="Comic Sans MS" pitchFamily="66" charset="0"/>
              </a:rPr>
              <a:t>The boy helped his mother, and his mother bought him a bicycle.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The two parts of a compound sentence have ideas that make sense together.</a:t>
            </a:r>
          </a:p>
          <a:p>
            <a:r>
              <a:rPr lang="en-US" sz="3600" dirty="0">
                <a:latin typeface="Comic Sans MS" pitchFamily="66" charset="0"/>
              </a:rPr>
              <a:t>A comma goes after the first sentences before the word </a:t>
            </a:r>
            <a:r>
              <a:rPr lang="en-US" sz="3600" b="1" i="1" dirty="0">
                <a:solidFill>
                  <a:schemeClr val="accent1"/>
                </a:solidFill>
                <a:latin typeface="Comic Sans MS" pitchFamily="66" charset="0"/>
              </a:rPr>
              <a:t>and</a:t>
            </a:r>
            <a:r>
              <a:rPr lang="en-US" sz="3600" dirty="0">
                <a:latin typeface="Comic Sans MS" pitchFamily="66" charset="0"/>
              </a:rPr>
              <a:t>, </a:t>
            </a:r>
            <a:r>
              <a:rPr lang="en-US" sz="3600" b="1" i="1" dirty="0">
                <a:solidFill>
                  <a:schemeClr val="accent1"/>
                </a:solidFill>
                <a:latin typeface="Comic Sans MS" pitchFamily="66" charset="0"/>
              </a:rPr>
              <a:t>but</a:t>
            </a:r>
            <a:r>
              <a:rPr lang="en-US" sz="3600" dirty="0">
                <a:latin typeface="Comic Sans MS" pitchFamily="66" charset="0"/>
              </a:rPr>
              <a:t>, or </a:t>
            </a:r>
            <a:r>
              <a:rPr lang="en-US" sz="3600" b="1" i="1" dirty="0" err="1">
                <a:solidFill>
                  <a:schemeClr val="accent1"/>
                </a:solidFill>
                <a:latin typeface="Comic Sans MS" pitchFamily="66" charset="0"/>
              </a:rPr>
              <a:t>or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The family had a farm.</a:t>
            </a:r>
          </a:p>
          <a:p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simple sentence</a:t>
            </a:r>
          </a:p>
          <a:p>
            <a:r>
              <a:rPr lang="en-US" sz="3600" dirty="0">
                <a:latin typeface="Comic Sans MS" pitchFamily="66" charset="0"/>
              </a:rPr>
              <a:t>The boy planted beans, and his mom planted pumpkins.</a:t>
            </a:r>
          </a:p>
          <a:p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compound sentence</a:t>
            </a:r>
          </a:p>
          <a:p>
            <a:r>
              <a:rPr lang="en-US" sz="3600" dirty="0">
                <a:latin typeface="Comic Sans MS" pitchFamily="66" charset="0"/>
              </a:rPr>
              <a:t>The family ate bananas and spinach.</a:t>
            </a:r>
          </a:p>
          <a:p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simple sentence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Tell if each sentence is a simple sentence or a compound sentence.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The spinach tasted good, but the  bananas tasted better.</a:t>
            </a:r>
          </a:p>
          <a:p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compound sentence</a:t>
            </a:r>
          </a:p>
          <a:p>
            <a:r>
              <a:rPr lang="en-US" sz="3600" dirty="0">
                <a:latin typeface="Comic Sans MS" pitchFamily="66" charset="0"/>
              </a:rPr>
              <a:t>The boy picked the crops, and his father sold them.</a:t>
            </a:r>
          </a:p>
          <a:p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compound sentence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Tell if each sentence is a simple sentence or a compound sentence.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A wheelbarrow carries crops but it is hard to push.</a:t>
            </a: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A wheelbarrow carries crops, but it is hard to push.</a:t>
            </a:r>
          </a:p>
          <a:p>
            <a:r>
              <a:rPr lang="en-US" sz="3600" dirty="0">
                <a:latin typeface="Comic Sans MS" pitchFamily="66" charset="0"/>
              </a:rPr>
              <a:t>You can pick peas or you can gather sweet potatoes.</a:t>
            </a: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You can pick peas, or you can gather sweet potatoes.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 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Add a comma where needed.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It rains in spring and the crops grow quickly.</a:t>
            </a: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It rains in spring, and the crops grow quickly.</a:t>
            </a:r>
          </a:p>
          <a:p>
            <a:r>
              <a:rPr lang="en-US" sz="3600" dirty="0">
                <a:latin typeface="Comic Sans MS" pitchFamily="66" charset="0"/>
              </a:rPr>
              <a:t>Coffee grows on trees and pumpkins grow on vines.</a:t>
            </a: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Coffee grows on trees, and pumpkins grow on vines.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 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Add a comma where needed.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Farming is hard work but the family enjoys it.</a:t>
            </a: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Farming is hard work, but the family enjoys it.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</a:rPr>
              <a:t>Grammar: Compound Sentences 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Add a comma where needed.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38" t="24458" r="39750" b="13314"/>
          <a:stretch/>
        </p:blipFill>
        <p:spPr>
          <a:xfrm>
            <a:off x="141668" y="167425"/>
            <a:ext cx="11784170" cy="6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52" t="17994" r="12210" b="16319"/>
          <a:stretch/>
        </p:blipFill>
        <p:spPr>
          <a:xfrm>
            <a:off x="103031" y="90152"/>
            <a:ext cx="11925837" cy="667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6551" y="285292"/>
            <a:ext cx="16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Pg.124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51" t="26281" r="14628" b="9259"/>
          <a:stretch/>
        </p:blipFill>
        <p:spPr>
          <a:xfrm>
            <a:off x="115911" y="231820"/>
            <a:ext cx="11887200" cy="647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0834" y="231820"/>
            <a:ext cx="172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Pg.124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0" t="18914" r="17388" b="14171"/>
          <a:stretch/>
        </p:blipFill>
        <p:spPr>
          <a:xfrm>
            <a:off x="103031" y="90152"/>
            <a:ext cx="11951594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6" t="29350" r="31884" b="9568"/>
          <a:stretch/>
        </p:blipFill>
        <p:spPr>
          <a:xfrm>
            <a:off x="167425" y="154546"/>
            <a:ext cx="11822805" cy="6555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4451" y="452718"/>
            <a:ext cx="314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Resource center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" t="18914" r="8413" b="10180"/>
          <a:stretch/>
        </p:blipFill>
        <p:spPr>
          <a:xfrm>
            <a:off x="141668" y="128789"/>
            <a:ext cx="11938715" cy="65811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111" y="1468192"/>
            <a:ext cx="9785776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111" y="3567448"/>
            <a:ext cx="11022148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111" y="5563673"/>
            <a:ext cx="11318362" cy="54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7938" y="646889"/>
            <a:ext cx="314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Resource center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9107"/>
            <a:ext cx="10058400" cy="889992"/>
          </a:xfrm>
        </p:spPr>
        <p:txBody>
          <a:bodyPr/>
          <a:lstStyle/>
          <a:p>
            <a:r>
              <a:rPr lang="en-US" dirty="0" smtClean="0"/>
              <a:t>Genre Realistic fiction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73" y="1352282"/>
            <a:ext cx="10665854" cy="4978972"/>
          </a:xfrm>
        </p:spPr>
        <p:txBody>
          <a:bodyPr>
            <a:noAutofit/>
          </a:bodyPr>
          <a:lstStyle/>
          <a:p>
            <a:r>
              <a:rPr lang="en-US" sz="2400" b="1" dirty="0"/>
              <a:t>Realistic fiction </a:t>
            </a:r>
            <a:r>
              <a:rPr lang="en-US" sz="2400" dirty="0"/>
              <a:t>is a made-up story that </a:t>
            </a:r>
            <a:r>
              <a:rPr lang="en-US" sz="2400" dirty="0" smtClean="0"/>
              <a:t>could possibly </a:t>
            </a:r>
            <a:r>
              <a:rPr lang="en-US" sz="2400" dirty="0"/>
              <a:t>happen in real life. It may </a:t>
            </a:r>
            <a:r>
              <a:rPr lang="en-US" sz="2400" dirty="0" smtClean="0"/>
              <a:t>include imaginary </a:t>
            </a:r>
            <a:r>
              <a:rPr lang="en-US" sz="2400" b="1" dirty="0"/>
              <a:t>characters </a:t>
            </a:r>
            <a:r>
              <a:rPr lang="en-US" sz="2400" dirty="0"/>
              <a:t>who act like real people</a:t>
            </a:r>
          </a:p>
          <a:p>
            <a:r>
              <a:rPr lang="en-US" sz="2400" dirty="0"/>
              <a:t>in real situations.</a:t>
            </a:r>
          </a:p>
          <a:p>
            <a:r>
              <a:rPr lang="en-US" sz="2400" dirty="0"/>
              <a:t>The characters in realistic fiction may </a:t>
            </a:r>
            <a:r>
              <a:rPr lang="en-US" sz="2400" dirty="0" smtClean="0"/>
              <a:t>be</a:t>
            </a:r>
          </a:p>
          <a:p>
            <a:r>
              <a:rPr lang="en-US" sz="2400" dirty="0" smtClean="0"/>
              <a:t>• </a:t>
            </a:r>
            <a:r>
              <a:rPr lang="en-US" sz="2400" b="1" dirty="0"/>
              <a:t>Major characters: </a:t>
            </a:r>
            <a:r>
              <a:rPr lang="en-US" sz="2400" dirty="0"/>
              <a:t>the main character </a:t>
            </a:r>
            <a:r>
              <a:rPr lang="en-US" sz="2400" dirty="0" smtClean="0"/>
              <a:t>and other </a:t>
            </a:r>
            <a:r>
              <a:rPr lang="en-US" sz="2400" dirty="0"/>
              <a:t>characters who are important to the plot</a:t>
            </a:r>
          </a:p>
          <a:p>
            <a:r>
              <a:rPr lang="en-US" sz="2400" dirty="0"/>
              <a:t>• </a:t>
            </a:r>
            <a:r>
              <a:rPr lang="en-US" sz="2400" b="1" dirty="0"/>
              <a:t>Minor characters: </a:t>
            </a:r>
            <a:r>
              <a:rPr lang="en-US" sz="2400" dirty="0"/>
              <a:t>characters who do not </a:t>
            </a:r>
            <a:r>
              <a:rPr lang="en-US" sz="2400" dirty="0" smtClean="0"/>
              <a:t>play an </a:t>
            </a:r>
            <a:r>
              <a:rPr lang="en-US" sz="2400" dirty="0"/>
              <a:t>essential role in the plot events</a:t>
            </a:r>
          </a:p>
          <a:p>
            <a:r>
              <a:rPr lang="en-US" sz="2400" dirty="0"/>
              <a:t>Characters may narrate as a character within </a:t>
            </a:r>
            <a:r>
              <a:rPr lang="en-US" sz="2400" dirty="0" smtClean="0"/>
              <a:t>the story </a:t>
            </a:r>
            <a:r>
              <a:rPr lang="en-US" sz="2400" dirty="0"/>
              <a:t>(first-person point of view) or narrate as </a:t>
            </a:r>
            <a:r>
              <a:rPr lang="en-US" sz="2400" dirty="0" smtClean="0"/>
              <a:t>an observer </a:t>
            </a:r>
            <a:r>
              <a:rPr lang="en-US" sz="2400" dirty="0"/>
              <a:t>(third-person point of view).</a:t>
            </a:r>
          </a:p>
        </p:txBody>
      </p:sp>
    </p:spTree>
    <p:extLst>
      <p:ext uri="{BB962C8B-B14F-4D97-AF65-F5344CB8AC3E}">
        <p14:creationId xmlns:p14="http://schemas.microsoft.com/office/powerpoint/2010/main" val="3128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463" y="426960"/>
            <a:ext cx="5162261" cy="140053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HeinemannSchool-Black"/>
              </a:rPr>
              <a:t>Weekly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29342" cy="4195481"/>
          </a:xfrm>
        </p:spPr>
        <p:txBody>
          <a:bodyPr>
            <a:normAutofit/>
          </a:bodyPr>
          <a:lstStyle/>
          <a:p>
            <a:r>
              <a:rPr lang="en-US" sz="4800" dirty="0"/>
              <a:t>How can </a:t>
            </a:r>
            <a:r>
              <a:rPr lang="en-US" sz="4800" dirty="0" smtClean="0"/>
              <a:t>an environment </a:t>
            </a:r>
            <a:r>
              <a:rPr lang="en-US" sz="4800" dirty="0"/>
              <a:t>affect</a:t>
            </a:r>
          </a:p>
          <a:p>
            <a:r>
              <a:rPr lang="en-US" sz="4800" dirty="0"/>
              <a:t>lives and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40862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04988"/>
            <a:ext cx="9404723" cy="848048"/>
          </a:xfrm>
        </p:spPr>
        <p:txBody>
          <a:bodyPr/>
          <a:lstStyle/>
          <a:p>
            <a:r>
              <a:rPr lang="en-US" b="1" dirty="0"/>
              <a:t>Language &amp; Conventions</a:t>
            </a:r>
            <a:br>
              <a:rPr lang="en-US" b="1" dirty="0"/>
            </a:br>
            <a:r>
              <a:rPr lang="en-US" dirty="0">
                <a:solidFill>
                  <a:srgbClr val="FF0000"/>
                </a:solidFill>
              </a:rPr>
              <a:t>Compound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378039"/>
            <a:ext cx="11835685" cy="52674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/>
              <a:t>compound sentence </a:t>
            </a:r>
            <a:r>
              <a:rPr lang="en-US" sz="3200" dirty="0"/>
              <a:t>is made up of two simple sentences </a:t>
            </a:r>
            <a:r>
              <a:rPr lang="en-US" sz="3200" dirty="0" smtClean="0"/>
              <a:t>and a </a:t>
            </a:r>
            <a:r>
              <a:rPr lang="en-US" sz="3200" dirty="0"/>
              <a:t>comma with a coordinating conjunction (</a:t>
            </a:r>
            <a:r>
              <a:rPr lang="en-US" sz="3200" i="1" dirty="0"/>
              <a:t>and, but, </a:t>
            </a:r>
            <a:r>
              <a:rPr lang="en-US" sz="3200" dirty="0"/>
              <a:t>or </a:t>
            </a:r>
            <a:r>
              <a:rPr lang="en-US" sz="3200" i="1" dirty="0"/>
              <a:t>or</a:t>
            </a:r>
            <a:r>
              <a:rPr lang="en-US" sz="3200" dirty="0"/>
              <a:t>).</a:t>
            </a:r>
          </a:p>
          <a:p>
            <a:r>
              <a:rPr lang="en-US" sz="3200" dirty="0"/>
              <a:t>To form a compound sentence, follow these steps:</a:t>
            </a:r>
          </a:p>
          <a:p>
            <a:r>
              <a:rPr lang="en-US" sz="3200" dirty="0"/>
              <a:t>Join simple sentences that make sense together.</a:t>
            </a:r>
          </a:p>
          <a:p>
            <a:r>
              <a:rPr lang="en-US" sz="3200" dirty="0"/>
              <a:t>Add a comma before the coordinating conjunction.</a:t>
            </a:r>
          </a:p>
          <a:p>
            <a:r>
              <a:rPr lang="en-US" sz="3200" dirty="0"/>
              <a:t>Use </a:t>
            </a:r>
            <a:r>
              <a:rPr lang="en-US" sz="3200" i="1" dirty="0"/>
              <a:t>and </a:t>
            </a:r>
            <a:r>
              <a:rPr lang="en-US" sz="3200" dirty="0"/>
              <a:t>to add an additional thought, </a:t>
            </a:r>
            <a:r>
              <a:rPr lang="en-US" sz="3200" i="1" dirty="0"/>
              <a:t>but </a:t>
            </a:r>
            <a:r>
              <a:rPr lang="en-US" sz="3200" dirty="0"/>
              <a:t>to add </a:t>
            </a:r>
            <a:r>
              <a:rPr lang="en-US" sz="3200" dirty="0" smtClean="0"/>
              <a:t>a contrasting </a:t>
            </a:r>
            <a:r>
              <a:rPr lang="en-US" sz="3200" dirty="0"/>
              <a:t>idea, and </a:t>
            </a:r>
            <a:r>
              <a:rPr lang="en-US" sz="3200" i="1" dirty="0"/>
              <a:t>or </a:t>
            </a:r>
            <a:r>
              <a:rPr lang="en-US" sz="3200" dirty="0"/>
              <a:t>to add another choice.</a:t>
            </a:r>
          </a:p>
          <a:p>
            <a:r>
              <a:rPr lang="en-US" sz="3200" dirty="0"/>
              <a:t>Make sure there is correct subject-verb agreement</a:t>
            </a:r>
          </a:p>
        </p:txBody>
      </p:sp>
    </p:spTree>
    <p:extLst>
      <p:ext uri="{BB962C8B-B14F-4D97-AF65-F5344CB8AC3E}">
        <p14:creationId xmlns:p14="http://schemas.microsoft.com/office/powerpoint/2010/main" val="39740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9" y="190665"/>
            <a:ext cx="11374903" cy="606516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-Roman"/>
              </a:rPr>
              <a:t>A </a:t>
            </a:r>
            <a:r>
              <a:rPr lang="en-US" sz="2400" b="1" dirty="0">
                <a:latin typeface="Times-Bold"/>
              </a:rPr>
              <a:t>conjunction </a:t>
            </a:r>
            <a:r>
              <a:rPr lang="en-US" sz="2400" dirty="0">
                <a:latin typeface="Times-Roman"/>
              </a:rPr>
              <a:t>is a word that connects words or groups of words.</a:t>
            </a:r>
          </a:p>
          <a:p>
            <a:r>
              <a:rPr lang="en-US" sz="2400" dirty="0">
                <a:latin typeface="Times-Roman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Times-Roman"/>
              </a:rPr>
              <a:t>To add information, use the conjunction </a:t>
            </a:r>
            <a:r>
              <a:rPr lang="en-US" sz="2400" i="1" dirty="0">
                <a:solidFill>
                  <a:srgbClr val="FF0000"/>
                </a:solidFill>
                <a:latin typeface="Times-Italic"/>
              </a:rPr>
              <a:t>and. </a:t>
            </a:r>
            <a:r>
              <a:rPr lang="en-US" sz="2400" dirty="0">
                <a:solidFill>
                  <a:srgbClr val="FF0000"/>
                </a:solidFill>
                <a:latin typeface="Times-Roman"/>
              </a:rPr>
              <a:t>To show a choice, use the</a:t>
            </a:r>
          </a:p>
          <a:p>
            <a:r>
              <a:rPr lang="en-US" sz="2400" dirty="0">
                <a:solidFill>
                  <a:srgbClr val="FF0000"/>
                </a:solidFill>
                <a:latin typeface="Times-Roman"/>
              </a:rPr>
              <a:t>conjunction </a:t>
            </a:r>
            <a:r>
              <a:rPr lang="en-US" sz="2400" i="1" dirty="0">
                <a:solidFill>
                  <a:srgbClr val="FF0000"/>
                </a:solidFill>
                <a:latin typeface="Times-Italic"/>
              </a:rPr>
              <a:t>or. </a:t>
            </a:r>
            <a:r>
              <a:rPr lang="en-US" sz="2400" dirty="0">
                <a:solidFill>
                  <a:srgbClr val="FF0000"/>
                </a:solidFill>
                <a:latin typeface="Times-Roman"/>
              </a:rPr>
              <a:t>To show a difference, use the conjunction </a:t>
            </a:r>
            <a:r>
              <a:rPr lang="en-US" sz="2400" i="1" dirty="0">
                <a:solidFill>
                  <a:srgbClr val="FF0000"/>
                </a:solidFill>
                <a:latin typeface="Times-Italic"/>
              </a:rPr>
              <a:t>but.</a:t>
            </a:r>
          </a:p>
          <a:p>
            <a:r>
              <a:rPr lang="en-US" sz="2400" dirty="0">
                <a:latin typeface="Times-Roman"/>
              </a:rPr>
              <a:t>James went to the park and a ball game.</a:t>
            </a:r>
          </a:p>
          <a:p>
            <a:r>
              <a:rPr lang="en-US" sz="2400" dirty="0">
                <a:latin typeface="Times-Roman"/>
              </a:rPr>
              <a:t>James had never been to New York City, but he liked it.</a:t>
            </a:r>
          </a:p>
          <a:p>
            <a:r>
              <a:rPr lang="en-US" sz="2400" dirty="0">
                <a:latin typeface="Times-Roman"/>
              </a:rPr>
              <a:t>James could stay in the city or go back home.</a:t>
            </a:r>
          </a:p>
          <a:p>
            <a:r>
              <a:rPr lang="en-US" sz="2400" dirty="0">
                <a:latin typeface="Times-Roman"/>
              </a:rPr>
              <a:t>• You can use a conjunction to combine two sentences into a compound</a:t>
            </a:r>
          </a:p>
          <a:p>
            <a:r>
              <a:rPr lang="en-US" sz="2400" dirty="0">
                <a:latin typeface="Times-Roman"/>
              </a:rPr>
              <a:t>sentence. Add a comma before the conjunction in a compound sentence.</a:t>
            </a:r>
          </a:p>
          <a:p>
            <a:r>
              <a:rPr lang="en-US" sz="2400" dirty="0">
                <a:latin typeface="Times-Roman"/>
              </a:rPr>
              <a:t>James went to a ball game. Then he went home.</a:t>
            </a:r>
          </a:p>
          <a:p>
            <a:r>
              <a:rPr lang="en-US" sz="2400" dirty="0">
                <a:latin typeface="Times-Roman"/>
              </a:rPr>
              <a:t>James went to a ball game, and then he went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7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3" y="130746"/>
            <a:ext cx="9404723" cy="757896"/>
          </a:xfrm>
        </p:spPr>
        <p:txBody>
          <a:bodyPr/>
          <a:lstStyle/>
          <a:p>
            <a:r>
              <a:rPr lang="en-US" dirty="0" smtClean="0"/>
              <a:t>Video on compound sentences </a:t>
            </a:r>
            <a:endParaRPr lang="en-US" dirty="0"/>
          </a:p>
        </p:txBody>
      </p:sp>
      <p:pic>
        <p:nvPicPr>
          <p:cNvPr id="4" name="Simple and Compound Sentences for Kid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700" y="888643"/>
            <a:ext cx="11784168" cy="5359758"/>
          </a:xfrm>
        </p:spPr>
      </p:pic>
    </p:spTree>
    <p:extLst>
      <p:ext uri="{BB962C8B-B14F-4D97-AF65-F5344CB8AC3E}">
        <p14:creationId xmlns:p14="http://schemas.microsoft.com/office/powerpoint/2010/main" val="8392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206062"/>
            <a:ext cx="11784169" cy="6042337"/>
          </a:xfrm>
        </p:spPr>
        <p:txBody>
          <a:bodyPr>
            <a:normAutofit lnSpcReduction="10000"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</a:rPr>
              <a:t>E.g</a:t>
            </a:r>
            <a:r>
              <a:rPr lang="en-US" sz="4400" i="1" dirty="0" smtClean="0">
                <a:solidFill>
                  <a:srgbClr val="FF0000"/>
                </a:solidFill>
              </a:rPr>
              <a:t> My </a:t>
            </a:r>
            <a:r>
              <a:rPr lang="en-US" sz="4400" i="1" dirty="0">
                <a:solidFill>
                  <a:srgbClr val="FF0000"/>
                </a:solidFill>
              </a:rPr>
              <a:t>friend and I play soccer. We </a:t>
            </a:r>
            <a:r>
              <a:rPr lang="en-US" sz="4400" i="1" dirty="0" smtClean="0">
                <a:solidFill>
                  <a:srgbClr val="FF0000"/>
                </a:solidFill>
              </a:rPr>
              <a:t>haven’t played </a:t>
            </a:r>
            <a:r>
              <a:rPr lang="en-US" sz="4400" i="1" dirty="0">
                <a:solidFill>
                  <a:srgbClr val="FF0000"/>
                </a:solidFill>
              </a:rPr>
              <a:t>on a team yet. </a:t>
            </a:r>
            <a:endParaRPr lang="en-US" sz="4400" i="1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Explain </a:t>
            </a:r>
            <a:r>
              <a:rPr lang="en-US" sz="4400" dirty="0"/>
              <a:t>to students that these sentences can </a:t>
            </a:r>
            <a:r>
              <a:rPr lang="en-US" sz="4400" dirty="0" smtClean="0"/>
              <a:t>make sense </a:t>
            </a:r>
            <a:r>
              <a:rPr lang="en-US" sz="4400" dirty="0"/>
              <a:t>together. </a:t>
            </a:r>
            <a:endParaRPr lang="en-US" sz="4400" dirty="0" smtClean="0"/>
          </a:p>
          <a:p>
            <a:r>
              <a:rPr lang="en-US" sz="4400" dirty="0" smtClean="0"/>
              <a:t>Put </a:t>
            </a:r>
            <a:r>
              <a:rPr lang="en-US" sz="4400" dirty="0"/>
              <a:t>the word </a:t>
            </a:r>
            <a:r>
              <a:rPr lang="en-US" sz="4400" i="1" dirty="0"/>
              <a:t>but </a:t>
            </a:r>
            <a:r>
              <a:rPr lang="en-US" sz="4400" dirty="0"/>
              <a:t>between them and explain how it </a:t>
            </a:r>
            <a:r>
              <a:rPr lang="en-US" sz="4400" dirty="0" smtClean="0"/>
              <a:t>unites the </a:t>
            </a:r>
            <a:r>
              <a:rPr lang="en-US" sz="4400" dirty="0"/>
              <a:t>sentences’ contrasting ideas</a:t>
            </a:r>
            <a:r>
              <a:rPr lang="en-US" sz="4400" dirty="0" smtClean="0"/>
              <a:t>.</a:t>
            </a:r>
            <a:endParaRPr lang="en-US" sz="4400" dirty="0"/>
          </a:p>
          <a:p>
            <a:r>
              <a:rPr lang="en-US" sz="4400" i="1" dirty="0">
                <a:solidFill>
                  <a:srgbClr val="FF0000"/>
                </a:solidFill>
              </a:rPr>
              <a:t>My friend and I play </a:t>
            </a:r>
            <a:r>
              <a:rPr lang="en-US" sz="4400" i="1" dirty="0" err="1" smtClean="0">
                <a:solidFill>
                  <a:srgbClr val="FF0000"/>
                </a:solidFill>
              </a:rPr>
              <a:t>soccer,</a:t>
            </a:r>
            <a:r>
              <a:rPr lang="en-US" sz="4400" i="1" dirty="0" err="1" smtClean="0">
                <a:solidFill>
                  <a:srgbClr val="FFFF00"/>
                </a:solidFill>
              </a:rPr>
              <a:t>but</a:t>
            </a:r>
            <a:r>
              <a:rPr lang="en-US" sz="4400" i="1" dirty="0" smtClean="0">
                <a:solidFill>
                  <a:srgbClr val="FF0000"/>
                </a:solidFill>
              </a:rPr>
              <a:t> </a:t>
            </a:r>
            <a:r>
              <a:rPr lang="en-US" sz="4400" i="1" dirty="0">
                <a:solidFill>
                  <a:srgbClr val="FF0000"/>
                </a:solidFill>
              </a:rPr>
              <a:t>We haven’t played on a team yet.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7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56503"/>
            <a:ext cx="9404723" cy="757896"/>
          </a:xfrm>
        </p:spPr>
        <p:txBody>
          <a:bodyPr/>
          <a:lstStyle/>
          <a:p>
            <a:r>
              <a:rPr lang="en-US" dirty="0" smtClean="0"/>
              <a:t>Example compound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914400"/>
            <a:ext cx="11874321" cy="571822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The </a:t>
            </a:r>
            <a:r>
              <a:rPr lang="en-US" sz="4000" i="1" dirty="0" smtClean="0">
                <a:solidFill>
                  <a:srgbClr val="FF0000"/>
                </a:solidFill>
              </a:rPr>
              <a:t>cat jumped </a:t>
            </a:r>
            <a:r>
              <a:rPr lang="en-US" sz="4000" i="1" dirty="0">
                <a:solidFill>
                  <a:srgbClr val="FF0000"/>
                </a:solidFill>
              </a:rPr>
              <a:t>out of the basket. The dog chased her</a:t>
            </a:r>
            <a:r>
              <a:rPr lang="en-US" sz="4000" i="1" dirty="0" smtClean="0">
                <a:solidFill>
                  <a:srgbClr val="FF0000"/>
                </a:solidFill>
              </a:rPr>
              <a:t>.</a:t>
            </a:r>
          </a:p>
          <a:p>
            <a:endParaRPr lang="en-US" sz="4000" i="1" dirty="0"/>
          </a:p>
          <a:p>
            <a:r>
              <a:rPr lang="en-US" sz="4000" i="1" dirty="0" smtClean="0"/>
              <a:t>The </a:t>
            </a:r>
            <a:r>
              <a:rPr lang="en-US" sz="4000" i="1" dirty="0"/>
              <a:t>cat </a:t>
            </a:r>
            <a:r>
              <a:rPr lang="en-US" sz="4000" i="1" dirty="0" smtClean="0"/>
              <a:t>jumped out </a:t>
            </a:r>
            <a:r>
              <a:rPr lang="en-US" sz="4000" i="1" dirty="0"/>
              <a:t>of the basket, </a:t>
            </a:r>
            <a:r>
              <a:rPr lang="en-US" sz="4000" i="1" dirty="0">
                <a:solidFill>
                  <a:srgbClr val="FFFF00"/>
                </a:solidFill>
              </a:rPr>
              <a:t>and</a:t>
            </a:r>
            <a:r>
              <a:rPr lang="en-US" sz="4000" i="1" dirty="0"/>
              <a:t> the dog chased her</a:t>
            </a:r>
            <a:r>
              <a:rPr lang="en-US" sz="4000" i="1" dirty="0" smtClean="0"/>
              <a:t>.</a:t>
            </a:r>
            <a:r>
              <a:rPr lang="en-US" sz="4000" dirty="0" smtClean="0"/>
              <a:t> </a:t>
            </a:r>
            <a:r>
              <a:rPr lang="en-US" sz="4000" dirty="0"/>
              <a:t>Make sure </a:t>
            </a:r>
            <a:r>
              <a:rPr lang="en-US" sz="4000" dirty="0" smtClean="0"/>
              <a:t>you see the </a:t>
            </a:r>
            <a:r>
              <a:rPr lang="en-US" sz="4000" dirty="0"/>
              <a:t>comma before </a:t>
            </a:r>
            <a:r>
              <a:rPr lang="en-US" sz="4000" i="1" dirty="0"/>
              <a:t>and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7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288</TotalTime>
  <Words>800</Words>
  <Application>Microsoft Office PowerPoint</Application>
  <PresentationFormat>Widescreen</PresentationFormat>
  <Paragraphs>87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Century Gothic</vt:lpstr>
      <vt:lpstr>Comic Sans MS</vt:lpstr>
      <vt:lpstr>HeinemannSchool-Black</vt:lpstr>
      <vt:lpstr>Times-Bold</vt:lpstr>
      <vt:lpstr>Times-Italic</vt:lpstr>
      <vt:lpstr>Times-Roman</vt:lpstr>
      <vt:lpstr>Wingdings 3</vt:lpstr>
      <vt:lpstr>Ion</vt:lpstr>
      <vt:lpstr>Cocoliso</vt:lpstr>
      <vt:lpstr>PowerPoint Presentation</vt:lpstr>
      <vt:lpstr>Genre Realistic fiction </vt:lpstr>
      <vt:lpstr>Weekly Question</vt:lpstr>
      <vt:lpstr>Language &amp; Conventions Compound Sentences</vt:lpstr>
      <vt:lpstr>PowerPoint Presentation</vt:lpstr>
      <vt:lpstr>Video on compound sentences </vt:lpstr>
      <vt:lpstr>PowerPoint Presentation</vt:lpstr>
      <vt:lpstr>Example compound sentences</vt:lpstr>
      <vt:lpstr>Compound sentences</vt:lpstr>
      <vt:lpstr>Grammar: Compound Sentences</vt:lpstr>
      <vt:lpstr>Grammar: Compound Sentences</vt:lpstr>
      <vt:lpstr>Grammar: Compound Sentences</vt:lpstr>
      <vt:lpstr>Grammar: Compound Sentences</vt:lpstr>
      <vt:lpstr>Grammar: Compound Sentences Tell if each sentence is a simple sentence or a compound sentence.</vt:lpstr>
      <vt:lpstr>Grammar: Compound Sentences Tell if each sentence is a simple sentence or a compound sentence.</vt:lpstr>
      <vt:lpstr>Grammar: Compound Sentences  Add a comma where needed.</vt:lpstr>
      <vt:lpstr>Grammar: Compound Sentences  Add a comma where needed.</vt:lpstr>
      <vt:lpstr>Grammar: Compound Sentences  Add a comma where needed.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Cocoliso</dc:title>
  <dc:creator>DELL</dc:creator>
  <cp:lastModifiedBy>DELL</cp:lastModifiedBy>
  <cp:revision>15</cp:revision>
  <dcterms:created xsi:type="dcterms:W3CDTF">2021-08-05T08:10:46Z</dcterms:created>
  <dcterms:modified xsi:type="dcterms:W3CDTF">2021-09-26T13:35:45Z</dcterms:modified>
</cp:coreProperties>
</file>