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Raleway"/>
      <p:regular r:id="rId25"/>
      <p:bold r:id="rId26"/>
      <p:italic r:id="rId27"/>
      <p:boldItalic r:id="rId28"/>
    </p:embeddedFont>
    <p:embeddedFont>
      <p:font typeface="Libre Franklin"/>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gMC6XalCF00LULgNVVtR049vz1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italic.fntdata"/><Relationship Id="rId30" Type="http://schemas.openxmlformats.org/officeDocument/2006/relationships/font" Target="fonts/LibreFranklin-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LibreFranklin-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 name="Google Shape;6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7" name="Google Shape;67;p1: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a48b9c9ed7_1_830"/>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g3a48b9c9ed7_1_830"/>
          <p:cNvSpPr txBox="1"/>
          <p:nvPr>
            <p:ph type="ctrTitle"/>
          </p:nvPr>
        </p:nvSpPr>
        <p:spPr>
          <a:xfrm>
            <a:off x="485875" y="352633"/>
            <a:ext cx="8183700" cy="1964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6" name="Google Shape;16;g3a48b9c9ed7_1_830"/>
          <p:cNvSpPr txBox="1"/>
          <p:nvPr>
            <p:ph idx="1" type="subTitle"/>
          </p:nvPr>
        </p:nvSpPr>
        <p:spPr>
          <a:xfrm>
            <a:off x="485875" y="2317433"/>
            <a:ext cx="8183700" cy="1148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7" name="Google Shape;17;g3a48b9c9ed7_1_830"/>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g3a48b9c9ed7_1_868"/>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a48b9c9ed7_1_868"/>
          <p:cNvSpPr txBox="1"/>
          <p:nvPr>
            <p:ph hasCustomPrompt="1" type="title"/>
          </p:nvPr>
        </p:nvSpPr>
        <p:spPr>
          <a:xfrm>
            <a:off x="311700" y="990668"/>
            <a:ext cx="8520600" cy="267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4" name="Google Shape;54;g3a48b9c9ed7_1_868"/>
          <p:cNvSpPr txBox="1"/>
          <p:nvPr>
            <p:ph idx="1" type="body"/>
          </p:nvPr>
        </p:nvSpPr>
        <p:spPr>
          <a:xfrm>
            <a:off x="311700" y="3793576"/>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5" name="Google Shape;55;g3a48b9c9ed7_1_868"/>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3a48b9c9ed7_1_873"/>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g3a48b9c9ed7_1_875"/>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0" name="Google Shape;60;g3a48b9c9ed7_1_875"/>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rmAutofit/>
          </a:bodyPr>
          <a:lstStyle>
            <a:lvl1pPr indent="-342900" lvl="0" marL="457200" algn="l">
              <a:spcBef>
                <a:spcPts val="800"/>
              </a:spcBef>
              <a:spcAft>
                <a:spcPts val="0"/>
              </a:spcAft>
              <a:buClr>
                <a:schemeClr val="dk1"/>
              </a:buClr>
              <a:buSzPts val="1800"/>
              <a:buChar char="●"/>
              <a:defRPr/>
            </a:lvl1pPr>
            <a:lvl2pPr indent="-342900" lvl="1" marL="914400" algn="l">
              <a:spcBef>
                <a:spcPts val="1200"/>
              </a:spcBef>
              <a:spcAft>
                <a:spcPts val="0"/>
              </a:spcAft>
              <a:buSzPts val="1800"/>
              <a:buChar char="○"/>
              <a:defRPr/>
            </a:lvl2pPr>
            <a:lvl3pPr indent="-342900" lvl="2" marL="1371600" algn="l">
              <a:spcBef>
                <a:spcPts val="1200"/>
              </a:spcBef>
              <a:spcAft>
                <a:spcPts val="0"/>
              </a:spcAft>
              <a:buSzPts val="1800"/>
              <a:buChar char="■"/>
              <a:defRPr/>
            </a:lvl3pPr>
            <a:lvl4pPr indent="-342900" lvl="3" marL="1828800" algn="l">
              <a:spcBef>
                <a:spcPts val="1200"/>
              </a:spcBef>
              <a:spcAft>
                <a:spcPts val="0"/>
              </a:spcAft>
              <a:buSzPts val="1800"/>
              <a:buChar char="●"/>
              <a:defRPr/>
            </a:lvl4pPr>
            <a:lvl5pPr indent="-342900" lvl="4" marL="2286000" algn="l">
              <a:spcBef>
                <a:spcPts val="1200"/>
              </a:spcBef>
              <a:spcAft>
                <a:spcPts val="0"/>
              </a:spcAft>
              <a:buSzPts val="1800"/>
              <a:buChar char="○"/>
              <a:defRPr/>
            </a:lvl5pPr>
            <a:lvl6pPr indent="-342900" lvl="5" marL="2743200" algn="l">
              <a:spcBef>
                <a:spcPts val="1200"/>
              </a:spcBef>
              <a:spcAft>
                <a:spcPts val="0"/>
              </a:spcAft>
              <a:buSzPts val="1800"/>
              <a:buChar char="■"/>
              <a:defRPr/>
            </a:lvl6pPr>
            <a:lvl7pPr indent="-342900" lvl="6" marL="3200400" algn="l">
              <a:spcBef>
                <a:spcPts val="1200"/>
              </a:spcBef>
              <a:spcAft>
                <a:spcPts val="0"/>
              </a:spcAft>
              <a:buSzPts val="1800"/>
              <a:buChar char="●"/>
              <a:defRPr/>
            </a:lvl7pPr>
            <a:lvl8pPr indent="-342900" lvl="7" marL="3657600" algn="l">
              <a:spcBef>
                <a:spcPts val="1200"/>
              </a:spcBef>
              <a:spcAft>
                <a:spcPts val="0"/>
              </a:spcAft>
              <a:buSzPts val="1800"/>
              <a:buChar char="○"/>
              <a:defRPr/>
            </a:lvl8pPr>
            <a:lvl9pPr indent="-342900" lvl="8" marL="4114800" algn="l">
              <a:spcBef>
                <a:spcPts val="1200"/>
              </a:spcBef>
              <a:spcAft>
                <a:spcPts val="1200"/>
              </a:spcAft>
              <a:buSzPts val="1800"/>
              <a:buChar char="■"/>
              <a:defRPr/>
            </a:lvl9pPr>
          </a:lstStyle>
          <a:p/>
        </p:txBody>
      </p:sp>
      <p:sp>
        <p:nvSpPr>
          <p:cNvPr id="61" name="Google Shape;61;g3a48b9c9ed7_1_875"/>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g3a48b9c9ed7_1_875"/>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g3a48b9c9ed7_1_875"/>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g3a48b9c9ed7_1_835"/>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3a48b9c9ed7_1_835"/>
          <p:cNvSpPr txBox="1"/>
          <p:nvPr>
            <p:ph type="title"/>
          </p:nvPr>
        </p:nvSpPr>
        <p:spPr>
          <a:xfrm>
            <a:off x="485875" y="2286000"/>
            <a:ext cx="8183700" cy="10476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1" name="Google Shape;21;g3a48b9c9ed7_1_835"/>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3a48b9c9ed7_1_839"/>
          <p:cNvSpPr txBox="1"/>
          <p:nvPr>
            <p:ph type="title"/>
          </p:nvPr>
        </p:nvSpPr>
        <p:spPr>
          <a:xfrm>
            <a:off x="311700" y="593367"/>
            <a:ext cx="8520600" cy="831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g3a48b9c9ed7_1_83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g3a48b9c9ed7_1_839"/>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3a48b9c9ed7_1_843"/>
          <p:cNvSpPr txBox="1"/>
          <p:nvPr>
            <p:ph type="title"/>
          </p:nvPr>
        </p:nvSpPr>
        <p:spPr>
          <a:xfrm>
            <a:off x="311700" y="593367"/>
            <a:ext cx="8520600" cy="831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g3a48b9c9ed7_1_843"/>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g3a48b9c9ed7_1_843"/>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g3a48b9c9ed7_1_843"/>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3a48b9c9ed7_1_848"/>
          <p:cNvSpPr txBox="1"/>
          <p:nvPr>
            <p:ph type="title"/>
          </p:nvPr>
        </p:nvSpPr>
        <p:spPr>
          <a:xfrm>
            <a:off x="311700" y="593367"/>
            <a:ext cx="8520600" cy="831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g3a48b9c9ed7_1_848"/>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3a48b9c9ed7_1_851"/>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g3a48b9c9ed7_1_851"/>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g3a48b9c9ed7_1_851"/>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8" name="Shape 38"/>
        <p:cNvGrpSpPr/>
        <p:nvPr/>
      </p:nvGrpSpPr>
      <p:grpSpPr>
        <a:xfrm>
          <a:off x="0" y="0"/>
          <a:ext cx="0" cy="0"/>
          <a:chOff x="0" y="0"/>
          <a:chExt cx="0" cy="0"/>
        </a:xfrm>
      </p:grpSpPr>
      <p:sp>
        <p:nvSpPr>
          <p:cNvPr id="39" name="Google Shape;39;g3a48b9c9ed7_1_855"/>
          <p:cNvSpPr txBox="1"/>
          <p:nvPr>
            <p:ph type="title"/>
          </p:nvPr>
        </p:nvSpPr>
        <p:spPr>
          <a:xfrm>
            <a:off x="490250" y="701800"/>
            <a:ext cx="56040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0" name="Google Shape;40;g3a48b9c9ed7_1_855"/>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3a48b9c9ed7_1_858"/>
          <p:cNvSpPr/>
          <p:nvPr/>
        </p:nvSpPr>
        <p:spPr>
          <a:xfrm>
            <a:off x="4636800" y="107600"/>
            <a:ext cx="4426500" cy="66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g3a48b9c9ed7_1_858"/>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g3a48b9c9ed7_1_858"/>
          <p:cNvSpPr txBox="1"/>
          <p:nvPr>
            <p:ph type="title"/>
          </p:nvPr>
        </p:nvSpPr>
        <p:spPr>
          <a:xfrm>
            <a:off x="265500" y="1575600"/>
            <a:ext cx="4045200" cy="20448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5" name="Google Shape;45;g3a48b9c9ed7_1_858"/>
          <p:cNvSpPr txBox="1"/>
          <p:nvPr>
            <p:ph idx="1" type="subTitle"/>
          </p:nvPr>
        </p:nvSpPr>
        <p:spPr>
          <a:xfrm>
            <a:off x="265500" y="3692001"/>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g3a48b9c9ed7_1_858"/>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g3a48b9c9ed7_1_858"/>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g3a48b9c9ed7_1_865"/>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50" name="Google Shape;50;g3a48b9c9ed7_1_865"/>
          <p:cNvSpPr txBox="1"/>
          <p:nvPr>
            <p:ph idx="12" type="sldNum"/>
          </p:nvPr>
        </p:nvSpPr>
        <p:spPr>
          <a:xfrm>
            <a:off x="8497999" y="6251679"/>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9" name="Shape 9"/>
        <p:cNvGrpSpPr/>
        <p:nvPr/>
      </p:nvGrpSpPr>
      <p:grpSpPr>
        <a:xfrm>
          <a:off x="0" y="0"/>
          <a:ext cx="0" cy="0"/>
          <a:chOff x="0" y="0"/>
          <a:chExt cx="0" cy="0"/>
        </a:xfrm>
      </p:grpSpPr>
      <p:sp>
        <p:nvSpPr>
          <p:cNvPr id="10" name="Google Shape;10;g3a48b9c9ed7_1_826"/>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1" name="Google Shape;11;g3a48b9c9ed7_1_82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12" name="Google Shape;12;g3a48b9c9ed7_1_826"/>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upload.wikimedia.org/wikipedia/commons/7/76/Osmotic_pressure_on_blood_cells_diagram.svg" TargetMode="External"/><Relationship Id="rId4" Type="http://schemas.openxmlformats.org/officeDocument/2006/relationships/image" Target="../media/image9.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type="ctrTitle"/>
          </p:nvPr>
        </p:nvSpPr>
        <p:spPr>
          <a:xfrm>
            <a:off x="2455950" y="4618775"/>
            <a:ext cx="4232100" cy="1645500"/>
          </a:xfrm>
          <a:prstGeom prst="rect">
            <a:avLst/>
          </a:prstGeom>
          <a:noFill/>
          <a:ln>
            <a:noFill/>
          </a:ln>
        </p:spPr>
        <p:txBody>
          <a:bodyPr anchorCtr="0" anchor="b" bIns="9125" lIns="91425" spcFirstLastPara="1" rIns="91425" wrap="square" tIns="45700">
            <a:noAutofit/>
          </a:bodyPr>
          <a:lstStyle/>
          <a:p>
            <a:pPr indent="0" lvl="0" marL="0" rtl="0" algn="ctr">
              <a:spcBef>
                <a:spcPts val="0"/>
              </a:spcBef>
              <a:spcAft>
                <a:spcPts val="0"/>
              </a:spcAft>
              <a:buClr>
                <a:schemeClr val="dk1"/>
              </a:buClr>
              <a:buSzPts val="2880"/>
              <a:buFont typeface="Libre Franklin Medium"/>
              <a:buNone/>
            </a:pPr>
            <a:r>
              <a:rPr lang="en-US" sz="5280">
                <a:solidFill>
                  <a:srgbClr val="B2CE8C"/>
                </a:solidFill>
              </a:rPr>
              <a:t>8.3 CELL TRANSPORT</a:t>
            </a:r>
            <a:endParaRPr sz="5280">
              <a:solidFill>
                <a:srgbClr val="B2CE8C"/>
              </a:solidFill>
            </a:endParaRPr>
          </a:p>
        </p:txBody>
      </p:sp>
      <p:sp>
        <p:nvSpPr>
          <p:cNvPr id="70" name="Google Shape;70;p1"/>
          <p:cNvSpPr txBox="1"/>
          <p:nvPr>
            <p:ph idx="12" type="sldNum"/>
          </p:nvPr>
        </p:nvSpPr>
        <p:spPr>
          <a:xfrm>
            <a:off x="6934200" y="6264275"/>
            <a:ext cx="1524000" cy="4572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lt1"/>
                </a:solidFill>
                <a:latin typeface="Source Sans Pro"/>
                <a:ea typeface="Source Sans Pro"/>
                <a:cs typeface="Source Sans Pro"/>
                <a:sym typeface="Source Sans Pro"/>
              </a:rPr>
              <a:t>‹#›</a:t>
            </a:fld>
            <a:endParaRPr>
              <a:solidFill>
                <a:schemeClr val="lt1"/>
              </a:solidFill>
              <a:latin typeface="Source Sans Pro"/>
              <a:ea typeface="Source Sans Pro"/>
              <a:cs typeface="Source Sans Pro"/>
              <a:sym typeface="Source Sans Pro"/>
            </a:endParaRPr>
          </a:p>
        </p:txBody>
      </p:sp>
      <p:pic>
        <p:nvPicPr>
          <p:cNvPr id="71" name="Google Shape;71;p1"/>
          <p:cNvPicPr preferRelativeResize="0"/>
          <p:nvPr/>
        </p:nvPicPr>
        <p:blipFill rotWithShape="1">
          <a:blip r:embed="rId3">
            <a:alphaModFix/>
          </a:blip>
          <a:srcRect b="13187" l="13499" r="27000" t="0"/>
          <a:stretch/>
        </p:blipFill>
        <p:spPr>
          <a:xfrm>
            <a:off x="486125" y="435813"/>
            <a:ext cx="2667000" cy="2655887"/>
          </a:xfrm>
          <a:prstGeom prst="rect">
            <a:avLst/>
          </a:prstGeom>
          <a:noFill/>
          <a:ln>
            <a:noFill/>
          </a:ln>
        </p:spPr>
      </p:pic>
      <p:pic>
        <p:nvPicPr>
          <p:cNvPr id="72" name="Google Shape;72;p1"/>
          <p:cNvPicPr preferRelativeResize="0"/>
          <p:nvPr/>
        </p:nvPicPr>
        <p:blipFill rotWithShape="1">
          <a:blip r:embed="rId4">
            <a:alphaModFix/>
          </a:blip>
          <a:srcRect b="0" l="0" r="0" t="0"/>
          <a:stretch/>
        </p:blipFill>
        <p:spPr>
          <a:xfrm>
            <a:off x="3826925" y="0"/>
            <a:ext cx="5110149" cy="352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File:Osmotic pressure on blood cells diagram.svg" id="331" name="Google Shape;331;p10">
            <a:hlinkClick r:id="rId3"/>
          </p:cNvPr>
          <p:cNvPicPr preferRelativeResize="0"/>
          <p:nvPr/>
        </p:nvPicPr>
        <p:blipFill rotWithShape="1">
          <a:blip r:embed="rId4">
            <a:alphaModFix/>
          </a:blip>
          <a:srcRect b="0" l="0" r="0" t="0"/>
          <a:stretch/>
        </p:blipFill>
        <p:spPr>
          <a:xfrm>
            <a:off x="457200" y="228350"/>
            <a:ext cx="7356518" cy="3622393"/>
          </a:xfrm>
          <a:prstGeom prst="rect">
            <a:avLst/>
          </a:prstGeom>
          <a:noFill/>
          <a:ln>
            <a:noFill/>
          </a:ln>
        </p:spPr>
      </p:pic>
      <p:pic>
        <p:nvPicPr>
          <p:cNvPr id="332" name="Google Shape;332;p10"/>
          <p:cNvPicPr preferRelativeResize="0"/>
          <p:nvPr/>
        </p:nvPicPr>
        <p:blipFill rotWithShape="1">
          <a:blip r:embed="rId5">
            <a:alphaModFix/>
          </a:blip>
          <a:srcRect b="0" l="0" r="0" t="0"/>
          <a:stretch/>
        </p:blipFill>
        <p:spPr>
          <a:xfrm>
            <a:off x="617749" y="4115938"/>
            <a:ext cx="7268054" cy="27568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1"/>
          <p:cNvSpPr/>
          <p:nvPr/>
        </p:nvSpPr>
        <p:spPr>
          <a:xfrm>
            <a:off x="228600" y="0"/>
            <a:ext cx="8686800" cy="503214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sng" cap="none" strike="noStrike">
                <a:solidFill>
                  <a:schemeClr val="dk1"/>
                </a:solidFill>
                <a:latin typeface="Calibri"/>
                <a:ea typeface="Calibri"/>
                <a:cs typeface="Calibri"/>
                <a:sym typeface="Calibri"/>
              </a:rPr>
              <a:t>Active Transport</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Active transport is the movement of molecules from </a:t>
            </a:r>
            <a:r>
              <a:rPr b="1" i="0" lang="en-US" sz="2400" u="sng" cap="none" strike="noStrike">
                <a:solidFill>
                  <a:schemeClr val="dk1"/>
                </a:solidFill>
                <a:latin typeface="Calibri"/>
                <a:ea typeface="Calibri"/>
                <a:cs typeface="Calibri"/>
                <a:sym typeface="Calibri"/>
              </a:rPr>
              <a:t>LOW to HIGH</a:t>
            </a:r>
            <a:r>
              <a:rPr b="0" i="0" lang="en-US" sz="2400" u="none" cap="none" strike="noStrike">
                <a:solidFill>
                  <a:schemeClr val="dk1"/>
                </a:solidFill>
                <a:latin typeface="Calibri"/>
                <a:ea typeface="Calibri"/>
                <a:cs typeface="Calibri"/>
                <a:sym typeface="Calibri"/>
              </a:rPr>
              <a:t> concentration. </a:t>
            </a:r>
            <a:endParaRPr/>
          </a:p>
          <a:p>
            <a:pPr indent="0" lvl="0" marL="0" marR="0" rtl="0" algn="l">
              <a:lnSpc>
                <a:spcPct val="100000"/>
              </a:lnSpc>
              <a:spcBef>
                <a:spcPts val="0"/>
              </a:spcBef>
              <a:spcAft>
                <a:spcPts val="0"/>
              </a:spcAft>
              <a:buClr>
                <a:schemeClr val="dk1"/>
              </a:buClr>
              <a:buSzPts val="1000"/>
              <a:buFont typeface="Libre Franklin"/>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1" i="0" lang="en-US" sz="2400" u="sng" cap="none" strike="noStrike">
                <a:solidFill>
                  <a:schemeClr val="dk1"/>
                </a:solidFill>
                <a:latin typeface="Calibri"/>
                <a:ea typeface="Calibri"/>
                <a:cs typeface="Calibri"/>
                <a:sym typeface="Calibri"/>
              </a:rPr>
              <a:t>Energy is required</a:t>
            </a:r>
            <a:r>
              <a:rPr b="0" i="0" lang="en-US" sz="2400" u="none" cap="none" strike="noStrike">
                <a:solidFill>
                  <a:schemeClr val="dk1"/>
                </a:solidFill>
                <a:latin typeface="Calibri"/>
                <a:ea typeface="Calibri"/>
                <a:cs typeface="Calibri"/>
                <a:sym typeface="Calibri"/>
              </a:rPr>
              <a:t> as molecules must be </a:t>
            </a:r>
            <a:r>
              <a:rPr b="1" i="0" lang="en-US" sz="2400" u="sng" cap="none" strike="noStrike">
                <a:solidFill>
                  <a:schemeClr val="dk1"/>
                </a:solidFill>
                <a:latin typeface="Calibri"/>
                <a:ea typeface="Calibri"/>
                <a:cs typeface="Calibri"/>
                <a:sym typeface="Calibri"/>
              </a:rPr>
              <a:t>pumped against</a:t>
            </a:r>
            <a:r>
              <a:rPr b="0" i="0" lang="en-US" sz="2400" u="none" cap="none" strike="noStrike">
                <a:solidFill>
                  <a:schemeClr val="dk1"/>
                </a:solidFill>
                <a:latin typeface="Calibri"/>
                <a:ea typeface="Calibri"/>
                <a:cs typeface="Calibri"/>
                <a:sym typeface="Calibri"/>
              </a:rPr>
              <a:t> the concentration gradient.</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Libre Franklin"/>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Proteins that work as pumps are called </a:t>
            </a:r>
            <a:r>
              <a:rPr b="1" i="0" lang="en-US" sz="2400" u="sng" cap="none" strike="noStrike">
                <a:solidFill>
                  <a:schemeClr val="dk1"/>
                </a:solidFill>
                <a:latin typeface="Calibri"/>
                <a:ea typeface="Calibri"/>
                <a:cs typeface="Calibri"/>
                <a:sym typeface="Calibri"/>
              </a:rPr>
              <a:t>protein pumps</a:t>
            </a:r>
            <a:r>
              <a:rPr b="1" i="0" lang="en-US" sz="2400" cap="none" strike="noStrike">
                <a:solidFill>
                  <a:schemeClr val="dk1"/>
                </a:solidFill>
                <a:latin typeface="Calibri"/>
                <a:ea typeface="Calibri"/>
                <a:cs typeface="Calibri"/>
                <a:sym typeface="Calibri"/>
              </a:rPr>
              <a:t>.</a:t>
            </a:r>
            <a:endParaRPr b="0" i="0" sz="2400"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Libre Franklin"/>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400"/>
              <a:buFont typeface="Calibri"/>
              <a:buNone/>
            </a:pPr>
            <a:r>
              <a:rPr b="0" i="0" lang="en-US" sz="2400" u="none" cap="none" strike="noStrike">
                <a:solidFill>
                  <a:srgbClr val="FF0000"/>
                </a:solidFill>
                <a:latin typeface="Calibri"/>
                <a:ea typeface="Calibri"/>
                <a:cs typeface="Calibri"/>
                <a:sym typeface="Calibri"/>
              </a:rPr>
              <a:t>Ex</a:t>
            </a:r>
            <a:r>
              <a:rPr b="0" i="0" lang="en-US" sz="2400" u="none" cap="none" strike="noStrike">
                <a:solidFill>
                  <a:schemeClr val="dk1"/>
                </a:solidFill>
                <a:latin typeface="Calibri"/>
                <a:ea typeface="Calibri"/>
                <a:cs typeface="Calibri"/>
                <a:sym typeface="Calibri"/>
              </a:rPr>
              <a:t>: Body cells must pump carbon dioxide out into the surrounding blood vessels to be carried to the lungs for exhale. Blood vessels are high in carbon dioxide compared to the cells, so energy is required to move the carbon dioxide across the cell membrane from </a:t>
            </a:r>
            <a:r>
              <a:rPr b="1" i="0" lang="en-US" sz="2400" u="sng" cap="none" strike="noStrike">
                <a:solidFill>
                  <a:schemeClr val="dk1"/>
                </a:solidFill>
                <a:latin typeface="Calibri"/>
                <a:ea typeface="Calibri"/>
                <a:cs typeface="Calibri"/>
                <a:sym typeface="Calibri"/>
              </a:rPr>
              <a:t>LOW to HIGH</a:t>
            </a:r>
            <a:r>
              <a:rPr b="0" i="0" lang="en-US" sz="2400" u="none" cap="none" strike="noStrike">
                <a:solidFill>
                  <a:schemeClr val="dk1"/>
                </a:solidFill>
                <a:latin typeface="Calibri"/>
                <a:ea typeface="Calibri"/>
                <a:cs typeface="Calibri"/>
                <a:sym typeface="Calibri"/>
              </a:rPr>
              <a:t> concentration.</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grpSp>
        <p:nvGrpSpPr>
          <p:cNvPr id="338" name="Google Shape;338;p11"/>
          <p:cNvGrpSpPr/>
          <p:nvPr/>
        </p:nvGrpSpPr>
        <p:grpSpPr>
          <a:xfrm>
            <a:off x="1371600" y="4648200"/>
            <a:ext cx="7543428" cy="1981200"/>
            <a:chOff x="1781" y="11013"/>
            <a:chExt cx="8747" cy="1774"/>
          </a:xfrm>
        </p:grpSpPr>
        <p:sp>
          <p:nvSpPr>
            <p:cNvPr id="339" name="Google Shape;339;p11"/>
            <p:cNvSpPr txBox="1"/>
            <p:nvPr/>
          </p:nvSpPr>
          <p:spPr>
            <a:xfrm>
              <a:off x="1781" y="11081"/>
              <a:ext cx="2456" cy="3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outside of cell</a:t>
              </a:r>
              <a:endParaRPr b="0" i="0" sz="2000" u="none" cap="none" strike="noStrike">
                <a:solidFill>
                  <a:schemeClr val="dk1"/>
                </a:solidFill>
                <a:latin typeface="Arial"/>
                <a:ea typeface="Arial"/>
                <a:cs typeface="Arial"/>
                <a:sym typeface="Arial"/>
              </a:endParaRPr>
            </a:p>
          </p:txBody>
        </p:sp>
        <p:sp>
          <p:nvSpPr>
            <p:cNvPr id="340" name="Google Shape;340;p11"/>
            <p:cNvSpPr txBox="1"/>
            <p:nvPr/>
          </p:nvSpPr>
          <p:spPr>
            <a:xfrm>
              <a:off x="1869" y="12378"/>
              <a:ext cx="2392" cy="3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inside of cell</a:t>
              </a:r>
              <a:endParaRPr b="0" i="0" sz="2000" u="none" cap="none" strike="noStrike">
                <a:solidFill>
                  <a:schemeClr val="dk1"/>
                </a:solidFill>
                <a:latin typeface="Arial"/>
                <a:ea typeface="Arial"/>
                <a:cs typeface="Arial"/>
                <a:sym typeface="Arial"/>
              </a:endParaRPr>
            </a:p>
          </p:txBody>
        </p:sp>
        <p:grpSp>
          <p:nvGrpSpPr>
            <p:cNvPr id="341" name="Google Shape;341;p11"/>
            <p:cNvGrpSpPr/>
            <p:nvPr/>
          </p:nvGrpSpPr>
          <p:grpSpPr>
            <a:xfrm>
              <a:off x="3380" y="11013"/>
              <a:ext cx="7148" cy="1774"/>
              <a:chOff x="3011" y="11751"/>
              <a:chExt cx="7864" cy="2157"/>
            </a:xfrm>
          </p:grpSpPr>
          <p:cxnSp>
            <p:nvCxnSpPr>
              <p:cNvPr id="342" name="Google Shape;342;p11"/>
              <p:cNvCxnSpPr/>
              <p:nvPr/>
            </p:nvCxnSpPr>
            <p:spPr>
              <a:xfrm>
                <a:off x="6721" y="11935"/>
                <a:ext cx="607" cy="0"/>
              </a:xfrm>
              <a:prstGeom prst="straightConnector1">
                <a:avLst/>
              </a:prstGeom>
              <a:noFill/>
              <a:ln cap="flat" cmpd="sng" w="9525">
                <a:solidFill>
                  <a:srgbClr val="000000"/>
                </a:solidFill>
                <a:prstDash val="solid"/>
                <a:round/>
                <a:headEnd len="med" w="med" type="none"/>
                <a:tailEnd len="med" w="med" type="none"/>
              </a:ln>
            </p:spPr>
          </p:cxnSp>
          <p:sp>
            <p:nvSpPr>
              <p:cNvPr id="343" name="Google Shape;343;p11"/>
              <p:cNvSpPr txBox="1"/>
              <p:nvPr/>
            </p:nvSpPr>
            <p:spPr>
              <a:xfrm>
                <a:off x="7328" y="11751"/>
                <a:ext cx="3547" cy="6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Carbon Dioxide molecules</a:t>
                </a:r>
                <a:endParaRPr b="0" i="0" sz="2000" u="none" cap="none" strike="noStrike">
                  <a:solidFill>
                    <a:schemeClr val="dk1"/>
                  </a:solidFill>
                  <a:latin typeface="Arial"/>
                  <a:ea typeface="Arial"/>
                  <a:cs typeface="Arial"/>
                  <a:sym typeface="Arial"/>
                </a:endParaRPr>
              </a:p>
            </p:txBody>
          </p:sp>
          <p:grpSp>
            <p:nvGrpSpPr>
              <p:cNvPr id="344" name="Google Shape;344;p11"/>
              <p:cNvGrpSpPr/>
              <p:nvPr/>
            </p:nvGrpSpPr>
            <p:grpSpPr>
              <a:xfrm>
                <a:off x="3011" y="11833"/>
                <a:ext cx="4142" cy="2075"/>
                <a:chOff x="3005" y="10816"/>
                <a:chExt cx="4985" cy="2811"/>
              </a:xfrm>
            </p:grpSpPr>
            <p:grpSp>
              <p:nvGrpSpPr>
                <p:cNvPr id="345" name="Google Shape;345;p11"/>
                <p:cNvGrpSpPr/>
                <p:nvPr/>
              </p:nvGrpSpPr>
              <p:grpSpPr>
                <a:xfrm>
                  <a:off x="3005" y="11747"/>
                  <a:ext cx="4985" cy="1051"/>
                  <a:chOff x="1815" y="1649"/>
                  <a:chExt cx="4984" cy="1051"/>
                </a:xfrm>
              </p:grpSpPr>
              <p:grpSp>
                <p:nvGrpSpPr>
                  <p:cNvPr id="346" name="Google Shape;346;p11"/>
                  <p:cNvGrpSpPr/>
                  <p:nvPr/>
                </p:nvGrpSpPr>
                <p:grpSpPr>
                  <a:xfrm>
                    <a:off x="1815" y="1649"/>
                    <a:ext cx="1054" cy="1047"/>
                    <a:chOff x="1815" y="1649"/>
                    <a:chExt cx="1054" cy="1047"/>
                  </a:xfrm>
                </p:grpSpPr>
                <p:grpSp>
                  <p:nvGrpSpPr>
                    <p:cNvPr id="347" name="Google Shape;347;p11"/>
                    <p:cNvGrpSpPr/>
                    <p:nvPr/>
                  </p:nvGrpSpPr>
                  <p:grpSpPr>
                    <a:xfrm rot="10800000">
                      <a:off x="1820" y="2244"/>
                      <a:ext cx="1049" cy="452"/>
                      <a:chOff x="1815" y="1485"/>
                      <a:chExt cx="1350" cy="660"/>
                    </a:xfrm>
                  </p:grpSpPr>
                  <p:grpSp>
                    <p:nvGrpSpPr>
                      <p:cNvPr id="348" name="Google Shape;348;p11"/>
                      <p:cNvGrpSpPr/>
                      <p:nvPr/>
                    </p:nvGrpSpPr>
                    <p:grpSpPr>
                      <a:xfrm>
                        <a:off x="1815" y="1485"/>
                        <a:ext cx="450" cy="660"/>
                        <a:chOff x="1815" y="1485"/>
                        <a:chExt cx="450" cy="660"/>
                      </a:xfrm>
                    </p:grpSpPr>
                    <p:sp>
                      <p:nvSpPr>
                        <p:cNvPr id="349" name="Google Shape;349;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50" name="Google Shape;350;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51" name="Google Shape;351;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52" name="Google Shape;352;p11"/>
                      <p:cNvGrpSpPr/>
                      <p:nvPr/>
                    </p:nvGrpSpPr>
                    <p:grpSpPr>
                      <a:xfrm>
                        <a:off x="2265" y="1485"/>
                        <a:ext cx="450" cy="660"/>
                        <a:chOff x="1815" y="1485"/>
                        <a:chExt cx="450" cy="660"/>
                      </a:xfrm>
                    </p:grpSpPr>
                    <p:sp>
                      <p:nvSpPr>
                        <p:cNvPr id="353" name="Google Shape;353;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54" name="Google Shape;354;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55" name="Google Shape;355;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56" name="Google Shape;356;p11"/>
                      <p:cNvGrpSpPr/>
                      <p:nvPr/>
                    </p:nvGrpSpPr>
                    <p:grpSpPr>
                      <a:xfrm>
                        <a:off x="2715" y="1485"/>
                        <a:ext cx="450" cy="660"/>
                        <a:chOff x="1815" y="1485"/>
                        <a:chExt cx="450" cy="660"/>
                      </a:xfrm>
                    </p:grpSpPr>
                    <p:sp>
                      <p:nvSpPr>
                        <p:cNvPr id="357" name="Google Shape;357;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58" name="Google Shape;358;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59" name="Google Shape;359;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360" name="Google Shape;360;p11"/>
                    <p:cNvGrpSpPr/>
                    <p:nvPr/>
                  </p:nvGrpSpPr>
                  <p:grpSpPr>
                    <a:xfrm>
                      <a:off x="1815" y="1649"/>
                      <a:ext cx="1049" cy="452"/>
                      <a:chOff x="1815" y="1485"/>
                      <a:chExt cx="1350" cy="660"/>
                    </a:xfrm>
                  </p:grpSpPr>
                  <p:grpSp>
                    <p:nvGrpSpPr>
                      <p:cNvPr id="361" name="Google Shape;361;p11"/>
                      <p:cNvGrpSpPr/>
                      <p:nvPr/>
                    </p:nvGrpSpPr>
                    <p:grpSpPr>
                      <a:xfrm>
                        <a:off x="1815" y="1485"/>
                        <a:ext cx="450" cy="660"/>
                        <a:chOff x="1815" y="1485"/>
                        <a:chExt cx="450" cy="660"/>
                      </a:xfrm>
                    </p:grpSpPr>
                    <p:sp>
                      <p:nvSpPr>
                        <p:cNvPr id="362" name="Google Shape;362;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63" name="Google Shape;363;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64" name="Google Shape;364;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65" name="Google Shape;365;p11"/>
                      <p:cNvGrpSpPr/>
                      <p:nvPr/>
                    </p:nvGrpSpPr>
                    <p:grpSpPr>
                      <a:xfrm>
                        <a:off x="2265" y="1485"/>
                        <a:ext cx="450" cy="660"/>
                        <a:chOff x="1815" y="1485"/>
                        <a:chExt cx="450" cy="660"/>
                      </a:xfrm>
                    </p:grpSpPr>
                    <p:sp>
                      <p:nvSpPr>
                        <p:cNvPr id="366" name="Google Shape;366;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67" name="Google Shape;367;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68" name="Google Shape;368;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69" name="Google Shape;369;p11"/>
                      <p:cNvGrpSpPr/>
                      <p:nvPr/>
                    </p:nvGrpSpPr>
                    <p:grpSpPr>
                      <a:xfrm>
                        <a:off x="2715" y="1485"/>
                        <a:ext cx="450" cy="660"/>
                        <a:chOff x="1815" y="1485"/>
                        <a:chExt cx="450" cy="660"/>
                      </a:xfrm>
                    </p:grpSpPr>
                    <p:sp>
                      <p:nvSpPr>
                        <p:cNvPr id="370" name="Google Shape;370;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71" name="Google Shape;371;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72" name="Google Shape;372;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373" name="Google Shape;373;p11"/>
                  <p:cNvGrpSpPr/>
                  <p:nvPr/>
                </p:nvGrpSpPr>
                <p:grpSpPr>
                  <a:xfrm>
                    <a:off x="3895" y="1649"/>
                    <a:ext cx="1054" cy="1047"/>
                    <a:chOff x="1815" y="1649"/>
                    <a:chExt cx="1054" cy="1047"/>
                  </a:xfrm>
                </p:grpSpPr>
                <p:grpSp>
                  <p:nvGrpSpPr>
                    <p:cNvPr id="374" name="Google Shape;374;p11"/>
                    <p:cNvGrpSpPr/>
                    <p:nvPr/>
                  </p:nvGrpSpPr>
                  <p:grpSpPr>
                    <a:xfrm rot="10800000">
                      <a:off x="1820" y="2244"/>
                      <a:ext cx="1049" cy="452"/>
                      <a:chOff x="1815" y="1485"/>
                      <a:chExt cx="1350" cy="660"/>
                    </a:xfrm>
                  </p:grpSpPr>
                  <p:grpSp>
                    <p:nvGrpSpPr>
                      <p:cNvPr id="375" name="Google Shape;375;p11"/>
                      <p:cNvGrpSpPr/>
                      <p:nvPr/>
                    </p:nvGrpSpPr>
                    <p:grpSpPr>
                      <a:xfrm>
                        <a:off x="1815" y="1485"/>
                        <a:ext cx="450" cy="660"/>
                        <a:chOff x="1815" y="1485"/>
                        <a:chExt cx="450" cy="660"/>
                      </a:xfrm>
                    </p:grpSpPr>
                    <p:sp>
                      <p:nvSpPr>
                        <p:cNvPr id="376" name="Google Shape;376;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77" name="Google Shape;377;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78" name="Google Shape;378;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79" name="Google Shape;379;p11"/>
                      <p:cNvGrpSpPr/>
                      <p:nvPr/>
                    </p:nvGrpSpPr>
                    <p:grpSpPr>
                      <a:xfrm>
                        <a:off x="2265" y="1485"/>
                        <a:ext cx="450" cy="660"/>
                        <a:chOff x="1815" y="1485"/>
                        <a:chExt cx="450" cy="660"/>
                      </a:xfrm>
                    </p:grpSpPr>
                    <p:sp>
                      <p:nvSpPr>
                        <p:cNvPr id="380" name="Google Shape;380;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81" name="Google Shape;381;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82" name="Google Shape;382;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83" name="Google Shape;383;p11"/>
                      <p:cNvGrpSpPr/>
                      <p:nvPr/>
                    </p:nvGrpSpPr>
                    <p:grpSpPr>
                      <a:xfrm>
                        <a:off x="2715" y="1485"/>
                        <a:ext cx="450" cy="660"/>
                        <a:chOff x="1815" y="1485"/>
                        <a:chExt cx="450" cy="660"/>
                      </a:xfrm>
                    </p:grpSpPr>
                    <p:sp>
                      <p:nvSpPr>
                        <p:cNvPr id="384" name="Google Shape;384;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85" name="Google Shape;385;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86" name="Google Shape;386;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387" name="Google Shape;387;p11"/>
                    <p:cNvGrpSpPr/>
                    <p:nvPr/>
                  </p:nvGrpSpPr>
                  <p:grpSpPr>
                    <a:xfrm>
                      <a:off x="1815" y="1649"/>
                      <a:ext cx="1049" cy="452"/>
                      <a:chOff x="1815" y="1485"/>
                      <a:chExt cx="1350" cy="660"/>
                    </a:xfrm>
                  </p:grpSpPr>
                  <p:grpSp>
                    <p:nvGrpSpPr>
                      <p:cNvPr id="388" name="Google Shape;388;p11"/>
                      <p:cNvGrpSpPr/>
                      <p:nvPr/>
                    </p:nvGrpSpPr>
                    <p:grpSpPr>
                      <a:xfrm>
                        <a:off x="1815" y="1485"/>
                        <a:ext cx="450" cy="660"/>
                        <a:chOff x="1815" y="1485"/>
                        <a:chExt cx="450" cy="660"/>
                      </a:xfrm>
                    </p:grpSpPr>
                    <p:sp>
                      <p:nvSpPr>
                        <p:cNvPr id="389" name="Google Shape;389;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90" name="Google Shape;390;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91" name="Google Shape;391;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92" name="Google Shape;392;p11"/>
                      <p:cNvGrpSpPr/>
                      <p:nvPr/>
                    </p:nvGrpSpPr>
                    <p:grpSpPr>
                      <a:xfrm>
                        <a:off x="2265" y="1485"/>
                        <a:ext cx="450" cy="660"/>
                        <a:chOff x="1815" y="1485"/>
                        <a:chExt cx="450" cy="660"/>
                      </a:xfrm>
                    </p:grpSpPr>
                    <p:sp>
                      <p:nvSpPr>
                        <p:cNvPr id="393" name="Google Shape;393;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94" name="Google Shape;394;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95" name="Google Shape;395;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96" name="Google Shape;396;p11"/>
                      <p:cNvGrpSpPr/>
                      <p:nvPr/>
                    </p:nvGrpSpPr>
                    <p:grpSpPr>
                      <a:xfrm>
                        <a:off x="2715" y="1485"/>
                        <a:ext cx="450" cy="660"/>
                        <a:chOff x="1815" y="1485"/>
                        <a:chExt cx="450" cy="660"/>
                      </a:xfrm>
                    </p:grpSpPr>
                    <p:sp>
                      <p:nvSpPr>
                        <p:cNvPr id="397" name="Google Shape;397;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98" name="Google Shape;398;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99" name="Google Shape;399;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400" name="Google Shape;400;p11"/>
                  <p:cNvGrpSpPr/>
                  <p:nvPr/>
                </p:nvGrpSpPr>
                <p:grpSpPr>
                  <a:xfrm>
                    <a:off x="5745" y="1653"/>
                    <a:ext cx="1054" cy="1047"/>
                    <a:chOff x="1815" y="1649"/>
                    <a:chExt cx="1054" cy="1047"/>
                  </a:xfrm>
                </p:grpSpPr>
                <p:grpSp>
                  <p:nvGrpSpPr>
                    <p:cNvPr id="401" name="Google Shape;401;p11"/>
                    <p:cNvGrpSpPr/>
                    <p:nvPr/>
                  </p:nvGrpSpPr>
                  <p:grpSpPr>
                    <a:xfrm rot="10800000">
                      <a:off x="1820" y="2244"/>
                      <a:ext cx="1049" cy="452"/>
                      <a:chOff x="1815" y="1485"/>
                      <a:chExt cx="1350" cy="660"/>
                    </a:xfrm>
                  </p:grpSpPr>
                  <p:grpSp>
                    <p:nvGrpSpPr>
                      <p:cNvPr id="402" name="Google Shape;402;p11"/>
                      <p:cNvGrpSpPr/>
                      <p:nvPr/>
                    </p:nvGrpSpPr>
                    <p:grpSpPr>
                      <a:xfrm>
                        <a:off x="1815" y="1485"/>
                        <a:ext cx="450" cy="660"/>
                        <a:chOff x="1815" y="1485"/>
                        <a:chExt cx="450" cy="660"/>
                      </a:xfrm>
                    </p:grpSpPr>
                    <p:sp>
                      <p:nvSpPr>
                        <p:cNvPr id="403" name="Google Shape;403;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04" name="Google Shape;404;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405" name="Google Shape;405;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406" name="Google Shape;406;p11"/>
                      <p:cNvGrpSpPr/>
                      <p:nvPr/>
                    </p:nvGrpSpPr>
                    <p:grpSpPr>
                      <a:xfrm>
                        <a:off x="2265" y="1485"/>
                        <a:ext cx="450" cy="660"/>
                        <a:chOff x="1815" y="1485"/>
                        <a:chExt cx="450" cy="660"/>
                      </a:xfrm>
                    </p:grpSpPr>
                    <p:sp>
                      <p:nvSpPr>
                        <p:cNvPr id="407" name="Google Shape;407;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08" name="Google Shape;408;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409" name="Google Shape;409;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410" name="Google Shape;410;p11"/>
                      <p:cNvGrpSpPr/>
                      <p:nvPr/>
                    </p:nvGrpSpPr>
                    <p:grpSpPr>
                      <a:xfrm>
                        <a:off x="2715" y="1485"/>
                        <a:ext cx="450" cy="660"/>
                        <a:chOff x="1815" y="1485"/>
                        <a:chExt cx="450" cy="660"/>
                      </a:xfrm>
                    </p:grpSpPr>
                    <p:sp>
                      <p:nvSpPr>
                        <p:cNvPr id="411" name="Google Shape;411;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12" name="Google Shape;412;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413" name="Google Shape;413;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414" name="Google Shape;414;p11"/>
                    <p:cNvGrpSpPr/>
                    <p:nvPr/>
                  </p:nvGrpSpPr>
                  <p:grpSpPr>
                    <a:xfrm>
                      <a:off x="1815" y="1649"/>
                      <a:ext cx="1049" cy="452"/>
                      <a:chOff x="1815" y="1485"/>
                      <a:chExt cx="1350" cy="660"/>
                    </a:xfrm>
                  </p:grpSpPr>
                  <p:grpSp>
                    <p:nvGrpSpPr>
                      <p:cNvPr id="415" name="Google Shape;415;p11"/>
                      <p:cNvGrpSpPr/>
                      <p:nvPr/>
                    </p:nvGrpSpPr>
                    <p:grpSpPr>
                      <a:xfrm>
                        <a:off x="1815" y="1485"/>
                        <a:ext cx="450" cy="660"/>
                        <a:chOff x="1815" y="1485"/>
                        <a:chExt cx="450" cy="660"/>
                      </a:xfrm>
                    </p:grpSpPr>
                    <p:sp>
                      <p:nvSpPr>
                        <p:cNvPr id="416" name="Google Shape;416;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17" name="Google Shape;417;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418" name="Google Shape;418;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419" name="Google Shape;419;p11"/>
                      <p:cNvGrpSpPr/>
                      <p:nvPr/>
                    </p:nvGrpSpPr>
                    <p:grpSpPr>
                      <a:xfrm>
                        <a:off x="2265" y="1485"/>
                        <a:ext cx="450" cy="660"/>
                        <a:chOff x="1815" y="1485"/>
                        <a:chExt cx="450" cy="660"/>
                      </a:xfrm>
                    </p:grpSpPr>
                    <p:sp>
                      <p:nvSpPr>
                        <p:cNvPr id="420" name="Google Shape;420;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21" name="Google Shape;421;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422" name="Google Shape;422;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423" name="Google Shape;423;p11"/>
                      <p:cNvGrpSpPr/>
                      <p:nvPr/>
                    </p:nvGrpSpPr>
                    <p:grpSpPr>
                      <a:xfrm>
                        <a:off x="2715" y="1485"/>
                        <a:ext cx="450" cy="660"/>
                        <a:chOff x="1815" y="1485"/>
                        <a:chExt cx="450" cy="660"/>
                      </a:xfrm>
                    </p:grpSpPr>
                    <p:sp>
                      <p:nvSpPr>
                        <p:cNvPr id="424" name="Google Shape;424;p11"/>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25" name="Google Shape;425;p11"/>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426" name="Google Shape;426;p11"/>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sp>
                <p:nvSpPr>
                  <p:cNvPr id="427" name="Google Shape;427;p11"/>
                  <p:cNvSpPr/>
                  <p:nvPr/>
                </p:nvSpPr>
                <p:spPr>
                  <a:xfrm>
                    <a:off x="3060" y="1649"/>
                    <a:ext cx="700" cy="1051"/>
                  </a:xfrm>
                  <a:prstGeom prst="bracketPair">
                    <a:avLst/>
                  </a:pr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28" name="Google Shape;428;p11"/>
                  <p:cNvSpPr/>
                  <p:nvPr/>
                </p:nvSpPr>
                <p:spPr>
                  <a:xfrm>
                    <a:off x="5040" y="1653"/>
                    <a:ext cx="675" cy="104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cxnSp>
              <p:nvCxnSpPr>
                <p:cNvPr id="429" name="Google Shape;429;p11"/>
                <p:cNvCxnSpPr/>
                <p:nvPr/>
              </p:nvCxnSpPr>
              <p:spPr>
                <a:xfrm rot="10800000">
                  <a:off x="6585" y="11224"/>
                  <a:ext cx="0" cy="1995"/>
                </a:xfrm>
                <a:prstGeom prst="straightConnector1">
                  <a:avLst/>
                </a:prstGeom>
                <a:noFill/>
                <a:ln cap="flat" cmpd="sng" w="76200">
                  <a:solidFill>
                    <a:srgbClr val="C00000"/>
                  </a:solidFill>
                  <a:prstDash val="solid"/>
                  <a:round/>
                  <a:headEnd len="med" w="med" type="none"/>
                  <a:tailEnd len="med" w="med" type="triangle"/>
                </a:ln>
              </p:spPr>
            </p:cxnSp>
            <p:sp>
              <p:nvSpPr>
                <p:cNvPr id="430" name="Google Shape;430;p11"/>
                <p:cNvSpPr/>
                <p:nvPr/>
              </p:nvSpPr>
              <p:spPr>
                <a:xfrm>
                  <a:off x="3604" y="10954"/>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1" name="Google Shape;431;p11"/>
                <p:cNvSpPr/>
                <p:nvPr/>
              </p:nvSpPr>
              <p:spPr>
                <a:xfrm>
                  <a:off x="4425" y="10816"/>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2" name="Google Shape;432;p11"/>
                <p:cNvSpPr/>
                <p:nvPr/>
              </p:nvSpPr>
              <p:spPr>
                <a:xfrm>
                  <a:off x="5162" y="11062"/>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3" name="Google Shape;433;p11"/>
                <p:cNvSpPr/>
                <p:nvPr/>
              </p:nvSpPr>
              <p:spPr>
                <a:xfrm>
                  <a:off x="5917" y="10816"/>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4" name="Google Shape;434;p11"/>
                <p:cNvSpPr/>
                <p:nvPr/>
              </p:nvSpPr>
              <p:spPr>
                <a:xfrm>
                  <a:off x="6915" y="10816"/>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5" name="Google Shape;435;p11"/>
                <p:cNvSpPr/>
                <p:nvPr/>
              </p:nvSpPr>
              <p:spPr>
                <a:xfrm>
                  <a:off x="4928" y="13207"/>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6" name="Google Shape;436;p11"/>
                <p:cNvSpPr/>
                <p:nvPr/>
              </p:nvSpPr>
              <p:spPr>
                <a:xfrm>
                  <a:off x="6016" y="13219"/>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grpSp>
      </p:grpSp>
      <p:sp>
        <p:nvSpPr>
          <p:cNvPr id="437" name="Google Shape;437;p11"/>
          <p:cNvSpPr/>
          <p:nvPr/>
        </p:nvSpPr>
        <p:spPr>
          <a:xfrm>
            <a:off x="45720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http://www.goldiesroom.org/Multimedia/Bio_Images/06%20Transport/12%20Active%20Transport.gif" id="442" name="Google Shape;442;p12"/>
          <p:cNvPicPr preferRelativeResize="0"/>
          <p:nvPr/>
        </p:nvPicPr>
        <p:blipFill rotWithShape="1">
          <a:blip r:embed="rId3">
            <a:alphaModFix/>
          </a:blip>
          <a:srcRect b="0" l="0" r="0" t="0"/>
          <a:stretch/>
        </p:blipFill>
        <p:spPr>
          <a:xfrm>
            <a:off x="2514600" y="1524000"/>
            <a:ext cx="4356100" cy="3415578"/>
          </a:xfrm>
          <a:prstGeom prst="rect">
            <a:avLst/>
          </a:prstGeom>
          <a:noFill/>
          <a:ln>
            <a:noFill/>
          </a:ln>
        </p:spPr>
      </p:pic>
      <p:sp>
        <p:nvSpPr>
          <p:cNvPr id="443" name="Google Shape;443;p12"/>
          <p:cNvSpPr txBox="1"/>
          <p:nvPr/>
        </p:nvSpPr>
        <p:spPr>
          <a:xfrm>
            <a:off x="7391400" y="3044400"/>
            <a:ext cx="97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High</a:t>
            </a:r>
            <a:endParaRPr b="1" sz="1800">
              <a:solidFill>
                <a:schemeClr val="dk1"/>
              </a:solidFill>
              <a:latin typeface="Libre Franklin"/>
              <a:ea typeface="Libre Franklin"/>
              <a:cs typeface="Libre Franklin"/>
              <a:sym typeface="Libre Franklin"/>
            </a:endParaRPr>
          </a:p>
        </p:txBody>
      </p:sp>
      <p:sp>
        <p:nvSpPr>
          <p:cNvPr id="444" name="Google Shape;444;p12"/>
          <p:cNvSpPr txBox="1"/>
          <p:nvPr/>
        </p:nvSpPr>
        <p:spPr>
          <a:xfrm>
            <a:off x="1219200" y="3505200"/>
            <a:ext cx="97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Low</a:t>
            </a:r>
            <a:endParaRPr b="1" sz="1800">
              <a:solidFill>
                <a:schemeClr val="dk1"/>
              </a:solidFill>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descr="http://www.bio.miami.edu/~cmallery/150/memb/c8.7x17.transport.jpg" id="449" name="Google Shape;449;p13"/>
          <p:cNvPicPr preferRelativeResize="0"/>
          <p:nvPr/>
        </p:nvPicPr>
        <p:blipFill rotWithShape="1">
          <a:blip r:embed="rId3">
            <a:alphaModFix/>
          </a:blip>
          <a:srcRect b="0" l="0" r="0" t="0"/>
          <a:stretch/>
        </p:blipFill>
        <p:spPr>
          <a:xfrm>
            <a:off x="1066800" y="533400"/>
            <a:ext cx="7086600" cy="54760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descr="endocytosis and exocytosis.gif" id="454" name="Google Shape;454;p14"/>
          <p:cNvPicPr preferRelativeResize="0"/>
          <p:nvPr/>
        </p:nvPicPr>
        <p:blipFill rotWithShape="1">
          <a:blip r:embed="rId3">
            <a:alphaModFix/>
          </a:blip>
          <a:srcRect b="0" l="0" r="0" t="0"/>
          <a:stretch/>
        </p:blipFill>
        <p:spPr>
          <a:xfrm>
            <a:off x="228600" y="2438400"/>
            <a:ext cx="5471932" cy="3543300"/>
          </a:xfrm>
          <a:prstGeom prst="rect">
            <a:avLst/>
          </a:prstGeom>
          <a:noFill/>
          <a:ln>
            <a:noFill/>
          </a:ln>
        </p:spPr>
      </p:pic>
      <p:sp>
        <p:nvSpPr>
          <p:cNvPr id="455" name="Google Shape;455;p14"/>
          <p:cNvSpPr txBox="1"/>
          <p:nvPr/>
        </p:nvSpPr>
        <p:spPr>
          <a:xfrm>
            <a:off x="5791200" y="2667000"/>
            <a:ext cx="3124200" cy="35052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Food is moved </a:t>
            </a:r>
            <a:r>
              <a:rPr b="1" i="0" lang="en-US" sz="2400" u="sng" cap="none" strike="noStrike">
                <a:solidFill>
                  <a:schemeClr val="dk1"/>
                </a:solidFill>
                <a:latin typeface="Calibri"/>
                <a:ea typeface="Calibri"/>
                <a:cs typeface="Calibri"/>
                <a:sym typeface="Calibri"/>
              </a:rPr>
              <a:t>into the cell</a:t>
            </a:r>
            <a:r>
              <a:rPr b="0" i="0" lang="en-US" sz="2400" u="none" cap="none" strike="noStrike">
                <a:solidFill>
                  <a:schemeClr val="dk1"/>
                </a:solidFill>
                <a:latin typeface="Calibri"/>
                <a:ea typeface="Calibri"/>
                <a:cs typeface="Calibri"/>
                <a:sym typeface="Calibri"/>
              </a:rPr>
              <a:t> by </a:t>
            </a:r>
            <a:r>
              <a:rPr b="1" i="0" lang="en-US" sz="2400" u="sng" cap="none" strike="noStrike">
                <a:solidFill>
                  <a:schemeClr val="dk1"/>
                </a:solidFill>
                <a:latin typeface="Calibri"/>
                <a:ea typeface="Calibri"/>
                <a:cs typeface="Calibri"/>
                <a:sym typeface="Calibri"/>
              </a:rPr>
              <a:t>Endo</a:t>
            </a:r>
            <a:r>
              <a:rPr b="1" i="0" lang="en-US" sz="2400" u="none" cap="none" strike="noStrike">
                <a:solidFill>
                  <a:schemeClr val="dk1"/>
                </a:solidFill>
                <a:latin typeface="Calibri"/>
                <a:ea typeface="Calibri"/>
                <a:cs typeface="Calibri"/>
                <a:sym typeface="Calibri"/>
              </a:rPr>
              <a:t>cytosis</a:t>
            </a:r>
            <a:endParaRPr/>
          </a:p>
          <a:p>
            <a:pPr indent="0" lvl="0" marL="0" marR="0" rtl="0" algn="l">
              <a:lnSpc>
                <a:spcPct val="100000"/>
              </a:lnSpc>
              <a:spcBef>
                <a:spcPts val="0"/>
              </a:spcBef>
              <a:spcAft>
                <a:spcPts val="0"/>
              </a:spcAft>
              <a:buClr>
                <a:schemeClr val="dk1"/>
              </a:buClr>
              <a:buSzPts val="2400"/>
              <a:buFont typeface="Libre Franklin"/>
              <a:buNone/>
            </a:pPr>
            <a:r>
              <a:t/>
            </a:r>
            <a:endParaRPr b="1"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Libre Franklin"/>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Wastes are moved </a:t>
            </a:r>
            <a:r>
              <a:rPr b="1" i="0" lang="en-US" sz="2400" u="sng" cap="none" strike="noStrike">
                <a:solidFill>
                  <a:schemeClr val="dk1"/>
                </a:solidFill>
                <a:latin typeface="Calibri"/>
                <a:ea typeface="Calibri"/>
                <a:cs typeface="Calibri"/>
                <a:sym typeface="Calibri"/>
              </a:rPr>
              <a:t>out of the cell</a:t>
            </a:r>
            <a:r>
              <a:rPr b="0" i="0" lang="en-US" sz="2400" u="none" cap="none" strike="noStrike">
                <a:solidFill>
                  <a:schemeClr val="dk1"/>
                </a:solidFill>
                <a:latin typeface="Calibri"/>
                <a:ea typeface="Calibri"/>
                <a:cs typeface="Calibri"/>
                <a:sym typeface="Calibri"/>
              </a:rPr>
              <a:t> by </a:t>
            </a:r>
            <a:r>
              <a:rPr b="1" i="0" lang="en-US" sz="2400" u="sng" cap="none" strike="noStrike">
                <a:solidFill>
                  <a:schemeClr val="dk1"/>
                </a:solidFill>
                <a:latin typeface="Calibri"/>
                <a:ea typeface="Calibri"/>
                <a:cs typeface="Calibri"/>
                <a:sym typeface="Calibri"/>
              </a:rPr>
              <a:t>Exo</a:t>
            </a:r>
            <a:r>
              <a:rPr b="1" i="0" lang="en-US" sz="2400" u="none" cap="none" strike="noStrike">
                <a:solidFill>
                  <a:schemeClr val="dk1"/>
                </a:solidFill>
                <a:latin typeface="Calibri"/>
                <a:ea typeface="Calibri"/>
                <a:cs typeface="Calibri"/>
                <a:sym typeface="Calibri"/>
              </a:rPr>
              <a:t>cytosis</a:t>
            </a:r>
            <a:endParaRPr b="0" i="0" sz="2400" u="none" cap="none" strike="noStrike">
              <a:solidFill>
                <a:schemeClr val="dk1"/>
              </a:solidFill>
              <a:latin typeface="Arial"/>
              <a:ea typeface="Arial"/>
              <a:cs typeface="Arial"/>
              <a:sym typeface="Arial"/>
            </a:endParaRPr>
          </a:p>
        </p:txBody>
      </p:sp>
      <p:sp>
        <p:nvSpPr>
          <p:cNvPr id="456" name="Google Shape;456;p14"/>
          <p:cNvSpPr/>
          <p:nvPr/>
        </p:nvSpPr>
        <p:spPr>
          <a:xfrm>
            <a:off x="304800" y="388204"/>
            <a:ext cx="8534400" cy="1661993"/>
          </a:xfrm>
          <a:prstGeom prst="rect">
            <a:avLst/>
          </a:prstGeom>
          <a:noFill/>
          <a:ln>
            <a:noFill/>
          </a:ln>
        </p:spPr>
        <p:txBody>
          <a:bodyPr anchorCtr="0" anchor="ctr" bIns="45700" lIns="91425" spcFirstLastPara="1" rIns="91425" wrap="square" tIns="45700">
            <a:spAutoFit/>
          </a:bodyPr>
          <a:lstStyle/>
          <a:p>
            <a:pPr indent="-234950" lvl="0" marL="234950" marR="0" rtl="0" algn="l">
              <a:lnSpc>
                <a:spcPct val="100000"/>
              </a:lnSpc>
              <a:spcBef>
                <a:spcPts val="0"/>
              </a:spcBef>
              <a:spcAft>
                <a:spcPts val="0"/>
              </a:spcAft>
              <a:buClr>
                <a:schemeClr val="dk1"/>
              </a:buClr>
              <a:buSzPts val="2800"/>
              <a:buFont typeface="Calibri"/>
              <a:buChar char="•"/>
            </a:pPr>
            <a:r>
              <a:rPr b="1" i="0" lang="en-US" sz="2800" u="none" cap="none" strike="noStrike">
                <a:solidFill>
                  <a:schemeClr val="dk1"/>
                </a:solidFill>
                <a:latin typeface="Calibri"/>
                <a:ea typeface="Calibri"/>
                <a:cs typeface="Calibri"/>
                <a:sym typeface="Calibri"/>
              </a:rPr>
              <a:t>Endocytosis and Exocytosis</a:t>
            </a:r>
            <a:r>
              <a:rPr b="0" i="0" lang="en-US" sz="2800" u="none" cap="none" strike="noStrike">
                <a:solidFill>
                  <a:schemeClr val="dk1"/>
                </a:solidFill>
                <a:latin typeface="Calibri"/>
                <a:ea typeface="Calibri"/>
                <a:cs typeface="Calibri"/>
                <a:sym typeface="Calibri"/>
              </a:rPr>
              <a:t> is the mechanism by which </a:t>
            </a:r>
            <a:r>
              <a:rPr b="1" i="0" lang="en-US" sz="2800" u="sng" cap="none" strike="noStrike">
                <a:solidFill>
                  <a:schemeClr val="dk1"/>
                </a:solidFill>
                <a:latin typeface="Calibri"/>
                <a:ea typeface="Calibri"/>
                <a:cs typeface="Calibri"/>
                <a:sym typeface="Calibri"/>
              </a:rPr>
              <a:t>very large molecules</a:t>
            </a:r>
            <a:r>
              <a:rPr b="0" i="0" lang="en-US" sz="2800" u="none" cap="none" strike="noStrike">
                <a:solidFill>
                  <a:schemeClr val="dk1"/>
                </a:solidFill>
                <a:latin typeface="Calibri"/>
                <a:ea typeface="Calibri"/>
                <a:cs typeface="Calibri"/>
                <a:sym typeface="Calibri"/>
              </a:rPr>
              <a:t> (such as food and wastes) get into and out of the cell</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
        <p:nvSpPr>
          <p:cNvPr id="457" name="Google Shape;457;p14"/>
          <p:cNvSpPr/>
          <p:nvPr/>
        </p:nvSpPr>
        <p:spPr>
          <a:xfrm>
            <a:off x="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
        <p:nvSpPr>
          <p:cNvPr id="458" name="Google Shape;458;p14"/>
          <p:cNvSpPr/>
          <p:nvPr/>
        </p:nvSpPr>
        <p:spPr>
          <a:xfrm>
            <a:off x="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0" st="0"/>
                                            </p:txEl>
                                          </p:spTgt>
                                        </p:tgtEl>
                                        <p:attrNameLst>
                                          <p:attrName>style.visibility</p:attrName>
                                        </p:attrNameLst>
                                      </p:cBhvr>
                                      <p:to>
                                        <p:strVal val="visible"/>
                                      </p:to>
                                    </p:set>
                                    <p:animEffect filter="fade" transition="in">
                                      <p:cBhvr>
                                        <p:cTn dur="1000"/>
                                        <p:tgtEl>
                                          <p:spTgt spid="4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1" st="1"/>
                                            </p:txEl>
                                          </p:spTgt>
                                        </p:tgtEl>
                                        <p:attrNameLst>
                                          <p:attrName>style.visibility</p:attrName>
                                        </p:attrNameLst>
                                      </p:cBhvr>
                                      <p:to>
                                        <p:strVal val="visible"/>
                                      </p:to>
                                    </p:set>
                                    <p:animEffect filter="fade" transition="in">
                                      <p:cBhvr>
                                        <p:cTn dur="1000"/>
                                        <p:tgtEl>
                                          <p:spTgt spid="4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2" st="2"/>
                                            </p:txEl>
                                          </p:spTgt>
                                        </p:tgtEl>
                                        <p:attrNameLst>
                                          <p:attrName>style.visibility</p:attrName>
                                        </p:attrNameLst>
                                      </p:cBhvr>
                                      <p:to>
                                        <p:strVal val="visible"/>
                                      </p:to>
                                    </p:set>
                                    <p:animEffect filter="fade" transition="in">
                                      <p:cBhvr>
                                        <p:cTn dur="1000"/>
                                        <p:tgtEl>
                                          <p:spTgt spid="4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3" st="3"/>
                                            </p:txEl>
                                          </p:spTgt>
                                        </p:tgtEl>
                                        <p:attrNameLst>
                                          <p:attrName>style.visibility</p:attrName>
                                        </p:attrNameLst>
                                      </p:cBhvr>
                                      <p:to>
                                        <p:strVal val="visible"/>
                                      </p:to>
                                    </p:set>
                                    <p:animEffect filter="fade" transition="in">
                                      <p:cBhvr>
                                        <p:cTn dur="1000"/>
                                        <p:tgtEl>
                                          <p:spTgt spid="45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5"/>
          <p:cNvSpPr/>
          <p:nvPr/>
        </p:nvSpPr>
        <p:spPr>
          <a:xfrm>
            <a:off x="304800" y="609600"/>
            <a:ext cx="8610600" cy="1384995"/>
          </a:xfrm>
          <a:prstGeom prst="rect">
            <a:avLst/>
          </a:prstGeom>
          <a:noFill/>
          <a:ln>
            <a:noFill/>
          </a:ln>
        </p:spPr>
        <p:txBody>
          <a:bodyPr anchorCtr="0" anchor="ctr" bIns="45700" lIns="91425" spcFirstLastPara="1" rIns="91425" wrap="square" tIns="45700">
            <a:spAutoFit/>
          </a:bodyPr>
          <a:lstStyle/>
          <a:p>
            <a:pPr indent="-519113" lvl="0" marL="519113" marR="0" rtl="0" algn="l">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Ex: White Blood Cells, which are part of the </a:t>
            </a:r>
            <a:r>
              <a:rPr b="1" i="0" lang="en-US" sz="2800" u="sng" cap="none" strike="noStrike">
                <a:solidFill>
                  <a:schemeClr val="dk1"/>
                </a:solidFill>
                <a:latin typeface="Calibri"/>
                <a:ea typeface="Calibri"/>
                <a:cs typeface="Calibri"/>
                <a:sym typeface="Calibri"/>
              </a:rPr>
              <a:t>immune system</a:t>
            </a:r>
            <a:r>
              <a:rPr b="0" i="0" lang="en-US" sz="2800" u="none" cap="none" strike="noStrike">
                <a:solidFill>
                  <a:schemeClr val="dk1"/>
                </a:solidFill>
                <a:latin typeface="Calibri"/>
                <a:ea typeface="Calibri"/>
                <a:cs typeface="Calibri"/>
                <a:sym typeface="Calibri"/>
              </a:rPr>
              <a:t>, surround and engulf bacteria by </a:t>
            </a:r>
            <a:r>
              <a:rPr b="1" lang="en-US" sz="2800" u="sng">
                <a:solidFill>
                  <a:schemeClr val="dk1"/>
                </a:solidFill>
                <a:latin typeface="Calibri"/>
                <a:ea typeface="Calibri"/>
                <a:cs typeface="Calibri"/>
                <a:sym typeface="Calibri"/>
              </a:rPr>
              <a:t>endocytosis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Libre Franklin"/>
              <a:buNone/>
            </a:pPr>
            <a:r>
              <a:t/>
            </a:r>
            <a:endParaRPr b="0" i="0" sz="2800" u="none" cap="none" strike="noStrike">
              <a:solidFill>
                <a:schemeClr val="dk1"/>
              </a:solidFill>
              <a:latin typeface="Arial"/>
              <a:ea typeface="Arial"/>
              <a:cs typeface="Arial"/>
              <a:sym typeface="Arial"/>
            </a:endParaRPr>
          </a:p>
        </p:txBody>
      </p:sp>
      <p:sp>
        <p:nvSpPr>
          <p:cNvPr id="464" name="Google Shape;464;p15"/>
          <p:cNvSpPr/>
          <p:nvPr/>
        </p:nvSpPr>
        <p:spPr>
          <a:xfrm>
            <a:off x="0" y="45720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pic>
        <p:nvPicPr>
          <p:cNvPr descr="http://www.microbiologymaven.com/wp-content/uploads/2014/06/Phagocytosis-1.jpg" id="465" name="Google Shape;465;p15"/>
          <p:cNvPicPr preferRelativeResize="0"/>
          <p:nvPr/>
        </p:nvPicPr>
        <p:blipFill rotWithShape="1">
          <a:blip r:embed="rId3">
            <a:alphaModFix/>
          </a:blip>
          <a:srcRect b="0" l="0" r="0" t="0"/>
          <a:stretch/>
        </p:blipFill>
        <p:spPr>
          <a:xfrm>
            <a:off x="899996" y="1608161"/>
            <a:ext cx="7420208" cy="52498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6"/>
          <p:cNvSpPr txBox="1"/>
          <p:nvPr>
            <p:ph type="title"/>
          </p:nvPr>
        </p:nvSpPr>
        <p:spPr>
          <a:xfrm>
            <a:off x="822960" y="365760"/>
            <a:ext cx="7520940" cy="108204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Libre Franklin Medium"/>
              <a:buNone/>
            </a:pPr>
            <a:r>
              <a:rPr lang="en-US"/>
              <a:t>WHAT IS THE DIFFERENCE BETWEEN PASSIVE AND ACTIVE TRANSPORT?</a:t>
            </a:r>
            <a:endParaRPr/>
          </a:p>
        </p:txBody>
      </p:sp>
      <p:sp>
        <p:nvSpPr>
          <p:cNvPr id="471" name="Google Shape;471;p16"/>
          <p:cNvSpPr txBox="1"/>
          <p:nvPr>
            <p:ph idx="1" type="body"/>
          </p:nvPr>
        </p:nvSpPr>
        <p:spPr>
          <a:xfrm>
            <a:off x="685800" y="2057400"/>
            <a:ext cx="7520940" cy="21759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None/>
            </a:pPr>
            <a:r>
              <a:rPr lang="en-US" sz="2800"/>
              <a:t>Passive requires no energy and moves from high to low</a:t>
            </a:r>
            <a:endParaRPr/>
          </a:p>
          <a:p>
            <a:pPr indent="-342900" lvl="0" marL="342900" rtl="0" algn="l">
              <a:spcBef>
                <a:spcPts val="800"/>
              </a:spcBef>
              <a:spcAft>
                <a:spcPts val="1200"/>
              </a:spcAft>
              <a:buClr>
                <a:schemeClr val="dk1"/>
              </a:buClr>
              <a:buSzPts val="2800"/>
              <a:buNone/>
            </a:pPr>
            <a:r>
              <a:rPr lang="en-US" sz="2800"/>
              <a:t>Active requires energy and moves from low to high.</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xEl>
                                              <p:pRg end="0" st="0"/>
                                            </p:txEl>
                                          </p:spTgt>
                                        </p:tgtEl>
                                        <p:attrNameLst>
                                          <p:attrName>style.visibility</p:attrName>
                                        </p:attrNameLst>
                                      </p:cBhvr>
                                      <p:to>
                                        <p:strVal val="visible"/>
                                      </p:to>
                                    </p:set>
                                    <p:anim calcmode="lin" valueType="num">
                                      <p:cBhvr additive="base">
                                        <p:cTn dur="500"/>
                                        <p:tgtEl>
                                          <p:spTgt spid="4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xEl>
                                              <p:pRg end="1" st="1"/>
                                            </p:txEl>
                                          </p:spTgt>
                                        </p:tgtEl>
                                        <p:attrNameLst>
                                          <p:attrName>style.visibility</p:attrName>
                                        </p:attrNameLst>
                                      </p:cBhvr>
                                      <p:to>
                                        <p:strVal val="visible"/>
                                      </p:to>
                                    </p:set>
                                    <p:anim calcmode="lin" valueType="num">
                                      <p:cBhvr additive="base">
                                        <p:cTn dur="500"/>
                                        <p:tgtEl>
                                          <p:spTgt spid="47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7"/>
          <p:cNvSpPr txBox="1"/>
          <p:nvPr>
            <p:ph type="title"/>
          </p:nvPr>
        </p:nvSpPr>
        <p:spPr>
          <a:xfrm>
            <a:off x="762000" y="762000"/>
            <a:ext cx="7520940" cy="54864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Libre Franklin Medium"/>
              <a:buNone/>
            </a:pPr>
            <a:r>
              <a:rPr lang="en-US" sz="3600"/>
              <a:t>IN A HYPOTONIC SOLUTION…</a:t>
            </a:r>
            <a:endParaRPr sz="3600"/>
          </a:p>
        </p:txBody>
      </p:sp>
      <p:sp>
        <p:nvSpPr>
          <p:cNvPr id="477" name="Google Shape;477;p17"/>
          <p:cNvSpPr txBox="1"/>
          <p:nvPr>
            <p:ph idx="1" type="body"/>
          </p:nvPr>
        </p:nvSpPr>
        <p:spPr>
          <a:xfrm>
            <a:off x="838200" y="1828800"/>
            <a:ext cx="7520940" cy="2861772"/>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chemeClr val="dk1"/>
              </a:buClr>
              <a:buSzPts val="3600"/>
              <a:buAutoNum type="alphaUcPeriod"/>
            </a:pPr>
            <a:r>
              <a:rPr lang="en-US" sz="3600"/>
              <a:t>Cell shrivels up</a:t>
            </a:r>
            <a:endParaRPr/>
          </a:p>
          <a:p>
            <a:pPr indent="-514350" lvl="0" marL="514350" rtl="0" algn="l">
              <a:spcBef>
                <a:spcPts val="800"/>
              </a:spcBef>
              <a:spcAft>
                <a:spcPts val="0"/>
              </a:spcAft>
              <a:buClr>
                <a:schemeClr val="dk1"/>
              </a:buClr>
              <a:buSzPts val="3600"/>
              <a:buAutoNum type="alphaUcPeriod"/>
            </a:pPr>
            <a:r>
              <a:rPr lang="en-US" sz="3600"/>
              <a:t>Cell swells up</a:t>
            </a:r>
            <a:endParaRPr/>
          </a:p>
          <a:p>
            <a:pPr indent="-514350" lvl="0" marL="514350" rtl="0" algn="l">
              <a:spcBef>
                <a:spcPts val="800"/>
              </a:spcBef>
              <a:spcAft>
                <a:spcPts val="1200"/>
              </a:spcAft>
              <a:buClr>
                <a:schemeClr val="dk1"/>
              </a:buClr>
              <a:buSzPts val="3600"/>
              <a:buAutoNum type="alphaUcPeriod"/>
            </a:pPr>
            <a:r>
              <a:rPr lang="en-US" sz="3600"/>
              <a:t>Remains the same</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8"/>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Libre Franklin Medium"/>
              <a:buNone/>
            </a:pPr>
            <a:r>
              <a:rPr lang="en-US" sz="3600"/>
              <a:t>IN A HYPERTONIC SOLUTION…</a:t>
            </a:r>
            <a:endParaRPr sz="3600"/>
          </a:p>
        </p:txBody>
      </p:sp>
      <p:sp>
        <p:nvSpPr>
          <p:cNvPr id="483" name="Google Shape;483;p18"/>
          <p:cNvSpPr txBox="1"/>
          <p:nvPr>
            <p:ph idx="1" type="body"/>
          </p:nvPr>
        </p:nvSpPr>
        <p:spPr>
          <a:xfrm>
            <a:off x="838200" y="2590800"/>
            <a:ext cx="7520940" cy="1718772"/>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600"/>
              <a:buAutoNum type="alphaUcPeriod"/>
            </a:pPr>
            <a:r>
              <a:rPr lang="en-US" sz="3600"/>
              <a:t>Cell shrivels up</a:t>
            </a:r>
            <a:endParaRPr/>
          </a:p>
          <a:p>
            <a:pPr indent="-514350" lvl="0" marL="514350" rtl="0" algn="l">
              <a:spcBef>
                <a:spcPts val="800"/>
              </a:spcBef>
              <a:spcAft>
                <a:spcPts val="0"/>
              </a:spcAft>
              <a:buClr>
                <a:schemeClr val="dk1"/>
              </a:buClr>
              <a:buSzPts val="3600"/>
              <a:buAutoNum type="alphaUcPeriod"/>
            </a:pPr>
            <a:r>
              <a:rPr lang="en-US" sz="3600"/>
              <a:t>Cell swells up</a:t>
            </a:r>
            <a:endParaRPr/>
          </a:p>
          <a:p>
            <a:pPr indent="-514350" lvl="0" marL="514350" rtl="0" algn="l">
              <a:spcBef>
                <a:spcPts val="800"/>
              </a:spcBef>
              <a:spcAft>
                <a:spcPts val="1200"/>
              </a:spcAft>
              <a:buClr>
                <a:schemeClr val="dk1"/>
              </a:buClr>
              <a:buSzPts val="3600"/>
              <a:buAutoNum type="alphaUcPeriod"/>
            </a:pPr>
            <a:r>
              <a:rPr lang="en-US" sz="3600"/>
              <a:t>Remains the same</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9"/>
          <p:cNvSpPr txBox="1"/>
          <p:nvPr>
            <p:ph type="title"/>
          </p:nvPr>
        </p:nvSpPr>
        <p:spPr>
          <a:xfrm>
            <a:off x="838200" y="685800"/>
            <a:ext cx="752094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000"/>
              <a:buFont typeface="Libre Franklin Medium"/>
              <a:buNone/>
            </a:pPr>
            <a:r>
              <a:rPr lang="en-US" sz="4000"/>
              <a:t>FOOD IS MOVED OUT OF THE CELL BY THE PROCESS OF</a:t>
            </a:r>
            <a:endParaRPr sz="4000"/>
          </a:p>
        </p:txBody>
      </p:sp>
      <p:sp>
        <p:nvSpPr>
          <p:cNvPr id="489" name="Google Shape;489;p19"/>
          <p:cNvSpPr txBox="1"/>
          <p:nvPr>
            <p:ph idx="1" type="body"/>
          </p:nvPr>
        </p:nvSpPr>
        <p:spPr>
          <a:xfrm>
            <a:off x="762000" y="2057400"/>
            <a:ext cx="7520940" cy="266700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chemeClr val="dk1"/>
              </a:buClr>
              <a:buSzPts val="3600"/>
              <a:buAutoNum type="alphaUcPeriod"/>
            </a:pPr>
            <a:r>
              <a:rPr lang="en-US" sz="3600"/>
              <a:t>Phagocytosis</a:t>
            </a:r>
            <a:endParaRPr/>
          </a:p>
          <a:p>
            <a:pPr indent="-514350" lvl="0" marL="514350" rtl="0" algn="l">
              <a:spcBef>
                <a:spcPts val="800"/>
              </a:spcBef>
              <a:spcAft>
                <a:spcPts val="0"/>
              </a:spcAft>
              <a:buClr>
                <a:schemeClr val="dk1"/>
              </a:buClr>
              <a:buSzPts val="3600"/>
              <a:buAutoNum type="alphaUcPeriod"/>
            </a:pPr>
            <a:r>
              <a:rPr lang="en-US" sz="3600"/>
              <a:t>Exocytosis</a:t>
            </a:r>
            <a:endParaRPr/>
          </a:p>
          <a:p>
            <a:pPr indent="-514350" lvl="0" marL="514350" rtl="0" algn="l">
              <a:spcBef>
                <a:spcPts val="800"/>
              </a:spcBef>
              <a:spcAft>
                <a:spcPts val="1200"/>
              </a:spcAft>
              <a:buClr>
                <a:schemeClr val="dk1"/>
              </a:buClr>
              <a:buSzPts val="3600"/>
              <a:buAutoNum type="alphaUcPeriod"/>
            </a:pPr>
            <a:r>
              <a:rPr lang="en-US" sz="3600"/>
              <a:t>Endocytosis</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p:nvPr/>
        </p:nvSpPr>
        <p:spPr>
          <a:xfrm>
            <a:off x="228600" y="0"/>
            <a:ext cx="8610600" cy="366254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Function of the Cell Membrane:</a:t>
            </a:r>
            <a:endParaRPr/>
          </a:p>
          <a:p>
            <a:pPr indent="0" lvl="0" marL="0" marR="0" rtl="0" algn="l">
              <a:lnSpc>
                <a:spcPct val="100000"/>
              </a:lnSpc>
              <a:spcBef>
                <a:spcPts val="0"/>
              </a:spcBef>
              <a:spcAft>
                <a:spcPts val="0"/>
              </a:spcAft>
              <a:buClr>
                <a:schemeClr val="dk1"/>
              </a:buClr>
              <a:buSzPts val="800"/>
              <a:buFont typeface="Libre Franklin"/>
              <a:buNone/>
            </a:pPr>
            <a:r>
              <a:t/>
            </a:r>
            <a:endParaRPr b="0" i="0" sz="800" u="none" cap="none" strike="noStrike">
              <a:solidFill>
                <a:schemeClr val="dk1"/>
              </a:solidFill>
              <a:latin typeface="Arial"/>
              <a:ea typeface="Arial"/>
              <a:cs typeface="Arial"/>
              <a:sym typeface="Arial"/>
            </a:endParaRPr>
          </a:p>
          <a:p>
            <a:pPr indent="-231775" lvl="0" marL="463550" marR="0" rtl="0" algn="l">
              <a:lnSpc>
                <a:spcPct val="10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Cell membrane separates the components of a cell from its environment—surrounds the cell</a:t>
            </a:r>
            <a:endParaRPr/>
          </a:p>
          <a:p>
            <a:pPr indent="-180975" lvl="0" marL="463550" marR="0" rtl="0" algn="l">
              <a:lnSpc>
                <a:spcPct val="100000"/>
              </a:lnSpc>
              <a:spcBef>
                <a:spcPts val="0"/>
              </a:spcBef>
              <a:spcAft>
                <a:spcPts val="0"/>
              </a:spcAft>
              <a:buClr>
                <a:schemeClr val="dk1"/>
              </a:buClr>
              <a:buSzPts val="800"/>
              <a:buFont typeface="Libre Franklin"/>
              <a:buNone/>
            </a:pPr>
            <a:r>
              <a:t/>
            </a:r>
            <a:endParaRPr b="0" i="0" sz="800" u="none" cap="none" strike="noStrike">
              <a:solidFill>
                <a:schemeClr val="dk1"/>
              </a:solidFill>
              <a:latin typeface="Arial"/>
              <a:ea typeface="Arial"/>
              <a:cs typeface="Arial"/>
              <a:sym typeface="Arial"/>
            </a:endParaRPr>
          </a:p>
          <a:p>
            <a:pPr indent="-231775" lvl="0" marL="463550" marR="0" rtl="0" algn="l">
              <a:lnSpc>
                <a:spcPct val="10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Regulates the flow of materials into and out of cell—</a:t>
            </a:r>
            <a:r>
              <a:rPr b="1" i="0" lang="en-US" sz="2800" u="sng" cap="none" strike="noStrike">
                <a:solidFill>
                  <a:schemeClr val="dk1"/>
                </a:solidFill>
                <a:latin typeface="Calibri"/>
                <a:ea typeface="Calibri"/>
                <a:cs typeface="Calibri"/>
                <a:sym typeface="Calibri"/>
              </a:rPr>
              <a:t>selectively permeable</a:t>
            </a:r>
            <a:endParaRPr/>
          </a:p>
          <a:p>
            <a:pPr indent="-180975" lvl="0" marL="463550" marR="0" rtl="0" algn="l">
              <a:lnSpc>
                <a:spcPct val="100000"/>
              </a:lnSpc>
              <a:spcBef>
                <a:spcPts val="0"/>
              </a:spcBef>
              <a:spcAft>
                <a:spcPts val="0"/>
              </a:spcAft>
              <a:buClr>
                <a:schemeClr val="dk1"/>
              </a:buClr>
              <a:buSzPts val="800"/>
              <a:buFont typeface="Libre Franklin"/>
              <a:buNone/>
            </a:pPr>
            <a:r>
              <a:t/>
            </a:r>
            <a:endParaRPr b="0" i="0" sz="800" u="none" cap="none" strike="noStrike">
              <a:solidFill>
                <a:schemeClr val="dk1"/>
              </a:solidFill>
              <a:latin typeface="Arial"/>
              <a:ea typeface="Arial"/>
              <a:cs typeface="Arial"/>
              <a:sym typeface="Arial"/>
            </a:endParaRPr>
          </a:p>
          <a:p>
            <a:pPr indent="-231775" lvl="0" marL="463550" marR="0" rtl="0" algn="l">
              <a:lnSpc>
                <a:spcPct val="10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Cell membrane helps cells maintain </a:t>
            </a:r>
            <a:r>
              <a:rPr b="1" i="0" lang="en-US" sz="2800" u="sng" cap="none" strike="noStrike">
                <a:solidFill>
                  <a:schemeClr val="dk1"/>
                </a:solidFill>
                <a:latin typeface="Calibri"/>
                <a:ea typeface="Calibri"/>
                <a:cs typeface="Calibri"/>
                <a:sym typeface="Calibri"/>
              </a:rPr>
              <a:t>homeostasis</a:t>
            </a:r>
            <a:r>
              <a:rPr b="0" i="0" lang="en-US" sz="2800" u="none" cap="none" strike="noStrike">
                <a:solidFill>
                  <a:schemeClr val="dk1"/>
                </a:solidFill>
                <a:latin typeface="Calibri"/>
                <a:ea typeface="Calibri"/>
                <a:cs typeface="Calibri"/>
                <a:sym typeface="Calibri"/>
              </a:rPr>
              <a:t>—stable internal balance</a:t>
            </a:r>
            <a:endParaRPr b="0" i="0" sz="2800" u="none" cap="none" strike="noStrike">
              <a:solidFill>
                <a:schemeClr val="dk1"/>
              </a:solidFill>
              <a:latin typeface="Arial"/>
              <a:ea typeface="Arial"/>
              <a:cs typeface="Arial"/>
              <a:sym typeface="Arial"/>
            </a:endParaRPr>
          </a:p>
        </p:txBody>
      </p:sp>
      <p:pic>
        <p:nvPicPr>
          <p:cNvPr descr="http://www.biologyjunction.com/images/cell20membrane.jpg" id="78" name="Google Shape;78;p2"/>
          <p:cNvPicPr preferRelativeResize="0"/>
          <p:nvPr/>
        </p:nvPicPr>
        <p:blipFill rotWithShape="1">
          <a:blip r:embed="rId3">
            <a:alphaModFix/>
          </a:blip>
          <a:srcRect b="0" l="0" r="0" t="0"/>
          <a:stretch/>
        </p:blipFill>
        <p:spPr>
          <a:xfrm>
            <a:off x="2209800" y="3824374"/>
            <a:ext cx="4724400" cy="3033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3"/>
          <p:cNvPicPr preferRelativeResize="0"/>
          <p:nvPr/>
        </p:nvPicPr>
        <p:blipFill rotWithShape="1">
          <a:blip r:embed="rId3">
            <a:alphaModFix/>
          </a:blip>
          <a:srcRect b="0" l="0" r="0" t="0"/>
          <a:stretch/>
        </p:blipFill>
        <p:spPr>
          <a:xfrm>
            <a:off x="3660821" y="1905001"/>
            <a:ext cx="5483180" cy="4953000"/>
          </a:xfrm>
          <a:prstGeom prst="rect">
            <a:avLst/>
          </a:prstGeom>
          <a:noFill/>
          <a:ln>
            <a:noFill/>
          </a:ln>
        </p:spPr>
      </p:pic>
      <p:sp>
        <p:nvSpPr>
          <p:cNvPr id="84" name="Google Shape;84;p3"/>
          <p:cNvSpPr/>
          <p:nvPr/>
        </p:nvSpPr>
        <p:spPr>
          <a:xfrm>
            <a:off x="304800" y="304800"/>
            <a:ext cx="8686800" cy="501675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1" i="0" lang="en-US" sz="3200" u="sng" cap="none" strike="noStrike">
                <a:solidFill>
                  <a:schemeClr val="dk1"/>
                </a:solidFill>
                <a:latin typeface="Calibri"/>
                <a:ea typeface="Calibri"/>
                <a:cs typeface="Calibri"/>
                <a:sym typeface="Calibri"/>
              </a:rPr>
              <a:t>Passive Transport</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A process that does not require energy to move molecules from a </a:t>
            </a:r>
            <a:r>
              <a:rPr b="1" i="0" lang="en-US" sz="3200" u="sng" cap="none" strike="noStrike">
                <a:solidFill>
                  <a:schemeClr val="dk1"/>
                </a:solidFill>
                <a:latin typeface="Calibri"/>
                <a:ea typeface="Calibri"/>
                <a:cs typeface="Calibri"/>
                <a:sym typeface="Calibri"/>
              </a:rPr>
              <a:t>HIGH to LOW</a:t>
            </a:r>
            <a:r>
              <a:rPr b="0" i="0" lang="en-US" sz="3200" u="none" cap="none" strike="noStrike">
                <a:solidFill>
                  <a:schemeClr val="dk1"/>
                </a:solidFill>
                <a:latin typeface="Calibri"/>
                <a:ea typeface="Calibri"/>
                <a:cs typeface="Calibri"/>
                <a:sym typeface="Calibri"/>
              </a:rPr>
              <a:t> concentration</a:t>
            </a:r>
            <a:endParaRPr/>
          </a:p>
          <a:p>
            <a:pPr indent="0" lvl="0" marL="0" marR="0" rtl="0" algn="l">
              <a:lnSpc>
                <a:spcPct val="100000"/>
              </a:lnSpc>
              <a:spcBef>
                <a:spcPts val="0"/>
              </a:spcBef>
              <a:spcAft>
                <a:spcPts val="0"/>
              </a:spcAft>
              <a:buClr>
                <a:schemeClr val="dk1"/>
              </a:buClr>
              <a:buSzPts val="3200"/>
              <a:buFont typeface="Libre Franklin"/>
              <a:buNone/>
            </a:pPr>
            <a:r>
              <a:t/>
            </a:r>
            <a:endParaRPr b="0" i="0" sz="32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Diffusion</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Osmosis</a:t>
            </a:r>
            <a:r>
              <a:rPr b="0" i="0" lang="en-US" sz="3200" u="none" cap="none" strike="noStrike">
                <a:solidFill>
                  <a:schemeClr val="dk1"/>
                </a:solidFill>
                <a:latin typeface="Arial"/>
                <a:ea typeface="Arial"/>
                <a:cs typeface="Arial"/>
                <a:sym typeface="Arial"/>
              </a:rPr>
              <a:t> </a:t>
            </a:r>
            <a:endParaRPr/>
          </a:p>
          <a:p>
            <a:pPr indent="-254000" lvl="0" marL="457200" marR="0" rtl="0" algn="l">
              <a:lnSpc>
                <a:spcPct val="100000"/>
              </a:lnSpc>
              <a:spcBef>
                <a:spcPts val="0"/>
              </a:spcBef>
              <a:spcAft>
                <a:spcPts val="0"/>
              </a:spcAft>
              <a:buClr>
                <a:schemeClr val="dk1"/>
              </a:buClr>
              <a:buSzPts val="3200"/>
              <a:buFont typeface="Noto Sans Symbols"/>
              <a:buNone/>
            </a:pPr>
            <a:r>
              <a:t/>
            </a:r>
            <a:endParaRPr b="0" i="0" sz="3200" u="none" cap="none" strike="noStrike">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Facilitated Diffusion</a:t>
            </a:r>
            <a:endParaRPr/>
          </a:p>
          <a:p>
            <a:pPr indent="-254000" lvl="0" marL="457200" marR="0" rtl="0" algn="l">
              <a:lnSpc>
                <a:spcPct val="100000"/>
              </a:lnSpc>
              <a:spcBef>
                <a:spcPts val="0"/>
              </a:spcBef>
              <a:spcAft>
                <a:spcPts val="0"/>
              </a:spcAft>
              <a:buClr>
                <a:schemeClr val="dk1"/>
              </a:buClr>
              <a:buSzPts val="3200"/>
              <a:buFont typeface="Noto Sans Symbols"/>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p:nvPr/>
        </p:nvSpPr>
        <p:spPr>
          <a:xfrm>
            <a:off x="152400" y="152400"/>
            <a:ext cx="8763000" cy="2954655"/>
          </a:xfrm>
          <a:prstGeom prst="rect">
            <a:avLst/>
          </a:prstGeom>
          <a:noFill/>
          <a:ln>
            <a:noFill/>
          </a:ln>
        </p:spPr>
        <p:txBody>
          <a:bodyPr anchorCtr="0" anchor="ctr"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2800"/>
              <a:buFont typeface="Calibri"/>
              <a:buChar char="•"/>
            </a:pPr>
            <a:r>
              <a:rPr b="1" i="0" lang="en-US" sz="2800" u="sng" cap="none" strike="noStrike">
                <a:solidFill>
                  <a:schemeClr val="dk1"/>
                </a:solidFill>
                <a:latin typeface="Calibri"/>
                <a:ea typeface="Calibri"/>
                <a:cs typeface="Calibri"/>
                <a:sym typeface="Calibri"/>
              </a:rPr>
              <a:t>Diffusion</a:t>
            </a:r>
            <a:r>
              <a:rPr b="0" i="0" lang="en-US" sz="2800" u="none" cap="none" strike="noStrike">
                <a:solidFill>
                  <a:schemeClr val="dk1"/>
                </a:solidFill>
                <a:latin typeface="Calibri"/>
                <a:ea typeface="Calibri"/>
                <a:cs typeface="Calibri"/>
                <a:sym typeface="Calibri"/>
              </a:rPr>
              <a:t> is the movement of small particles across a selectively permeable membrane until equilibrium is reached.</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Libre Franklin"/>
              <a:buNone/>
            </a:pPr>
            <a:r>
              <a:t/>
            </a:r>
            <a:endParaRPr b="0" i="0" sz="28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These particles move from an area of </a:t>
            </a:r>
            <a:r>
              <a:rPr b="1" i="0" lang="en-US" sz="2800" u="sng" cap="none" strike="noStrike">
                <a:solidFill>
                  <a:schemeClr val="dk1"/>
                </a:solidFill>
                <a:latin typeface="Calibri"/>
                <a:ea typeface="Calibri"/>
                <a:cs typeface="Calibri"/>
                <a:sym typeface="Calibri"/>
              </a:rPr>
              <a:t>high concentration</a:t>
            </a:r>
            <a:r>
              <a:rPr b="1" i="0" lang="en-US" sz="28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to an area of </a:t>
            </a:r>
            <a:r>
              <a:rPr b="1" i="0" lang="en-US" sz="2800" u="sng" cap="none" strike="noStrike">
                <a:solidFill>
                  <a:schemeClr val="dk1"/>
                </a:solidFill>
                <a:latin typeface="Calibri"/>
                <a:ea typeface="Calibri"/>
                <a:cs typeface="Calibri"/>
                <a:sym typeface="Calibri"/>
              </a:rPr>
              <a:t>low concentration</a:t>
            </a:r>
            <a:r>
              <a:rPr b="0" i="0" lang="en-US" sz="2800" u="none" cap="none" strike="noStrike">
                <a:solidFill>
                  <a:schemeClr val="dk1"/>
                </a:solidFill>
                <a:latin typeface="Calibri"/>
                <a:ea typeface="Calibri"/>
                <a:cs typeface="Calibri"/>
                <a:sym typeface="Calibri"/>
              </a:rPr>
              <a:t>.</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grpSp>
        <p:nvGrpSpPr>
          <p:cNvPr id="90" name="Google Shape;90;p4"/>
          <p:cNvGrpSpPr/>
          <p:nvPr/>
        </p:nvGrpSpPr>
        <p:grpSpPr>
          <a:xfrm>
            <a:off x="1905000" y="3505200"/>
            <a:ext cx="5867804" cy="2301875"/>
            <a:chOff x="3094" y="13230"/>
            <a:chExt cx="6950" cy="1971"/>
          </a:xfrm>
        </p:grpSpPr>
        <p:grpSp>
          <p:nvGrpSpPr>
            <p:cNvPr id="91" name="Google Shape;91;p4"/>
            <p:cNvGrpSpPr/>
            <p:nvPr/>
          </p:nvGrpSpPr>
          <p:grpSpPr>
            <a:xfrm>
              <a:off x="3094" y="13230"/>
              <a:ext cx="4752" cy="1839"/>
              <a:chOff x="2920" y="12961"/>
              <a:chExt cx="4985" cy="2079"/>
            </a:xfrm>
          </p:grpSpPr>
          <p:grpSp>
            <p:nvGrpSpPr>
              <p:cNvPr id="92" name="Google Shape;92;p4"/>
              <p:cNvGrpSpPr/>
              <p:nvPr/>
            </p:nvGrpSpPr>
            <p:grpSpPr>
              <a:xfrm>
                <a:off x="2920" y="13544"/>
                <a:ext cx="4985" cy="1198"/>
                <a:chOff x="2920" y="14130"/>
                <a:chExt cx="4985" cy="1198"/>
              </a:xfrm>
            </p:grpSpPr>
            <p:grpSp>
              <p:nvGrpSpPr>
                <p:cNvPr id="93" name="Google Shape;93;p4"/>
                <p:cNvGrpSpPr/>
                <p:nvPr/>
              </p:nvGrpSpPr>
              <p:grpSpPr>
                <a:xfrm>
                  <a:off x="2920" y="14130"/>
                  <a:ext cx="4985" cy="1051"/>
                  <a:chOff x="1815" y="1649"/>
                  <a:chExt cx="4984" cy="1051"/>
                </a:xfrm>
              </p:grpSpPr>
              <p:grpSp>
                <p:nvGrpSpPr>
                  <p:cNvPr id="94" name="Google Shape;94;p4"/>
                  <p:cNvGrpSpPr/>
                  <p:nvPr/>
                </p:nvGrpSpPr>
                <p:grpSpPr>
                  <a:xfrm>
                    <a:off x="1815" y="1649"/>
                    <a:ext cx="1054" cy="1047"/>
                    <a:chOff x="1815" y="1649"/>
                    <a:chExt cx="1054" cy="1047"/>
                  </a:xfrm>
                </p:grpSpPr>
                <p:grpSp>
                  <p:nvGrpSpPr>
                    <p:cNvPr id="95" name="Google Shape;95;p4"/>
                    <p:cNvGrpSpPr/>
                    <p:nvPr/>
                  </p:nvGrpSpPr>
                  <p:grpSpPr>
                    <a:xfrm rot="10800000">
                      <a:off x="1820" y="2244"/>
                      <a:ext cx="1049" cy="452"/>
                      <a:chOff x="1815" y="1485"/>
                      <a:chExt cx="1350" cy="660"/>
                    </a:xfrm>
                  </p:grpSpPr>
                  <p:grpSp>
                    <p:nvGrpSpPr>
                      <p:cNvPr id="96" name="Google Shape;96;p4"/>
                      <p:cNvGrpSpPr/>
                      <p:nvPr/>
                    </p:nvGrpSpPr>
                    <p:grpSpPr>
                      <a:xfrm>
                        <a:off x="1815" y="1485"/>
                        <a:ext cx="450" cy="660"/>
                        <a:chOff x="1815" y="1485"/>
                        <a:chExt cx="450" cy="660"/>
                      </a:xfrm>
                    </p:grpSpPr>
                    <p:sp>
                      <p:nvSpPr>
                        <p:cNvPr id="97" name="Google Shape;97;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98" name="Google Shape;98;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99" name="Google Shape;99;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00" name="Google Shape;100;p4"/>
                      <p:cNvGrpSpPr/>
                      <p:nvPr/>
                    </p:nvGrpSpPr>
                    <p:grpSpPr>
                      <a:xfrm>
                        <a:off x="2265" y="1485"/>
                        <a:ext cx="450" cy="660"/>
                        <a:chOff x="1815" y="1485"/>
                        <a:chExt cx="450" cy="660"/>
                      </a:xfrm>
                    </p:grpSpPr>
                    <p:sp>
                      <p:nvSpPr>
                        <p:cNvPr id="101" name="Google Shape;101;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02" name="Google Shape;102;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03" name="Google Shape;103;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04" name="Google Shape;104;p4"/>
                      <p:cNvGrpSpPr/>
                      <p:nvPr/>
                    </p:nvGrpSpPr>
                    <p:grpSpPr>
                      <a:xfrm>
                        <a:off x="2715" y="1485"/>
                        <a:ext cx="450" cy="660"/>
                        <a:chOff x="1815" y="1485"/>
                        <a:chExt cx="450" cy="660"/>
                      </a:xfrm>
                    </p:grpSpPr>
                    <p:sp>
                      <p:nvSpPr>
                        <p:cNvPr id="105" name="Google Shape;105;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06" name="Google Shape;106;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07" name="Google Shape;107;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108" name="Google Shape;108;p4"/>
                    <p:cNvGrpSpPr/>
                    <p:nvPr/>
                  </p:nvGrpSpPr>
                  <p:grpSpPr>
                    <a:xfrm>
                      <a:off x="1815" y="1649"/>
                      <a:ext cx="1049" cy="452"/>
                      <a:chOff x="1815" y="1485"/>
                      <a:chExt cx="1350" cy="660"/>
                    </a:xfrm>
                  </p:grpSpPr>
                  <p:grpSp>
                    <p:nvGrpSpPr>
                      <p:cNvPr id="109" name="Google Shape;109;p4"/>
                      <p:cNvGrpSpPr/>
                      <p:nvPr/>
                    </p:nvGrpSpPr>
                    <p:grpSpPr>
                      <a:xfrm>
                        <a:off x="1815" y="1485"/>
                        <a:ext cx="450" cy="660"/>
                        <a:chOff x="1815" y="1485"/>
                        <a:chExt cx="450" cy="660"/>
                      </a:xfrm>
                    </p:grpSpPr>
                    <p:sp>
                      <p:nvSpPr>
                        <p:cNvPr id="110" name="Google Shape;110;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11" name="Google Shape;111;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12" name="Google Shape;112;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13" name="Google Shape;113;p4"/>
                      <p:cNvGrpSpPr/>
                      <p:nvPr/>
                    </p:nvGrpSpPr>
                    <p:grpSpPr>
                      <a:xfrm>
                        <a:off x="2265" y="1485"/>
                        <a:ext cx="450" cy="660"/>
                        <a:chOff x="1815" y="1485"/>
                        <a:chExt cx="450" cy="660"/>
                      </a:xfrm>
                    </p:grpSpPr>
                    <p:sp>
                      <p:nvSpPr>
                        <p:cNvPr id="114" name="Google Shape;114;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15" name="Google Shape;115;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16" name="Google Shape;116;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17" name="Google Shape;117;p4"/>
                      <p:cNvGrpSpPr/>
                      <p:nvPr/>
                    </p:nvGrpSpPr>
                    <p:grpSpPr>
                      <a:xfrm>
                        <a:off x="2715" y="1485"/>
                        <a:ext cx="450" cy="660"/>
                        <a:chOff x="1815" y="1485"/>
                        <a:chExt cx="450" cy="660"/>
                      </a:xfrm>
                    </p:grpSpPr>
                    <p:sp>
                      <p:nvSpPr>
                        <p:cNvPr id="118" name="Google Shape;118;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19" name="Google Shape;119;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20" name="Google Shape;120;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121" name="Google Shape;121;p4"/>
                  <p:cNvGrpSpPr/>
                  <p:nvPr/>
                </p:nvGrpSpPr>
                <p:grpSpPr>
                  <a:xfrm>
                    <a:off x="3895" y="1649"/>
                    <a:ext cx="1054" cy="1047"/>
                    <a:chOff x="1815" y="1649"/>
                    <a:chExt cx="1054" cy="1047"/>
                  </a:xfrm>
                </p:grpSpPr>
                <p:grpSp>
                  <p:nvGrpSpPr>
                    <p:cNvPr id="122" name="Google Shape;122;p4"/>
                    <p:cNvGrpSpPr/>
                    <p:nvPr/>
                  </p:nvGrpSpPr>
                  <p:grpSpPr>
                    <a:xfrm rot="10800000">
                      <a:off x="1820" y="2244"/>
                      <a:ext cx="1049" cy="452"/>
                      <a:chOff x="1815" y="1485"/>
                      <a:chExt cx="1350" cy="660"/>
                    </a:xfrm>
                  </p:grpSpPr>
                  <p:grpSp>
                    <p:nvGrpSpPr>
                      <p:cNvPr id="123" name="Google Shape;123;p4"/>
                      <p:cNvGrpSpPr/>
                      <p:nvPr/>
                    </p:nvGrpSpPr>
                    <p:grpSpPr>
                      <a:xfrm>
                        <a:off x="1815" y="1485"/>
                        <a:ext cx="450" cy="660"/>
                        <a:chOff x="1815" y="1485"/>
                        <a:chExt cx="450" cy="660"/>
                      </a:xfrm>
                    </p:grpSpPr>
                    <p:sp>
                      <p:nvSpPr>
                        <p:cNvPr id="124" name="Google Shape;124;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25" name="Google Shape;125;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26" name="Google Shape;126;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27" name="Google Shape;127;p4"/>
                      <p:cNvGrpSpPr/>
                      <p:nvPr/>
                    </p:nvGrpSpPr>
                    <p:grpSpPr>
                      <a:xfrm>
                        <a:off x="2265" y="1485"/>
                        <a:ext cx="450" cy="660"/>
                        <a:chOff x="1815" y="1485"/>
                        <a:chExt cx="450" cy="660"/>
                      </a:xfrm>
                    </p:grpSpPr>
                    <p:sp>
                      <p:nvSpPr>
                        <p:cNvPr id="128" name="Google Shape;128;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29" name="Google Shape;129;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30" name="Google Shape;130;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31" name="Google Shape;131;p4"/>
                      <p:cNvGrpSpPr/>
                      <p:nvPr/>
                    </p:nvGrpSpPr>
                    <p:grpSpPr>
                      <a:xfrm>
                        <a:off x="2715" y="1485"/>
                        <a:ext cx="450" cy="660"/>
                        <a:chOff x="1815" y="1485"/>
                        <a:chExt cx="450" cy="660"/>
                      </a:xfrm>
                    </p:grpSpPr>
                    <p:sp>
                      <p:nvSpPr>
                        <p:cNvPr id="132" name="Google Shape;132;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33" name="Google Shape;133;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34" name="Google Shape;134;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135" name="Google Shape;135;p4"/>
                    <p:cNvGrpSpPr/>
                    <p:nvPr/>
                  </p:nvGrpSpPr>
                  <p:grpSpPr>
                    <a:xfrm>
                      <a:off x="1815" y="1649"/>
                      <a:ext cx="1049" cy="452"/>
                      <a:chOff x="1815" y="1485"/>
                      <a:chExt cx="1350" cy="660"/>
                    </a:xfrm>
                  </p:grpSpPr>
                  <p:grpSp>
                    <p:nvGrpSpPr>
                      <p:cNvPr id="136" name="Google Shape;136;p4"/>
                      <p:cNvGrpSpPr/>
                      <p:nvPr/>
                    </p:nvGrpSpPr>
                    <p:grpSpPr>
                      <a:xfrm>
                        <a:off x="1815" y="1485"/>
                        <a:ext cx="450" cy="660"/>
                        <a:chOff x="1815" y="1485"/>
                        <a:chExt cx="450" cy="660"/>
                      </a:xfrm>
                    </p:grpSpPr>
                    <p:sp>
                      <p:nvSpPr>
                        <p:cNvPr id="137" name="Google Shape;137;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38" name="Google Shape;138;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39" name="Google Shape;139;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40" name="Google Shape;140;p4"/>
                      <p:cNvGrpSpPr/>
                      <p:nvPr/>
                    </p:nvGrpSpPr>
                    <p:grpSpPr>
                      <a:xfrm>
                        <a:off x="2265" y="1485"/>
                        <a:ext cx="450" cy="660"/>
                        <a:chOff x="1815" y="1485"/>
                        <a:chExt cx="450" cy="660"/>
                      </a:xfrm>
                    </p:grpSpPr>
                    <p:sp>
                      <p:nvSpPr>
                        <p:cNvPr id="141" name="Google Shape;141;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42" name="Google Shape;142;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43" name="Google Shape;143;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44" name="Google Shape;144;p4"/>
                      <p:cNvGrpSpPr/>
                      <p:nvPr/>
                    </p:nvGrpSpPr>
                    <p:grpSpPr>
                      <a:xfrm>
                        <a:off x="2715" y="1485"/>
                        <a:ext cx="450" cy="660"/>
                        <a:chOff x="1815" y="1485"/>
                        <a:chExt cx="450" cy="660"/>
                      </a:xfrm>
                    </p:grpSpPr>
                    <p:sp>
                      <p:nvSpPr>
                        <p:cNvPr id="145" name="Google Shape;145;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46" name="Google Shape;146;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47" name="Google Shape;147;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148" name="Google Shape;148;p4"/>
                  <p:cNvGrpSpPr/>
                  <p:nvPr/>
                </p:nvGrpSpPr>
                <p:grpSpPr>
                  <a:xfrm>
                    <a:off x="5745" y="1653"/>
                    <a:ext cx="1054" cy="1047"/>
                    <a:chOff x="1815" y="1649"/>
                    <a:chExt cx="1054" cy="1047"/>
                  </a:xfrm>
                </p:grpSpPr>
                <p:grpSp>
                  <p:nvGrpSpPr>
                    <p:cNvPr id="149" name="Google Shape;149;p4"/>
                    <p:cNvGrpSpPr/>
                    <p:nvPr/>
                  </p:nvGrpSpPr>
                  <p:grpSpPr>
                    <a:xfrm rot="10800000">
                      <a:off x="1820" y="2244"/>
                      <a:ext cx="1049" cy="452"/>
                      <a:chOff x="1815" y="1485"/>
                      <a:chExt cx="1350" cy="660"/>
                    </a:xfrm>
                  </p:grpSpPr>
                  <p:grpSp>
                    <p:nvGrpSpPr>
                      <p:cNvPr id="150" name="Google Shape;150;p4"/>
                      <p:cNvGrpSpPr/>
                      <p:nvPr/>
                    </p:nvGrpSpPr>
                    <p:grpSpPr>
                      <a:xfrm>
                        <a:off x="1815" y="1485"/>
                        <a:ext cx="450" cy="660"/>
                        <a:chOff x="1815" y="1485"/>
                        <a:chExt cx="450" cy="660"/>
                      </a:xfrm>
                    </p:grpSpPr>
                    <p:sp>
                      <p:nvSpPr>
                        <p:cNvPr id="151" name="Google Shape;151;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52" name="Google Shape;152;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53" name="Google Shape;153;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54" name="Google Shape;154;p4"/>
                      <p:cNvGrpSpPr/>
                      <p:nvPr/>
                    </p:nvGrpSpPr>
                    <p:grpSpPr>
                      <a:xfrm>
                        <a:off x="2265" y="1485"/>
                        <a:ext cx="450" cy="660"/>
                        <a:chOff x="1815" y="1485"/>
                        <a:chExt cx="450" cy="660"/>
                      </a:xfrm>
                    </p:grpSpPr>
                    <p:sp>
                      <p:nvSpPr>
                        <p:cNvPr id="155" name="Google Shape;155;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56" name="Google Shape;156;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57" name="Google Shape;157;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58" name="Google Shape;158;p4"/>
                      <p:cNvGrpSpPr/>
                      <p:nvPr/>
                    </p:nvGrpSpPr>
                    <p:grpSpPr>
                      <a:xfrm>
                        <a:off x="2715" y="1485"/>
                        <a:ext cx="450" cy="660"/>
                        <a:chOff x="1815" y="1485"/>
                        <a:chExt cx="450" cy="660"/>
                      </a:xfrm>
                    </p:grpSpPr>
                    <p:sp>
                      <p:nvSpPr>
                        <p:cNvPr id="159" name="Google Shape;159;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60" name="Google Shape;160;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61" name="Google Shape;161;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162" name="Google Shape;162;p4"/>
                    <p:cNvGrpSpPr/>
                    <p:nvPr/>
                  </p:nvGrpSpPr>
                  <p:grpSpPr>
                    <a:xfrm>
                      <a:off x="1815" y="1649"/>
                      <a:ext cx="1049" cy="452"/>
                      <a:chOff x="1815" y="1485"/>
                      <a:chExt cx="1350" cy="660"/>
                    </a:xfrm>
                  </p:grpSpPr>
                  <p:grpSp>
                    <p:nvGrpSpPr>
                      <p:cNvPr id="163" name="Google Shape;163;p4"/>
                      <p:cNvGrpSpPr/>
                      <p:nvPr/>
                    </p:nvGrpSpPr>
                    <p:grpSpPr>
                      <a:xfrm>
                        <a:off x="1815" y="1485"/>
                        <a:ext cx="450" cy="660"/>
                        <a:chOff x="1815" y="1485"/>
                        <a:chExt cx="450" cy="660"/>
                      </a:xfrm>
                    </p:grpSpPr>
                    <p:sp>
                      <p:nvSpPr>
                        <p:cNvPr id="164" name="Google Shape;164;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65" name="Google Shape;165;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66" name="Google Shape;166;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67" name="Google Shape;167;p4"/>
                      <p:cNvGrpSpPr/>
                      <p:nvPr/>
                    </p:nvGrpSpPr>
                    <p:grpSpPr>
                      <a:xfrm>
                        <a:off x="2265" y="1485"/>
                        <a:ext cx="450" cy="660"/>
                        <a:chOff x="1815" y="1485"/>
                        <a:chExt cx="450" cy="660"/>
                      </a:xfrm>
                    </p:grpSpPr>
                    <p:sp>
                      <p:nvSpPr>
                        <p:cNvPr id="168" name="Google Shape;168;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69" name="Google Shape;169;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70" name="Google Shape;170;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171" name="Google Shape;171;p4"/>
                      <p:cNvGrpSpPr/>
                      <p:nvPr/>
                    </p:nvGrpSpPr>
                    <p:grpSpPr>
                      <a:xfrm>
                        <a:off x="2715" y="1485"/>
                        <a:ext cx="450" cy="660"/>
                        <a:chOff x="1815" y="1485"/>
                        <a:chExt cx="450" cy="660"/>
                      </a:xfrm>
                    </p:grpSpPr>
                    <p:sp>
                      <p:nvSpPr>
                        <p:cNvPr id="172" name="Google Shape;172;p4"/>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73" name="Google Shape;173;p4"/>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174" name="Google Shape;174;p4"/>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sp>
                <p:nvSpPr>
                  <p:cNvPr id="175" name="Google Shape;175;p4"/>
                  <p:cNvSpPr/>
                  <p:nvPr/>
                </p:nvSpPr>
                <p:spPr>
                  <a:xfrm>
                    <a:off x="3060" y="1649"/>
                    <a:ext cx="700" cy="1051"/>
                  </a:xfrm>
                  <a:prstGeom prst="bracketPair">
                    <a:avLst/>
                  </a:pr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76" name="Google Shape;176;p4"/>
                  <p:cNvSpPr/>
                  <p:nvPr/>
                </p:nvSpPr>
                <p:spPr>
                  <a:xfrm>
                    <a:off x="5040" y="1653"/>
                    <a:ext cx="675" cy="104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cxnSp>
              <p:nvCxnSpPr>
                <p:cNvPr id="177" name="Google Shape;177;p4"/>
                <p:cNvCxnSpPr/>
                <p:nvPr/>
              </p:nvCxnSpPr>
              <p:spPr>
                <a:xfrm>
                  <a:off x="3619" y="14130"/>
                  <a:ext cx="6" cy="1198"/>
                </a:xfrm>
                <a:prstGeom prst="straightConnector1">
                  <a:avLst/>
                </a:prstGeom>
                <a:noFill/>
                <a:ln cap="flat" cmpd="sng" w="76200">
                  <a:solidFill>
                    <a:srgbClr val="C00000"/>
                  </a:solidFill>
                  <a:prstDash val="solid"/>
                  <a:round/>
                  <a:headEnd len="med" w="med" type="none"/>
                  <a:tailEnd len="med" w="med" type="triangle"/>
                </a:ln>
              </p:spPr>
            </p:cxnSp>
          </p:grpSp>
          <p:grpSp>
            <p:nvGrpSpPr>
              <p:cNvPr id="178" name="Google Shape;178;p4"/>
              <p:cNvGrpSpPr/>
              <p:nvPr/>
            </p:nvGrpSpPr>
            <p:grpSpPr>
              <a:xfrm>
                <a:off x="3286" y="12961"/>
                <a:ext cx="4044" cy="480"/>
                <a:chOff x="3286" y="13547"/>
                <a:chExt cx="4044" cy="480"/>
              </a:xfrm>
            </p:grpSpPr>
            <p:sp>
              <p:nvSpPr>
                <p:cNvPr id="179" name="Google Shape;179;p4"/>
                <p:cNvSpPr/>
                <p:nvPr/>
              </p:nvSpPr>
              <p:spPr>
                <a:xfrm>
                  <a:off x="7102" y="13631"/>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0" name="Google Shape;180;p4"/>
                <p:cNvSpPr/>
                <p:nvPr/>
              </p:nvSpPr>
              <p:spPr>
                <a:xfrm>
                  <a:off x="3286" y="13547"/>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1" name="Google Shape;181;p4"/>
                <p:cNvSpPr/>
                <p:nvPr/>
              </p:nvSpPr>
              <p:spPr>
                <a:xfrm>
                  <a:off x="3830" y="13787"/>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2" name="Google Shape;182;p4"/>
                <p:cNvSpPr/>
                <p:nvPr/>
              </p:nvSpPr>
              <p:spPr>
                <a:xfrm>
                  <a:off x="4323" y="13631"/>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3" name="Google Shape;183;p4"/>
                <p:cNvSpPr/>
                <p:nvPr/>
              </p:nvSpPr>
              <p:spPr>
                <a:xfrm>
                  <a:off x="4894" y="13787"/>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4" name="Google Shape;184;p4"/>
                <p:cNvSpPr/>
                <p:nvPr/>
              </p:nvSpPr>
              <p:spPr>
                <a:xfrm>
                  <a:off x="5477" y="13547"/>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5" name="Google Shape;185;p4"/>
                <p:cNvSpPr/>
                <p:nvPr/>
              </p:nvSpPr>
              <p:spPr>
                <a:xfrm>
                  <a:off x="5950" y="13787"/>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6" name="Google Shape;186;p4"/>
                <p:cNvSpPr/>
                <p:nvPr/>
              </p:nvSpPr>
              <p:spPr>
                <a:xfrm>
                  <a:off x="6505" y="13631"/>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grpSp>
            <p:nvGrpSpPr>
              <p:cNvPr id="187" name="Google Shape;187;p4"/>
              <p:cNvGrpSpPr/>
              <p:nvPr/>
            </p:nvGrpSpPr>
            <p:grpSpPr>
              <a:xfrm>
                <a:off x="3870" y="14800"/>
                <a:ext cx="2080" cy="240"/>
                <a:chOff x="3870" y="1225"/>
                <a:chExt cx="2080" cy="240"/>
              </a:xfrm>
            </p:grpSpPr>
            <p:sp>
              <p:nvSpPr>
                <p:cNvPr id="188" name="Google Shape;188;p4"/>
                <p:cNvSpPr/>
                <p:nvPr/>
              </p:nvSpPr>
              <p:spPr>
                <a:xfrm>
                  <a:off x="3870" y="1225"/>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9" name="Google Shape;189;p4"/>
                <p:cNvSpPr/>
                <p:nvPr/>
              </p:nvSpPr>
              <p:spPr>
                <a:xfrm>
                  <a:off x="4529" y="1225"/>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0" name="Google Shape;190;p4"/>
                <p:cNvSpPr/>
                <p:nvPr/>
              </p:nvSpPr>
              <p:spPr>
                <a:xfrm>
                  <a:off x="5214" y="1225"/>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1" name="Google Shape;191;p4"/>
                <p:cNvSpPr/>
                <p:nvPr/>
              </p:nvSpPr>
              <p:spPr>
                <a:xfrm>
                  <a:off x="5722" y="1225"/>
                  <a:ext cx="228" cy="240"/>
                </a:xfrm>
                <a:prstGeom prst="ellipse">
                  <a:avLst/>
                </a:prstGeom>
                <a:solidFill>
                  <a:srgbClr val="000000"/>
                </a:solidFill>
                <a:ln cap="flat" cmpd="sng" w="9525">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grpSp>
        <p:grpSp>
          <p:nvGrpSpPr>
            <p:cNvPr id="192" name="Google Shape;192;p4"/>
            <p:cNvGrpSpPr/>
            <p:nvPr/>
          </p:nvGrpSpPr>
          <p:grpSpPr>
            <a:xfrm>
              <a:off x="7397" y="13259"/>
              <a:ext cx="2647" cy="1942"/>
              <a:chOff x="7508" y="13259"/>
              <a:chExt cx="2647" cy="1942"/>
            </a:xfrm>
          </p:grpSpPr>
          <p:sp>
            <p:nvSpPr>
              <p:cNvPr id="193" name="Google Shape;193;p4"/>
              <p:cNvSpPr txBox="1"/>
              <p:nvPr/>
            </p:nvSpPr>
            <p:spPr>
              <a:xfrm>
                <a:off x="7513" y="13259"/>
                <a:ext cx="2642" cy="396"/>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outside of cell</a:t>
                </a:r>
                <a:endParaRPr b="0" i="0" sz="2400" u="none" cap="none" strike="noStrike">
                  <a:solidFill>
                    <a:schemeClr val="dk1"/>
                  </a:solidFill>
                  <a:latin typeface="Arial"/>
                  <a:ea typeface="Arial"/>
                  <a:cs typeface="Arial"/>
                  <a:sym typeface="Arial"/>
                </a:endParaRPr>
              </a:p>
            </p:txBody>
          </p:sp>
          <p:sp>
            <p:nvSpPr>
              <p:cNvPr id="194" name="Google Shape;194;p4"/>
              <p:cNvSpPr txBox="1"/>
              <p:nvPr/>
            </p:nvSpPr>
            <p:spPr>
              <a:xfrm>
                <a:off x="7508" y="14805"/>
                <a:ext cx="2100" cy="396"/>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inside of cell</a:t>
                </a:r>
                <a:endParaRPr b="0" i="0" sz="2400" u="none" cap="none" strike="noStrike">
                  <a:solidFill>
                    <a:schemeClr val="dk1"/>
                  </a:solidFill>
                  <a:latin typeface="Arial"/>
                  <a:ea typeface="Arial"/>
                  <a:cs typeface="Arial"/>
                  <a:sym typeface="Arial"/>
                </a:endParaRPr>
              </a:p>
            </p:txBody>
          </p:sp>
        </p:grpSp>
      </p:grpSp>
      <p:sp>
        <p:nvSpPr>
          <p:cNvPr id="195" name="Google Shape;195;p4"/>
          <p:cNvSpPr/>
          <p:nvPr/>
        </p:nvSpPr>
        <p:spPr>
          <a:xfrm>
            <a:off x="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http://www.biologycorner.com/resources/diffusion-animated.gif" id="200" name="Google Shape;200;p5"/>
          <p:cNvPicPr preferRelativeResize="0"/>
          <p:nvPr/>
        </p:nvPicPr>
        <p:blipFill rotWithShape="1">
          <a:blip r:embed="rId3">
            <a:alphaModFix/>
          </a:blip>
          <a:srcRect b="0" l="0" r="0" t="0"/>
          <a:stretch/>
        </p:blipFill>
        <p:spPr>
          <a:xfrm>
            <a:off x="2743200" y="1447800"/>
            <a:ext cx="3962400" cy="3962400"/>
          </a:xfrm>
          <a:prstGeom prst="rect">
            <a:avLst/>
          </a:prstGeom>
          <a:noFill/>
          <a:ln>
            <a:noFill/>
          </a:ln>
        </p:spPr>
      </p:pic>
      <p:sp>
        <p:nvSpPr>
          <p:cNvPr id="201" name="Google Shape;201;p5"/>
          <p:cNvSpPr/>
          <p:nvPr/>
        </p:nvSpPr>
        <p:spPr>
          <a:xfrm>
            <a:off x="2371050" y="449975"/>
            <a:ext cx="47067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chemeClr val="accent5"/>
                </a:solidFill>
                <a:latin typeface="Libre Franklin"/>
                <a:ea typeface="Libre Franklin"/>
                <a:cs typeface="Libre Franklin"/>
                <a:sym typeface="Libre Franklin"/>
              </a:rPr>
              <a:t>DIFFUSION</a:t>
            </a:r>
            <a:endParaRPr b="1" sz="5400" cap="none">
              <a:solidFill>
                <a:schemeClr val="accent5"/>
              </a:solidFill>
              <a:latin typeface="Libre Franklin"/>
              <a:ea typeface="Libre Franklin"/>
              <a:cs typeface="Libre Franklin"/>
              <a:sym typeface="Libre Franklin"/>
            </a:endParaRPr>
          </a:p>
        </p:txBody>
      </p:sp>
      <p:sp>
        <p:nvSpPr>
          <p:cNvPr id="202" name="Google Shape;202;p5"/>
          <p:cNvSpPr/>
          <p:nvPr/>
        </p:nvSpPr>
        <p:spPr>
          <a:xfrm>
            <a:off x="1748850" y="5232175"/>
            <a:ext cx="5951100" cy="33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B2CE8C"/>
                </a:solidFill>
                <a:latin typeface="Libre Franklin"/>
                <a:ea typeface="Libre Franklin"/>
                <a:cs typeface="Libre Franklin"/>
                <a:sym typeface="Libre Franklin"/>
              </a:rPr>
              <a:t>HIGH to LOW concentration</a:t>
            </a:r>
            <a:endParaRPr b="1" sz="5400" cap="none">
              <a:solidFill>
                <a:srgbClr val="B2CE8C"/>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http://www.stjohn.ac.th/Department/school/bio_pix/osmosis.gif" id="207" name="Google Shape;207;p6"/>
          <p:cNvPicPr preferRelativeResize="0"/>
          <p:nvPr/>
        </p:nvPicPr>
        <p:blipFill rotWithShape="1">
          <a:blip r:embed="rId3">
            <a:alphaModFix/>
          </a:blip>
          <a:srcRect b="0" l="0" r="0" t="0"/>
          <a:stretch/>
        </p:blipFill>
        <p:spPr>
          <a:xfrm>
            <a:off x="796393" y="2514600"/>
            <a:ext cx="6219345" cy="4343401"/>
          </a:xfrm>
          <a:prstGeom prst="rect">
            <a:avLst/>
          </a:prstGeom>
          <a:noFill/>
          <a:ln>
            <a:noFill/>
          </a:ln>
        </p:spPr>
      </p:pic>
      <p:sp>
        <p:nvSpPr>
          <p:cNvPr id="208" name="Google Shape;208;p6"/>
          <p:cNvSpPr/>
          <p:nvPr/>
        </p:nvSpPr>
        <p:spPr>
          <a:xfrm>
            <a:off x="228600" y="228600"/>
            <a:ext cx="8610600" cy="2523768"/>
          </a:xfrm>
          <a:prstGeom prst="rect">
            <a:avLst/>
          </a:prstGeom>
          <a:noFill/>
          <a:ln>
            <a:noFill/>
          </a:ln>
        </p:spPr>
        <p:txBody>
          <a:bodyPr anchorCtr="0" anchor="ctr"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2800"/>
              <a:buFont typeface="Arial"/>
              <a:buChar char="•"/>
            </a:pPr>
            <a:r>
              <a:rPr b="1" i="0" lang="en-US" sz="2800" u="sng" cap="none" strike="noStrike">
                <a:solidFill>
                  <a:schemeClr val="dk1"/>
                </a:solidFill>
                <a:latin typeface="Calibri"/>
                <a:ea typeface="Calibri"/>
                <a:cs typeface="Calibri"/>
                <a:sym typeface="Calibri"/>
              </a:rPr>
              <a:t>Osmosis</a:t>
            </a:r>
            <a:r>
              <a:rPr b="0" i="0" lang="en-US" sz="2800" u="none" cap="none" strike="noStrike">
                <a:solidFill>
                  <a:schemeClr val="dk1"/>
                </a:solidFill>
                <a:latin typeface="Calibri"/>
                <a:ea typeface="Calibri"/>
                <a:cs typeface="Calibri"/>
                <a:sym typeface="Calibri"/>
              </a:rPr>
              <a:t> is the </a:t>
            </a:r>
            <a:r>
              <a:rPr i="0" lang="en-US" sz="2800" cap="none" strike="noStrike">
                <a:solidFill>
                  <a:schemeClr val="dk1"/>
                </a:solidFill>
                <a:latin typeface="Calibri"/>
                <a:ea typeface="Calibri"/>
                <a:cs typeface="Calibri"/>
                <a:sym typeface="Calibri"/>
              </a:rPr>
              <a:t>diffusion</a:t>
            </a:r>
            <a:r>
              <a:rPr b="0" i="0" lang="en-US" sz="2800" u="none" cap="none" strike="noStrike">
                <a:solidFill>
                  <a:schemeClr val="dk1"/>
                </a:solidFill>
                <a:latin typeface="Calibri"/>
                <a:ea typeface="Calibri"/>
                <a:cs typeface="Calibri"/>
                <a:sym typeface="Calibri"/>
              </a:rPr>
              <a:t> of </a:t>
            </a:r>
            <a:r>
              <a:rPr b="1" i="0" lang="en-US" sz="2800" u="sng" cap="none" strike="noStrike">
                <a:solidFill>
                  <a:schemeClr val="dk1"/>
                </a:solidFill>
                <a:latin typeface="Calibri"/>
                <a:ea typeface="Calibri"/>
                <a:cs typeface="Calibri"/>
                <a:sym typeface="Calibri"/>
              </a:rPr>
              <a:t>water</a:t>
            </a:r>
            <a:r>
              <a:rPr b="0" i="0" lang="en-US" sz="2800" u="none" cap="none" strike="noStrike">
                <a:solidFill>
                  <a:schemeClr val="dk1"/>
                </a:solidFill>
                <a:latin typeface="Calibri"/>
                <a:ea typeface="Calibri"/>
                <a:cs typeface="Calibri"/>
                <a:sym typeface="Calibri"/>
              </a:rPr>
              <a:t> through a selectively permeable membrane.</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Libre Franklin"/>
              <a:buNone/>
            </a:pPr>
            <a:r>
              <a:t/>
            </a:r>
            <a:endParaRPr b="0" i="0" sz="28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Water diffuses across a membrane from an area of </a:t>
            </a:r>
            <a:r>
              <a:rPr b="1" i="0" lang="en-US" sz="2800" u="sng" cap="none" strike="noStrike">
                <a:solidFill>
                  <a:schemeClr val="dk1"/>
                </a:solidFill>
                <a:latin typeface="Calibri"/>
                <a:ea typeface="Calibri"/>
                <a:cs typeface="Calibri"/>
                <a:sym typeface="Calibri"/>
              </a:rPr>
              <a:t>high concentration</a:t>
            </a:r>
            <a:r>
              <a:rPr b="0" i="0" lang="en-US" sz="2800" u="none" cap="none" strike="noStrike">
                <a:solidFill>
                  <a:schemeClr val="dk1"/>
                </a:solidFill>
                <a:latin typeface="Calibri"/>
                <a:ea typeface="Calibri"/>
                <a:cs typeface="Calibri"/>
                <a:sym typeface="Calibri"/>
              </a:rPr>
              <a:t> to an area of </a:t>
            </a:r>
            <a:r>
              <a:rPr b="1" i="0" lang="en-US" sz="2800" u="sng" cap="none" strike="noStrike">
                <a:solidFill>
                  <a:schemeClr val="dk1"/>
                </a:solidFill>
                <a:latin typeface="Calibri"/>
                <a:ea typeface="Calibri"/>
                <a:cs typeface="Calibri"/>
                <a:sym typeface="Calibri"/>
              </a:rPr>
              <a:t>low concentration</a:t>
            </a:r>
            <a:r>
              <a:rPr b="0" i="0" lang="en-US" sz="2800" u="none" cap="none" strike="noStrike">
                <a:solidFill>
                  <a:schemeClr val="dk1"/>
                </a:solidFill>
                <a:latin typeface="Calibri"/>
                <a:ea typeface="Calibri"/>
                <a:cs typeface="Calibri"/>
                <a:sym typeface="Calibri"/>
              </a:rPr>
              <a:t>.</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
        <p:nvSpPr>
          <p:cNvPr id="209" name="Google Shape;209;p6"/>
          <p:cNvSpPr/>
          <p:nvPr/>
        </p:nvSpPr>
        <p:spPr>
          <a:xfrm>
            <a:off x="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
        <p:nvSpPr>
          <p:cNvPr id="210" name="Google Shape;210;p6"/>
          <p:cNvSpPr/>
          <p:nvPr/>
        </p:nvSpPr>
        <p:spPr>
          <a:xfrm>
            <a:off x="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
        <p:nvSpPr>
          <p:cNvPr id="211" name="Google Shape;211;p6"/>
          <p:cNvSpPr txBox="1"/>
          <p:nvPr/>
        </p:nvSpPr>
        <p:spPr>
          <a:xfrm>
            <a:off x="6172200" y="3962400"/>
            <a:ext cx="2743200" cy="16002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Semi-permeable membrane is permeable to water, but not to sugar</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http://wpcontent.answers.com/wikipedia/commons/thumb/c/cc/Scheme_simple_diffusion_in_cell_membrane-en.svg/626px-Scheme_simple_diffusion_in_cell_membrane-en.svg.png" id="216" name="Google Shape;216;p7"/>
          <p:cNvPicPr preferRelativeResize="0"/>
          <p:nvPr/>
        </p:nvPicPr>
        <p:blipFill rotWithShape="1">
          <a:blip r:embed="rId3">
            <a:alphaModFix/>
          </a:blip>
          <a:srcRect b="0" l="0" r="0" t="0"/>
          <a:stretch/>
        </p:blipFill>
        <p:spPr>
          <a:xfrm>
            <a:off x="685800" y="1066800"/>
            <a:ext cx="7890424" cy="502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p:nvPr/>
        </p:nvSpPr>
        <p:spPr>
          <a:xfrm>
            <a:off x="228600" y="551021"/>
            <a:ext cx="8686800" cy="2893100"/>
          </a:xfrm>
          <a:prstGeom prst="rect">
            <a:avLst/>
          </a:prstGeom>
          <a:noFill/>
          <a:ln>
            <a:noFill/>
          </a:ln>
        </p:spPr>
        <p:txBody>
          <a:bodyPr anchorCtr="0" anchor="ctr"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2800"/>
              <a:buFont typeface="Calibri"/>
              <a:buChar char="•"/>
            </a:pPr>
            <a:r>
              <a:rPr b="1" i="0" lang="en-US" sz="2800" u="sng" cap="none" strike="noStrike">
                <a:solidFill>
                  <a:schemeClr val="dk1"/>
                </a:solidFill>
                <a:latin typeface="Calibri"/>
                <a:ea typeface="Calibri"/>
                <a:cs typeface="Calibri"/>
                <a:sym typeface="Calibri"/>
              </a:rPr>
              <a:t>Facilitated Diffusion</a:t>
            </a:r>
            <a:r>
              <a:rPr b="0" i="0" lang="en-US" sz="2800" u="none" cap="none" strike="noStrike">
                <a:solidFill>
                  <a:schemeClr val="dk1"/>
                </a:solidFill>
                <a:latin typeface="Calibri"/>
                <a:ea typeface="Calibri"/>
                <a:cs typeface="Calibri"/>
                <a:sym typeface="Calibri"/>
              </a:rPr>
              <a:t> is the movement of </a:t>
            </a:r>
            <a:r>
              <a:rPr b="1" i="0" lang="en-US" sz="2800" u="sng" cap="none" strike="noStrike">
                <a:solidFill>
                  <a:schemeClr val="dk1"/>
                </a:solidFill>
                <a:latin typeface="Calibri"/>
                <a:ea typeface="Calibri"/>
                <a:cs typeface="Calibri"/>
                <a:sym typeface="Calibri"/>
              </a:rPr>
              <a:t>larger molecules</a:t>
            </a:r>
            <a:r>
              <a:rPr b="0" i="0" lang="en-US" sz="2800" u="none" cap="none" strike="noStrike">
                <a:solidFill>
                  <a:schemeClr val="dk1"/>
                </a:solidFill>
                <a:latin typeface="Calibri"/>
                <a:ea typeface="Calibri"/>
                <a:cs typeface="Calibri"/>
                <a:sym typeface="Calibri"/>
              </a:rPr>
              <a:t> like glucose through the cell membrane – larger molecules must be “helped”</a:t>
            </a:r>
            <a:endParaRPr/>
          </a:p>
          <a:p>
            <a:pPr indent="-152400" lvl="0" marL="228600" marR="0" rtl="0" algn="l">
              <a:lnSpc>
                <a:spcPct val="100000"/>
              </a:lnSpc>
              <a:spcBef>
                <a:spcPts val="0"/>
              </a:spcBef>
              <a:spcAft>
                <a:spcPts val="0"/>
              </a:spcAft>
              <a:buClr>
                <a:schemeClr val="dk1"/>
              </a:buClr>
              <a:buSzPts val="1200"/>
              <a:buFont typeface="Libre Franklin"/>
              <a:buNone/>
            </a:pPr>
            <a:r>
              <a:t/>
            </a:r>
            <a:endParaRPr b="0" i="0" sz="1200" u="none" cap="none" strike="noStrike">
              <a:solidFill>
                <a:schemeClr val="dk1"/>
              </a:solidFill>
              <a:latin typeface="Arial"/>
              <a:ea typeface="Arial"/>
              <a:cs typeface="Arial"/>
              <a:sym typeface="Arial"/>
            </a:endParaRPr>
          </a:p>
          <a:p>
            <a:pPr indent="0" lvl="0" marL="228600" marR="0" rtl="0" algn="l">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Proteins in the cell membrane form </a:t>
            </a:r>
            <a:r>
              <a:rPr b="1" i="0" lang="en-US" sz="2800" u="sng" cap="none" strike="noStrike">
                <a:solidFill>
                  <a:schemeClr val="dk1"/>
                </a:solidFill>
                <a:latin typeface="Calibri"/>
                <a:ea typeface="Calibri"/>
                <a:cs typeface="Calibri"/>
                <a:sym typeface="Calibri"/>
              </a:rPr>
              <a:t>channels</a:t>
            </a:r>
            <a:r>
              <a:rPr b="0" i="0" lang="en-US" sz="2800" u="none" cap="none" strike="noStrike">
                <a:solidFill>
                  <a:schemeClr val="dk1"/>
                </a:solidFill>
                <a:latin typeface="Calibri"/>
                <a:ea typeface="Calibri"/>
                <a:cs typeface="Calibri"/>
                <a:sym typeface="Calibri"/>
              </a:rPr>
              <a:t> for </a:t>
            </a:r>
            <a:r>
              <a:rPr i="0" lang="en-US" sz="2800" cap="none" strike="noStrike">
                <a:solidFill>
                  <a:schemeClr val="dk1"/>
                </a:solidFill>
                <a:latin typeface="Calibri"/>
                <a:ea typeface="Calibri"/>
                <a:cs typeface="Calibri"/>
                <a:sym typeface="Calibri"/>
              </a:rPr>
              <a:t>large</a:t>
            </a:r>
            <a:r>
              <a:rPr b="1" i="0" lang="en-US" sz="2800" u="sng" cap="none" strike="noStrike">
                <a:solidFill>
                  <a:schemeClr val="dk1"/>
                </a:solidFill>
                <a:latin typeface="Calibri"/>
                <a:ea typeface="Calibri"/>
                <a:cs typeface="Calibri"/>
                <a:sym typeface="Calibri"/>
              </a:rPr>
              <a:t> </a:t>
            </a:r>
            <a:r>
              <a:rPr i="0" lang="en-US" sz="2800" cap="none" strike="noStrike">
                <a:solidFill>
                  <a:schemeClr val="dk1"/>
                </a:solidFill>
                <a:latin typeface="Calibri"/>
                <a:ea typeface="Calibri"/>
                <a:cs typeface="Calibri"/>
                <a:sym typeface="Calibri"/>
              </a:rPr>
              <a:t>molecules</a:t>
            </a:r>
            <a:r>
              <a:rPr b="0" i="0" lang="en-US" sz="2800" u="none" cap="none" strike="noStrike">
                <a:solidFill>
                  <a:schemeClr val="dk1"/>
                </a:solidFill>
                <a:latin typeface="Calibri"/>
                <a:ea typeface="Calibri"/>
                <a:cs typeface="Calibri"/>
                <a:sym typeface="Calibri"/>
              </a:rPr>
              <a:t> to pass through </a:t>
            </a:r>
            <a:endParaRPr/>
          </a:p>
          <a:p>
            <a:pPr indent="0" lvl="0" marL="228600" marR="0" rtl="0" algn="l">
              <a:lnSpc>
                <a:spcPct val="100000"/>
              </a:lnSpc>
              <a:spcBef>
                <a:spcPts val="0"/>
              </a:spcBef>
              <a:spcAft>
                <a:spcPts val="0"/>
              </a:spcAft>
              <a:buClr>
                <a:schemeClr val="dk1"/>
              </a:buClr>
              <a:buSzPts val="1200"/>
              <a:buFont typeface="Libre Franklin"/>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grpSp>
        <p:nvGrpSpPr>
          <p:cNvPr id="222" name="Google Shape;222;p8"/>
          <p:cNvGrpSpPr/>
          <p:nvPr/>
        </p:nvGrpSpPr>
        <p:grpSpPr>
          <a:xfrm>
            <a:off x="1524000" y="4191000"/>
            <a:ext cx="6705600" cy="2447925"/>
            <a:chOff x="2600" y="9012"/>
            <a:chExt cx="7540" cy="2418"/>
          </a:xfrm>
        </p:grpSpPr>
        <p:sp>
          <p:nvSpPr>
            <p:cNvPr id="223" name="Google Shape;223;p8"/>
            <p:cNvSpPr txBox="1"/>
            <p:nvPr/>
          </p:nvSpPr>
          <p:spPr>
            <a:xfrm>
              <a:off x="2600" y="9159"/>
              <a:ext cx="2232" cy="8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highlight>
                    <a:srgbClr val="F2F2F2"/>
                  </a:highlight>
                  <a:latin typeface="Calibri"/>
                  <a:ea typeface="Calibri"/>
                  <a:cs typeface="Calibri"/>
                  <a:sym typeface="Calibri"/>
                </a:rPr>
                <a:t>outside of cell</a:t>
              </a:r>
              <a:endParaRPr b="0" i="0" sz="2000" u="none" cap="none" strike="noStrike">
                <a:solidFill>
                  <a:schemeClr val="dk1"/>
                </a:solidFill>
                <a:highlight>
                  <a:srgbClr val="F2F2F2"/>
                </a:highlight>
                <a:latin typeface="Arial"/>
                <a:ea typeface="Arial"/>
                <a:cs typeface="Arial"/>
                <a:sym typeface="Arial"/>
              </a:endParaRPr>
            </a:p>
          </p:txBody>
        </p:sp>
        <p:sp>
          <p:nvSpPr>
            <p:cNvPr id="224" name="Google Shape;224;p8"/>
            <p:cNvSpPr txBox="1"/>
            <p:nvPr/>
          </p:nvSpPr>
          <p:spPr>
            <a:xfrm>
              <a:off x="2647" y="10601"/>
              <a:ext cx="2644" cy="8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highlight>
                    <a:schemeClr val="lt1"/>
                  </a:highlight>
                  <a:latin typeface="Calibri"/>
                  <a:ea typeface="Calibri"/>
                  <a:cs typeface="Calibri"/>
                  <a:sym typeface="Calibri"/>
                </a:rPr>
                <a:t>inside of cell</a:t>
              </a:r>
              <a:endParaRPr b="0" i="0" sz="2000" u="none" cap="none" strike="noStrike">
                <a:solidFill>
                  <a:schemeClr val="dk1"/>
                </a:solidFill>
                <a:highlight>
                  <a:schemeClr val="lt1"/>
                </a:highlight>
                <a:latin typeface="Arial"/>
                <a:ea typeface="Arial"/>
                <a:cs typeface="Arial"/>
                <a:sym typeface="Arial"/>
              </a:endParaRPr>
            </a:p>
          </p:txBody>
        </p:sp>
        <p:grpSp>
          <p:nvGrpSpPr>
            <p:cNvPr id="225" name="Google Shape;225;p8"/>
            <p:cNvGrpSpPr/>
            <p:nvPr/>
          </p:nvGrpSpPr>
          <p:grpSpPr>
            <a:xfrm>
              <a:off x="3614" y="9012"/>
              <a:ext cx="6526" cy="1871"/>
              <a:chOff x="2735" y="5829"/>
              <a:chExt cx="8200" cy="2704"/>
            </a:xfrm>
          </p:grpSpPr>
          <p:sp>
            <p:nvSpPr>
              <p:cNvPr id="226" name="Google Shape;226;p8"/>
              <p:cNvSpPr txBox="1"/>
              <p:nvPr/>
            </p:nvSpPr>
            <p:spPr>
              <a:xfrm>
                <a:off x="7886" y="5829"/>
                <a:ext cx="3049" cy="7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cap="none" strike="noStrike">
                    <a:solidFill>
                      <a:schemeClr val="lt1"/>
                    </a:solidFill>
                    <a:latin typeface="Calibri"/>
                    <a:ea typeface="Calibri"/>
                    <a:cs typeface="Calibri"/>
                    <a:sym typeface="Calibri"/>
                  </a:rPr>
                  <a:t>Glucose molecules</a:t>
                </a:r>
                <a:endParaRPr b="0" i="0" sz="2000" u="none" cap="none" strike="noStrike">
                  <a:solidFill>
                    <a:schemeClr val="lt1"/>
                  </a:solidFill>
                  <a:latin typeface="Arial"/>
                  <a:ea typeface="Arial"/>
                  <a:cs typeface="Arial"/>
                  <a:sym typeface="Arial"/>
                </a:endParaRPr>
              </a:p>
            </p:txBody>
          </p:sp>
          <p:grpSp>
            <p:nvGrpSpPr>
              <p:cNvPr id="227" name="Google Shape;227;p8"/>
              <p:cNvGrpSpPr/>
              <p:nvPr/>
            </p:nvGrpSpPr>
            <p:grpSpPr>
              <a:xfrm>
                <a:off x="2735" y="5829"/>
                <a:ext cx="5189" cy="2704"/>
                <a:chOff x="2735" y="5829"/>
                <a:chExt cx="5189" cy="2704"/>
              </a:xfrm>
            </p:grpSpPr>
            <p:grpSp>
              <p:nvGrpSpPr>
                <p:cNvPr id="228" name="Google Shape;228;p8"/>
                <p:cNvGrpSpPr/>
                <p:nvPr/>
              </p:nvGrpSpPr>
              <p:grpSpPr>
                <a:xfrm>
                  <a:off x="2735" y="6737"/>
                  <a:ext cx="4985" cy="1051"/>
                  <a:chOff x="1815" y="1649"/>
                  <a:chExt cx="4984" cy="1051"/>
                </a:xfrm>
              </p:grpSpPr>
              <p:grpSp>
                <p:nvGrpSpPr>
                  <p:cNvPr id="229" name="Google Shape;229;p8"/>
                  <p:cNvGrpSpPr/>
                  <p:nvPr/>
                </p:nvGrpSpPr>
                <p:grpSpPr>
                  <a:xfrm>
                    <a:off x="1815" y="1649"/>
                    <a:ext cx="1054" cy="1047"/>
                    <a:chOff x="1815" y="1649"/>
                    <a:chExt cx="1054" cy="1047"/>
                  </a:xfrm>
                </p:grpSpPr>
                <p:grpSp>
                  <p:nvGrpSpPr>
                    <p:cNvPr id="230" name="Google Shape;230;p8"/>
                    <p:cNvGrpSpPr/>
                    <p:nvPr/>
                  </p:nvGrpSpPr>
                  <p:grpSpPr>
                    <a:xfrm rot="10800000">
                      <a:off x="1820" y="2244"/>
                      <a:ext cx="1049" cy="452"/>
                      <a:chOff x="1815" y="1485"/>
                      <a:chExt cx="1350" cy="660"/>
                    </a:xfrm>
                  </p:grpSpPr>
                  <p:grpSp>
                    <p:nvGrpSpPr>
                      <p:cNvPr id="231" name="Google Shape;231;p8"/>
                      <p:cNvGrpSpPr/>
                      <p:nvPr/>
                    </p:nvGrpSpPr>
                    <p:grpSpPr>
                      <a:xfrm>
                        <a:off x="1815" y="1485"/>
                        <a:ext cx="450" cy="660"/>
                        <a:chOff x="1815" y="1485"/>
                        <a:chExt cx="450" cy="660"/>
                      </a:xfrm>
                    </p:grpSpPr>
                    <p:sp>
                      <p:nvSpPr>
                        <p:cNvPr id="232" name="Google Shape;232;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33" name="Google Shape;233;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34" name="Google Shape;234;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35" name="Google Shape;235;p8"/>
                      <p:cNvGrpSpPr/>
                      <p:nvPr/>
                    </p:nvGrpSpPr>
                    <p:grpSpPr>
                      <a:xfrm>
                        <a:off x="2265" y="1485"/>
                        <a:ext cx="450" cy="660"/>
                        <a:chOff x="1815" y="1485"/>
                        <a:chExt cx="450" cy="660"/>
                      </a:xfrm>
                    </p:grpSpPr>
                    <p:sp>
                      <p:nvSpPr>
                        <p:cNvPr id="236" name="Google Shape;236;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37" name="Google Shape;237;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38" name="Google Shape;238;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39" name="Google Shape;239;p8"/>
                      <p:cNvGrpSpPr/>
                      <p:nvPr/>
                    </p:nvGrpSpPr>
                    <p:grpSpPr>
                      <a:xfrm>
                        <a:off x="2715" y="1485"/>
                        <a:ext cx="450" cy="660"/>
                        <a:chOff x="1815" y="1485"/>
                        <a:chExt cx="450" cy="660"/>
                      </a:xfrm>
                    </p:grpSpPr>
                    <p:sp>
                      <p:nvSpPr>
                        <p:cNvPr id="240" name="Google Shape;240;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41" name="Google Shape;241;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42" name="Google Shape;242;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243" name="Google Shape;243;p8"/>
                    <p:cNvGrpSpPr/>
                    <p:nvPr/>
                  </p:nvGrpSpPr>
                  <p:grpSpPr>
                    <a:xfrm>
                      <a:off x="1815" y="1649"/>
                      <a:ext cx="1049" cy="452"/>
                      <a:chOff x="1815" y="1485"/>
                      <a:chExt cx="1350" cy="660"/>
                    </a:xfrm>
                  </p:grpSpPr>
                  <p:grpSp>
                    <p:nvGrpSpPr>
                      <p:cNvPr id="244" name="Google Shape;244;p8"/>
                      <p:cNvGrpSpPr/>
                      <p:nvPr/>
                    </p:nvGrpSpPr>
                    <p:grpSpPr>
                      <a:xfrm>
                        <a:off x="1815" y="1485"/>
                        <a:ext cx="450" cy="660"/>
                        <a:chOff x="1815" y="1485"/>
                        <a:chExt cx="450" cy="660"/>
                      </a:xfrm>
                    </p:grpSpPr>
                    <p:sp>
                      <p:nvSpPr>
                        <p:cNvPr id="245" name="Google Shape;245;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46" name="Google Shape;246;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47" name="Google Shape;247;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48" name="Google Shape;248;p8"/>
                      <p:cNvGrpSpPr/>
                      <p:nvPr/>
                    </p:nvGrpSpPr>
                    <p:grpSpPr>
                      <a:xfrm>
                        <a:off x="2265" y="1485"/>
                        <a:ext cx="450" cy="660"/>
                        <a:chOff x="1815" y="1485"/>
                        <a:chExt cx="450" cy="660"/>
                      </a:xfrm>
                    </p:grpSpPr>
                    <p:sp>
                      <p:nvSpPr>
                        <p:cNvPr id="249" name="Google Shape;249;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50" name="Google Shape;250;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51" name="Google Shape;251;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52" name="Google Shape;252;p8"/>
                      <p:cNvGrpSpPr/>
                      <p:nvPr/>
                    </p:nvGrpSpPr>
                    <p:grpSpPr>
                      <a:xfrm>
                        <a:off x="2715" y="1485"/>
                        <a:ext cx="450" cy="660"/>
                        <a:chOff x="1815" y="1485"/>
                        <a:chExt cx="450" cy="660"/>
                      </a:xfrm>
                    </p:grpSpPr>
                    <p:sp>
                      <p:nvSpPr>
                        <p:cNvPr id="253" name="Google Shape;253;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54" name="Google Shape;254;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55" name="Google Shape;255;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256" name="Google Shape;256;p8"/>
                  <p:cNvGrpSpPr/>
                  <p:nvPr/>
                </p:nvGrpSpPr>
                <p:grpSpPr>
                  <a:xfrm>
                    <a:off x="3895" y="1649"/>
                    <a:ext cx="1054" cy="1047"/>
                    <a:chOff x="1815" y="1649"/>
                    <a:chExt cx="1054" cy="1047"/>
                  </a:xfrm>
                </p:grpSpPr>
                <p:grpSp>
                  <p:nvGrpSpPr>
                    <p:cNvPr id="257" name="Google Shape;257;p8"/>
                    <p:cNvGrpSpPr/>
                    <p:nvPr/>
                  </p:nvGrpSpPr>
                  <p:grpSpPr>
                    <a:xfrm rot="10800000">
                      <a:off x="1820" y="2244"/>
                      <a:ext cx="1049" cy="452"/>
                      <a:chOff x="1815" y="1485"/>
                      <a:chExt cx="1350" cy="660"/>
                    </a:xfrm>
                  </p:grpSpPr>
                  <p:grpSp>
                    <p:nvGrpSpPr>
                      <p:cNvPr id="258" name="Google Shape;258;p8"/>
                      <p:cNvGrpSpPr/>
                      <p:nvPr/>
                    </p:nvGrpSpPr>
                    <p:grpSpPr>
                      <a:xfrm>
                        <a:off x="1815" y="1485"/>
                        <a:ext cx="450" cy="660"/>
                        <a:chOff x="1815" y="1485"/>
                        <a:chExt cx="450" cy="660"/>
                      </a:xfrm>
                    </p:grpSpPr>
                    <p:sp>
                      <p:nvSpPr>
                        <p:cNvPr id="259" name="Google Shape;259;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60" name="Google Shape;260;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61" name="Google Shape;261;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62" name="Google Shape;262;p8"/>
                      <p:cNvGrpSpPr/>
                      <p:nvPr/>
                    </p:nvGrpSpPr>
                    <p:grpSpPr>
                      <a:xfrm>
                        <a:off x="2265" y="1485"/>
                        <a:ext cx="450" cy="660"/>
                        <a:chOff x="1815" y="1485"/>
                        <a:chExt cx="450" cy="660"/>
                      </a:xfrm>
                    </p:grpSpPr>
                    <p:sp>
                      <p:nvSpPr>
                        <p:cNvPr id="263" name="Google Shape;263;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64" name="Google Shape;264;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65" name="Google Shape;265;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66" name="Google Shape;266;p8"/>
                      <p:cNvGrpSpPr/>
                      <p:nvPr/>
                    </p:nvGrpSpPr>
                    <p:grpSpPr>
                      <a:xfrm>
                        <a:off x="2715" y="1485"/>
                        <a:ext cx="450" cy="660"/>
                        <a:chOff x="1815" y="1485"/>
                        <a:chExt cx="450" cy="660"/>
                      </a:xfrm>
                    </p:grpSpPr>
                    <p:sp>
                      <p:nvSpPr>
                        <p:cNvPr id="267" name="Google Shape;267;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68" name="Google Shape;268;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69" name="Google Shape;269;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270" name="Google Shape;270;p8"/>
                    <p:cNvGrpSpPr/>
                    <p:nvPr/>
                  </p:nvGrpSpPr>
                  <p:grpSpPr>
                    <a:xfrm>
                      <a:off x="1815" y="1649"/>
                      <a:ext cx="1049" cy="452"/>
                      <a:chOff x="1815" y="1485"/>
                      <a:chExt cx="1350" cy="660"/>
                    </a:xfrm>
                  </p:grpSpPr>
                  <p:grpSp>
                    <p:nvGrpSpPr>
                      <p:cNvPr id="271" name="Google Shape;271;p8"/>
                      <p:cNvGrpSpPr/>
                      <p:nvPr/>
                    </p:nvGrpSpPr>
                    <p:grpSpPr>
                      <a:xfrm>
                        <a:off x="1815" y="1485"/>
                        <a:ext cx="450" cy="660"/>
                        <a:chOff x="1815" y="1485"/>
                        <a:chExt cx="450" cy="660"/>
                      </a:xfrm>
                    </p:grpSpPr>
                    <p:sp>
                      <p:nvSpPr>
                        <p:cNvPr id="272" name="Google Shape;272;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73" name="Google Shape;273;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74" name="Google Shape;274;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75" name="Google Shape;275;p8"/>
                      <p:cNvGrpSpPr/>
                      <p:nvPr/>
                    </p:nvGrpSpPr>
                    <p:grpSpPr>
                      <a:xfrm>
                        <a:off x="2265" y="1485"/>
                        <a:ext cx="450" cy="660"/>
                        <a:chOff x="1815" y="1485"/>
                        <a:chExt cx="450" cy="660"/>
                      </a:xfrm>
                    </p:grpSpPr>
                    <p:sp>
                      <p:nvSpPr>
                        <p:cNvPr id="276" name="Google Shape;276;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77" name="Google Shape;277;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78" name="Google Shape;278;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79" name="Google Shape;279;p8"/>
                      <p:cNvGrpSpPr/>
                      <p:nvPr/>
                    </p:nvGrpSpPr>
                    <p:grpSpPr>
                      <a:xfrm>
                        <a:off x="2715" y="1485"/>
                        <a:ext cx="450" cy="660"/>
                        <a:chOff x="1815" y="1485"/>
                        <a:chExt cx="450" cy="660"/>
                      </a:xfrm>
                    </p:grpSpPr>
                    <p:sp>
                      <p:nvSpPr>
                        <p:cNvPr id="280" name="Google Shape;280;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81" name="Google Shape;281;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82" name="Google Shape;282;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grpSp>
                <p:nvGrpSpPr>
                  <p:cNvPr id="283" name="Google Shape;283;p8"/>
                  <p:cNvGrpSpPr/>
                  <p:nvPr/>
                </p:nvGrpSpPr>
                <p:grpSpPr>
                  <a:xfrm>
                    <a:off x="5745" y="1653"/>
                    <a:ext cx="1054" cy="1047"/>
                    <a:chOff x="1815" y="1649"/>
                    <a:chExt cx="1054" cy="1047"/>
                  </a:xfrm>
                </p:grpSpPr>
                <p:grpSp>
                  <p:nvGrpSpPr>
                    <p:cNvPr id="284" name="Google Shape;284;p8"/>
                    <p:cNvGrpSpPr/>
                    <p:nvPr/>
                  </p:nvGrpSpPr>
                  <p:grpSpPr>
                    <a:xfrm rot="10800000">
                      <a:off x="1820" y="2244"/>
                      <a:ext cx="1049" cy="452"/>
                      <a:chOff x="1815" y="1485"/>
                      <a:chExt cx="1350" cy="660"/>
                    </a:xfrm>
                  </p:grpSpPr>
                  <p:grpSp>
                    <p:nvGrpSpPr>
                      <p:cNvPr id="285" name="Google Shape;285;p8"/>
                      <p:cNvGrpSpPr/>
                      <p:nvPr/>
                    </p:nvGrpSpPr>
                    <p:grpSpPr>
                      <a:xfrm>
                        <a:off x="1815" y="1485"/>
                        <a:ext cx="450" cy="660"/>
                        <a:chOff x="1815" y="1485"/>
                        <a:chExt cx="450" cy="660"/>
                      </a:xfrm>
                    </p:grpSpPr>
                    <p:sp>
                      <p:nvSpPr>
                        <p:cNvPr id="286" name="Google Shape;286;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87" name="Google Shape;287;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88" name="Google Shape;288;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89" name="Google Shape;289;p8"/>
                      <p:cNvGrpSpPr/>
                      <p:nvPr/>
                    </p:nvGrpSpPr>
                    <p:grpSpPr>
                      <a:xfrm>
                        <a:off x="2265" y="1485"/>
                        <a:ext cx="450" cy="660"/>
                        <a:chOff x="1815" y="1485"/>
                        <a:chExt cx="450" cy="660"/>
                      </a:xfrm>
                    </p:grpSpPr>
                    <p:sp>
                      <p:nvSpPr>
                        <p:cNvPr id="290" name="Google Shape;290;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91" name="Google Shape;291;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92" name="Google Shape;292;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293" name="Google Shape;293;p8"/>
                      <p:cNvGrpSpPr/>
                      <p:nvPr/>
                    </p:nvGrpSpPr>
                    <p:grpSpPr>
                      <a:xfrm>
                        <a:off x="2715" y="1485"/>
                        <a:ext cx="450" cy="660"/>
                        <a:chOff x="1815" y="1485"/>
                        <a:chExt cx="450" cy="660"/>
                      </a:xfrm>
                    </p:grpSpPr>
                    <p:sp>
                      <p:nvSpPr>
                        <p:cNvPr id="294" name="Google Shape;294;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95" name="Google Shape;295;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296" name="Google Shape;296;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nvGrpSpPr>
                    <p:cNvPr id="297" name="Google Shape;297;p8"/>
                    <p:cNvGrpSpPr/>
                    <p:nvPr/>
                  </p:nvGrpSpPr>
                  <p:grpSpPr>
                    <a:xfrm>
                      <a:off x="1815" y="1649"/>
                      <a:ext cx="1049" cy="452"/>
                      <a:chOff x="1815" y="1485"/>
                      <a:chExt cx="1350" cy="660"/>
                    </a:xfrm>
                  </p:grpSpPr>
                  <p:grpSp>
                    <p:nvGrpSpPr>
                      <p:cNvPr id="298" name="Google Shape;298;p8"/>
                      <p:cNvGrpSpPr/>
                      <p:nvPr/>
                    </p:nvGrpSpPr>
                    <p:grpSpPr>
                      <a:xfrm>
                        <a:off x="1815" y="1485"/>
                        <a:ext cx="450" cy="660"/>
                        <a:chOff x="1815" y="1485"/>
                        <a:chExt cx="450" cy="660"/>
                      </a:xfrm>
                    </p:grpSpPr>
                    <p:sp>
                      <p:nvSpPr>
                        <p:cNvPr id="299" name="Google Shape;299;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00" name="Google Shape;300;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01" name="Google Shape;301;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02" name="Google Shape;302;p8"/>
                      <p:cNvGrpSpPr/>
                      <p:nvPr/>
                    </p:nvGrpSpPr>
                    <p:grpSpPr>
                      <a:xfrm>
                        <a:off x="2265" y="1485"/>
                        <a:ext cx="450" cy="660"/>
                        <a:chOff x="1815" y="1485"/>
                        <a:chExt cx="450" cy="660"/>
                      </a:xfrm>
                    </p:grpSpPr>
                    <p:sp>
                      <p:nvSpPr>
                        <p:cNvPr id="303" name="Google Shape;303;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04" name="Google Shape;304;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05" name="Google Shape;305;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nvGrpSpPr>
                      <p:cNvPr id="306" name="Google Shape;306;p8"/>
                      <p:cNvGrpSpPr/>
                      <p:nvPr/>
                    </p:nvGrpSpPr>
                    <p:grpSpPr>
                      <a:xfrm>
                        <a:off x="2715" y="1485"/>
                        <a:ext cx="450" cy="660"/>
                        <a:chOff x="1815" y="1485"/>
                        <a:chExt cx="450" cy="660"/>
                      </a:xfrm>
                    </p:grpSpPr>
                    <p:sp>
                      <p:nvSpPr>
                        <p:cNvPr id="307" name="Google Shape;307;p8"/>
                        <p:cNvSpPr/>
                        <p:nvPr/>
                      </p:nvSpPr>
                      <p:spPr>
                        <a:xfrm>
                          <a:off x="1815" y="1485"/>
                          <a:ext cx="450" cy="345"/>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08" name="Google Shape;308;p8"/>
                        <p:cNvCxnSpPr/>
                        <p:nvPr/>
                      </p:nvCxnSpPr>
                      <p:spPr>
                        <a:xfrm>
                          <a:off x="1950" y="1830"/>
                          <a:ext cx="15" cy="315"/>
                        </a:xfrm>
                        <a:prstGeom prst="straightConnector1">
                          <a:avLst/>
                        </a:prstGeom>
                        <a:noFill/>
                        <a:ln cap="flat" cmpd="sng" w="9525">
                          <a:solidFill>
                            <a:srgbClr val="000000"/>
                          </a:solidFill>
                          <a:prstDash val="solid"/>
                          <a:round/>
                          <a:headEnd len="med" w="med" type="none"/>
                          <a:tailEnd len="med" w="med" type="none"/>
                        </a:ln>
                      </p:spPr>
                    </p:cxnSp>
                    <p:cxnSp>
                      <p:nvCxnSpPr>
                        <p:cNvPr id="309" name="Google Shape;309;p8"/>
                        <p:cNvCxnSpPr/>
                        <p:nvPr/>
                      </p:nvCxnSpPr>
                      <p:spPr>
                        <a:xfrm>
                          <a:off x="2115" y="1830"/>
                          <a:ext cx="15" cy="315"/>
                        </a:xfrm>
                        <a:prstGeom prst="straightConnector1">
                          <a:avLst/>
                        </a:prstGeom>
                        <a:noFill/>
                        <a:ln cap="flat" cmpd="sng" w="9525">
                          <a:solidFill>
                            <a:srgbClr val="000000"/>
                          </a:solidFill>
                          <a:prstDash val="solid"/>
                          <a:round/>
                          <a:headEnd len="med" w="med" type="none"/>
                          <a:tailEnd len="med" w="med" type="none"/>
                        </a:ln>
                      </p:spPr>
                    </p:cxnSp>
                  </p:grpSp>
                </p:grpSp>
              </p:grpSp>
              <p:sp>
                <p:nvSpPr>
                  <p:cNvPr id="310" name="Google Shape;310;p8"/>
                  <p:cNvSpPr/>
                  <p:nvPr/>
                </p:nvSpPr>
                <p:spPr>
                  <a:xfrm>
                    <a:off x="3060" y="1649"/>
                    <a:ext cx="700" cy="1051"/>
                  </a:xfrm>
                  <a:prstGeom prst="bracketPair">
                    <a:avLst/>
                  </a:pr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1" name="Google Shape;311;p8"/>
                  <p:cNvSpPr/>
                  <p:nvPr/>
                </p:nvSpPr>
                <p:spPr>
                  <a:xfrm>
                    <a:off x="5040" y="1653"/>
                    <a:ext cx="675" cy="1047"/>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cxnSp>
              <p:nvCxnSpPr>
                <p:cNvPr id="312" name="Google Shape;312;p8"/>
                <p:cNvCxnSpPr/>
                <p:nvPr/>
              </p:nvCxnSpPr>
              <p:spPr>
                <a:xfrm>
                  <a:off x="6903" y="6042"/>
                  <a:ext cx="1021" cy="1"/>
                </a:xfrm>
                <a:prstGeom prst="straightConnector1">
                  <a:avLst/>
                </a:prstGeom>
                <a:noFill/>
                <a:ln cap="flat" cmpd="sng" w="9525">
                  <a:solidFill>
                    <a:srgbClr val="000000"/>
                  </a:solidFill>
                  <a:prstDash val="solid"/>
                  <a:round/>
                  <a:headEnd len="med" w="med" type="none"/>
                  <a:tailEnd len="med" w="med" type="none"/>
                </a:ln>
              </p:spPr>
            </p:cxnSp>
            <p:cxnSp>
              <p:nvCxnSpPr>
                <p:cNvPr id="313" name="Google Shape;313;p8"/>
                <p:cNvCxnSpPr/>
                <p:nvPr/>
              </p:nvCxnSpPr>
              <p:spPr>
                <a:xfrm>
                  <a:off x="4327" y="6569"/>
                  <a:ext cx="0" cy="1380"/>
                </a:xfrm>
                <a:prstGeom prst="straightConnector1">
                  <a:avLst/>
                </a:prstGeom>
                <a:noFill/>
                <a:ln cap="flat" cmpd="sng" w="76200">
                  <a:solidFill>
                    <a:srgbClr val="C00000"/>
                  </a:solidFill>
                  <a:prstDash val="solid"/>
                  <a:round/>
                  <a:headEnd len="med" w="med" type="none"/>
                  <a:tailEnd len="med" w="med" type="triangle"/>
                </a:ln>
              </p:spPr>
            </p:cxnSp>
            <p:grpSp>
              <p:nvGrpSpPr>
                <p:cNvPr id="314" name="Google Shape;314;p8"/>
                <p:cNvGrpSpPr/>
                <p:nvPr/>
              </p:nvGrpSpPr>
              <p:grpSpPr>
                <a:xfrm>
                  <a:off x="4186" y="5829"/>
                  <a:ext cx="2511" cy="2704"/>
                  <a:chOff x="4186" y="5829"/>
                  <a:chExt cx="2511" cy="2704"/>
                </a:xfrm>
              </p:grpSpPr>
              <p:sp>
                <p:nvSpPr>
                  <p:cNvPr id="315" name="Google Shape;315;p8"/>
                  <p:cNvSpPr/>
                  <p:nvPr/>
                </p:nvSpPr>
                <p:spPr>
                  <a:xfrm>
                    <a:off x="4186" y="5829"/>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6" name="Google Shape;316;p8"/>
                  <p:cNvSpPr/>
                  <p:nvPr/>
                </p:nvSpPr>
                <p:spPr>
                  <a:xfrm>
                    <a:off x="4880" y="5829"/>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7" name="Google Shape;317;p8"/>
                  <p:cNvSpPr/>
                  <p:nvPr/>
                </p:nvSpPr>
                <p:spPr>
                  <a:xfrm>
                    <a:off x="5571" y="6161"/>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8" name="Google Shape;318;p8"/>
                  <p:cNvSpPr/>
                  <p:nvPr/>
                </p:nvSpPr>
                <p:spPr>
                  <a:xfrm>
                    <a:off x="6307" y="5829"/>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9" name="Google Shape;319;p8"/>
                  <p:cNvSpPr/>
                  <p:nvPr/>
                </p:nvSpPr>
                <p:spPr>
                  <a:xfrm>
                    <a:off x="5410" y="8125"/>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20" name="Google Shape;320;p8"/>
                  <p:cNvSpPr/>
                  <p:nvPr/>
                </p:nvSpPr>
                <p:spPr>
                  <a:xfrm>
                    <a:off x="4576" y="8042"/>
                    <a:ext cx="390" cy="408"/>
                  </a:xfrm>
                  <a:prstGeom prst="ellipse">
                    <a:avLst/>
                  </a:prstGeom>
                  <a:solidFill>
                    <a:srgbClr val="000000"/>
                  </a:solidFill>
                  <a:ln cap="flat" cmpd="sng" w="38100">
                    <a:solidFill>
                      <a:srgbClr val="F2F2F2"/>
                    </a:solidFill>
                    <a:prstDash val="solid"/>
                    <a:round/>
                    <a:headEnd len="sm" w="sm" type="none"/>
                    <a:tailEnd len="sm" w="sm" type="none"/>
                  </a:ln>
                  <a:effectLst>
                    <a:outerShdw rotWithShape="0" algn="ctr" dir="3806097" dist="28398">
                      <a:srgbClr val="7F7F7F">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grpSp>
        </p:grpSp>
      </p:grpSp>
      <p:sp>
        <p:nvSpPr>
          <p:cNvPr id="321" name="Google Shape;321;p8"/>
          <p:cNvSpPr/>
          <p:nvPr/>
        </p:nvSpPr>
        <p:spPr>
          <a:xfrm>
            <a:off x="0" y="457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9"/>
          <p:cNvSpPr/>
          <p:nvPr/>
        </p:nvSpPr>
        <p:spPr>
          <a:xfrm>
            <a:off x="304800" y="228600"/>
            <a:ext cx="8686800" cy="632480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2700"/>
              <a:buFont typeface="Calibri"/>
              <a:buNone/>
            </a:pPr>
            <a:r>
              <a:rPr b="1" i="0" lang="en-US" sz="2700" u="sng" cap="none" strike="noStrike">
                <a:solidFill>
                  <a:srgbClr val="C00000"/>
                </a:solidFill>
                <a:latin typeface="Calibri"/>
                <a:ea typeface="Calibri"/>
                <a:cs typeface="Calibri"/>
                <a:sym typeface="Calibri"/>
              </a:rPr>
              <a:t>Hyper</a:t>
            </a:r>
            <a:r>
              <a:rPr b="1" i="0" lang="en-US" sz="2700" u="none" cap="none" strike="noStrike">
                <a:solidFill>
                  <a:srgbClr val="C00000"/>
                </a:solidFill>
                <a:latin typeface="Calibri"/>
                <a:ea typeface="Calibri"/>
                <a:cs typeface="Calibri"/>
                <a:sym typeface="Calibri"/>
              </a:rPr>
              <a:t>tonic</a:t>
            </a:r>
            <a:r>
              <a:rPr b="1" i="0" lang="en-US" sz="2700" u="none" cap="none" strike="noStrike">
                <a:solidFill>
                  <a:schemeClr val="dk1"/>
                </a:solidFill>
                <a:latin typeface="Calibri"/>
                <a:ea typeface="Calibri"/>
                <a:cs typeface="Calibri"/>
                <a:sym typeface="Calibri"/>
              </a:rPr>
              <a:t> Solutions: </a:t>
            </a:r>
            <a:r>
              <a:rPr b="0" i="0" lang="en-US" sz="2700" u="none" cap="none" strike="noStrike">
                <a:solidFill>
                  <a:schemeClr val="dk1"/>
                </a:solidFill>
                <a:latin typeface="Calibri"/>
                <a:ea typeface="Calibri"/>
                <a:cs typeface="Calibri"/>
                <a:sym typeface="Calibri"/>
              </a:rPr>
              <a:t>contain a </a:t>
            </a:r>
            <a:r>
              <a:rPr b="1" i="0" lang="en-US" sz="2700" u="sng" cap="none" strike="noStrike">
                <a:solidFill>
                  <a:schemeClr val="dk1"/>
                </a:solidFill>
                <a:latin typeface="Calibri"/>
                <a:ea typeface="Calibri"/>
                <a:cs typeface="Calibri"/>
                <a:sym typeface="Calibri"/>
              </a:rPr>
              <a:t>high concentration</a:t>
            </a:r>
            <a:r>
              <a:rPr b="0" i="0" lang="en-US" sz="2700" u="none" cap="none" strike="noStrike">
                <a:solidFill>
                  <a:schemeClr val="dk1"/>
                </a:solidFill>
                <a:latin typeface="Calibri"/>
                <a:ea typeface="Calibri"/>
                <a:cs typeface="Calibri"/>
                <a:sym typeface="Calibri"/>
              </a:rPr>
              <a:t> of solute relative to another solution (e.g. the cell's cytoplasm). When a cell is placed in a hypertonic solution, the water diffuses </a:t>
            </a:r>
            <a:r>
              <a:rPr b="1" i="0" lang="en-US" sz="2700" u="sng" cap="none" strike="noStrike">
                <a:solidFill>
                  <a:schemeClr val="dk1"/>
                </a:solidFill>
                <a:latin typeface="Calibri"/>
                <a:ea typeface="Calibri"/>
                <a:cs typeface="Calibri"/>
                <a:sym typeface="Calibri"/>
              </a:rPr>
              <a:t>out</a:t>
            </a:r>
            <a:r>
              <a:rPr b="0" i="0" lang="en-US" sz="2700" u="none" cap="none" strike="noStrike">
                <a:solidFill>
                  <a:schemeClr val="dk1"/>
                </a:solidFill>
                <a:latin typeface="Calibri"/>
                <a:ea typeface="Calibri"/>
                <a:cs typeface="Calibri"/>
                <a:sym typeface="Calibri"/>
              </a:rPr>
              <a:t> of the cell, causing the cell to </a:t>
            </a:r>
            <a:r>
              <a:rPr b="1" i="0" lang="en-US" sz="2700" u="sng" cap="none" strike="noStrike">
                <a:solidFill>
                  <a:schemeClr val="dk1"/>
                </a:solidFill>
                <a:latin typeface="Calibri"/>
                <a:ea typeface="Calibri"/>
                <a:cs typeface="Calibri"/>
                <a:sym typeface="Calibri"/>
              </a:rPr>
              <a:t>shrivel</a:t>
            </a:r>
            <a:r>
              <a:rPr b="0" i="0" lang="en-US" sz="27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2700"/>
              <a:buFont typeface="Libre Franklin"/>
              <a:buNone/>
            </a:pPr>
            <a:r>
              <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C00000"/>
              </a:buClr>
              <a:buSzPts val="2700"/>
              <a:buFont typeface="Calibri"/>
              <a:buNone/>
            </a:pPr>
            <a:r>
              <a:rPr b="1" i="0" lang="en-US" sz="2700" u="sng" cap="none" strike="noStrike">
                <a:solidFill>
                  <a:srgbClr val="C00000"/>
                </a:solidFill>
                <a:latin typeface="Calibri"/>
                <a:ea typeface="Calibri"/>
                <a:cs typeface="Calibri"/>
                <a:sym typeface="Calibri"/>
              </a:rPr>
              <a:t>Hypo</a:t>
            </a:r>
            <a:r>
              <a:rPr b="1" i="0" lang="en-US" sz="2700" u="none" cap="none" strike="noStrike">
                <a:solidFill>
                  <a:srgbClr val="C00000"/>
                </a:solidFill>
                <a:latin typeface="Calibri"/>
                <a:ea typeface="Calibri"/>
                <a:cs typeface="Calibri"/>
                <a:sym typeface="Calibri"/>
              </a:rPr>
              <a:t>tonic</a:t>
            </a:r>
            <a:r>
              <a:rPr b="1" i="0" lang="en-US" sz="2700" u="none" cap="none" strike="noStrike">
                <a:solidFill>
                  <a:schemeClr val="dk1"/>
                </a:solidFill>
                <a:latin typeface="Calibri"/>
                <a:ea typeface="Calibri"/>
                <a:cs typeface="Calibri"/>
                <a:sym typeface="Calibri"/>
              </a:rPr>
              <a:t> Solutions: </a:t>
            </a:r>
            <a:r>
              <a:rPr b="0" i="0" lang="en-US" sz="2700" u="none" cap="none" strike="noStrike">
                <a:solidFill>
                  <a:schemeClr val="dk1"/>
                </a:solidFill>
                <a:latin typeface="Calibri"/>
                <a:ea typeface="Calibri"/>
                <a:cs typeface="Calibri"/>
                <a:sym typeface="Calibri"/>
              </a:rPr>
              <a:t>contain a </a:t>
            </a:r>
            <a:r>
              <a:rPr b="1" i="0" lang="en-US" sz="2700" u="sng" cap="none" strike="noStrike">
                <a:solidFill>
                  <a:schemeClr val="dk1"/>
                </a:solidFill>
                <a:latin typeface="Calibri"/>
                <a:ea typeface="Calibri"/>
                <a:cs typeface="Calibri"/>
                <a:sym typeface="Calibri"/>
              </a:rPr>
              <a:t>low concentration</a:t>
            </a:r>
            <a:r>
              <a:rPr b="0" i="0" lang="en-US" sz="2700" u="none" cap="none" strike="noStrike">
                <a:solidFill>
                  <a:schemeClr val="dk1"/>
                </a:solidFill>
                <a:latin typeface="Calibri"/>
                <a:ea typeface="Calibri"/>
                <a:cs typeface="Calibri"/>
                <a:sym typeface="Calibri"/>
              </a:rPr>
              <a:t> of solute relative to another solution (e.g. the cell's cytoplasm). When a cell is placed in a hypotonic solution, the water diffuses</a:t>
            </a:r>
            <a:r>
              <a:rPr b="1" i="0" lang="en-US" sz="2700" u="none" cap="none" strike="noStrike">
                <a:solidFill>
                  <a:schemeClr val="dk1"/>
                </a:solidFill>
                <a:latin typeface="Calibri"/>
                <a:ea typeface="Calibri"/>
                <a:cs typeface="Calibri"/>
                <a:sym typeface="Calibri"/>
              </a:rPr>
              <a:t> </a:t>
            </a:r>
            <a:r>
              <a:rPr b="1" i="0" lang="en-US" sz="2700" u="sng" cap="none" strike="noStrike">
                <a:solidFill>
                  <a:schemeClr val="dk1"/>
                </a:solidFill>
                <a:latin typeface="Calibri"/>
                <a:ea typeface="Calibri"/>
                <a:cs typeface="Calibri"/>
                <a:sym typeface="Calibri"/>
              </a:rPr>
              <a:t>into</a:t>
            </a:r>
            <a:r>
              <a:rPr b="0" i="0" lang="en-US" sz="2700" u="none" cap="none" strike="noStrike">
                <a:solidFill>
                  <a:schemeClr val="dk1"/>
                </a:solidFill>
                <a:latin typeface="Calibri"/>
                <a:ea typeface="Calibri"/>
                <a:cs typeface="Calibri"/>
                <a:sym typeface="Calibri"/>
              </a:rPr>
              <a:t> the cell, causing the cell to </a:t>
            </a:r>
            <a:r>
              <a:rPr b="1" i="0" lang="en-US" sz="2700" u="sng" cap="none" strike="noStrike">
                <a:solidFill>
                  <a:schemeClr val="dk1"/>
                </a:solidFill>
                <a:latin typeface="Calibri"/>
                <a:ea typeface="Calibri"/>
                <a:cs typeface="Calibri"/>
                <a:sym typeface="Calibri"/>
              </a:rPr>
              <a:t>swell</a:t>
            </a:r>
            <a:r>
              <a:rPr b="0" i="0" lang="en-US" sz="2700" u="none" cap="none" strike="noStrike">
                <a:solidFill>
                  <a:schemeClr val="dk1"/>
                </a:solidFill>
                <a:latin typeface="Calibri"/>
                <a:ea typeface="Calibri"/>
                <a:cs typeface="Calibri"/>
                <a:sym typeface="Calibri"/>
              </a:rPr>
              <a:t> and possibly </a:t>
            </a:r>
            <a:r>
              <a:rPr b="1" i="0" lang="en-US" sz="2700" u="sng" cap="none" strike="noStrike">
                <a:solidFill>
                  <a:schemeClr val="dk1"/>
                </a:solidFill>
                <a:latin typeface="Calibri"/>
                <a:ea typeface="Calibri"/>
                <a:cs typeface="Calibri"/>
                <a:sym typeface="Calibri"/>
              </a:rPr>
              <a:t>explode</a:t>
            </a:r>
            <a:r>
              <a:rPr b="0" i="0" lang="en-US" sz="2700" u="none" cap="none" strike="noStrik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2700"/>
              <a:buFont typeface="Libre Franklin"/>
              <a:buNone/>
            </a:pPr>
            <a:r>
              <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C00000"/>
              </a:buClr>
              <a:buSzPts val="2700"/>
              <a:buFont typeface="Calibri"/>
              <a:buNone/>
            </a:pPr>
            <a:r>
              <a:rPr b="1" i="0" lang="en-US" sz="2700" u="sng" cap="none" strike="noStrike">
                <a:solidFill>
                  <a:srgbClr val="C00000"/>
                </a:solidFill>
                <a:latin typeface="Calibri"/>
                <a:ea typeface="Calibri"/>
                <a:cs typeface="Calibri"/>
                <a:sym typeface="Calibri"/>
              </a:rPr>
              <a:t>Iso</a:t>
            </a:r>
            <a:r>
              <a:rPr b="1" i="0" lang="en-US" sz="2700" u="none" cap="none" strike="noStrike">
                <a:solidFill>
                  <a:srgbClr val="C00000"/>
                </a:solidFill>
                <a:latin typeface="Calibri"/>
                <a:ea typeface="Calibri"/>
                <a:cs typeface="Calibri"/>
                <a:sym typeface="Calibri"/>
              </a:rPr>
              <a:t>tonic</a:t>
            </a:r>
            <a:r>
              <a:rPr b="1" i="0" lang="en-US" sz="2700" u="none" cap="none" strike="noStrike">
                <a:solidFill>
                  <a:schemeClr val="dk1"/>
                </a:solidFill>
                <a:latin typeface="Calibri"/>
                <a:ea typeface="Calibri"/>
                <a:cs typeface="Calibri"/>
                <a:sym typeface="Calibri"/>
              </a:rPr>
              <a:t> Solutions: </a:t>
            </a:r>
            <a:r>
              <a:rPr b="0" i="0" lang="en-US" sz="2700" u="none" cap="none" strike="noStrike">
                <a:solidFill>
                  <a:schemeClr val="dk1"/>
                </a:solidFill>
                <a:latin typeface="Calibri"/>
                <a:ea typeface="Calibri"/>
                <a:cs typeface="Calibri"/>
                <a:sym typeface="Calibri"/>
              </a:rPr>
              <a:t>contain the </a:t>
            </a:r>
            <a:r>
              <a:rPr b="1" i="0" lang="en-US" sz="2700" u="sng" cap="none" strike="noStrike">
                <a:solidFill>
                  <a:schemeClr val="dk1"/>
                </a:solidFill>
                <a:latin typeface="Calibri"/>
                <a:ea typeface="Calibri"/>
                <a:cs typeface="Calibri"/>
                <a:sym typeface="Calibri"/>
              </a:rPr>
              <a:t>same concentration</a:t>
            </a:r>
            <a:r>
              <a:rPr b="0" i="0" lang="en-US" sz="2700" u="none" cap="none" strike="noStrike">
                <a:solidFill>
                  <a:schemeClr val="dk1"/>
                </a:solidFill>
                <a:latin typeface="Calibri"/>
                <a:ea typeface="Calibri"/>
                <a:cs typeface="Calibri"/>
                <a:sym typeface="Calibri"/>
              </a:rPr>
              <a:t> of solute as another solution (e.g. the cell's cytoplasm). When a cell is placed in an isotonic solution, the water diffuses</a:t>
            </a:r>
            <a:r>
              <a:rPr b="1" i="0" lang="en-US" sz="2700" u="none" cap="none" strike="noStrike">
                <a:solidFill>
                  <a:schemeClr val="dk1"/>
                </a:solidFill>
                <a:latin typeface="Calibri"/>
                <a:ea typeface="Calibri"/>
                <a:cs typeface="Calibri"/>
                <a:sym typeface="Calibri"/>
              </a:rPr>
              <a:t> </a:t>
            </a:r>
            <a:r>
              <a:rPr b="1" i="0" lang="en-US" sz="2700" u="sng" cap="none" strike="noStrike">
                <a:solidFill>
                  <a:schemeClr val="dk1"/>
                </a:solidFill>
                <a:latin typeface="Calibri"/>
                <a:ea typeface="Calibri"/>
                <a:cs typeface="Calibri"/>
                <a:sym typeface="Calibri"/>
              </a:rPr>
              <a:t>into and out</a:t>
            </a:r>
            <a:r>
              <a:rPr b="0" i="0" lang="en-US" sz="2700" u="none" cap="none" strike="noStrike">
                <a:solidFill>
                  <a:schemeClr val="dk1"/>
                </a:solidFill>
                <a:latin typeface="Calibri"/>
                <a:ea typeface="Calibri"/>
                <a:cs typeface="Calibri"/>
                <a:sym typeface="Calibri"/>
              </a:rPr>
              <a:t> of the cell at the same rate. The fluid that surrounds the body cells is isotonic.</a:t>
            </a:r>
            <a:endParaRPr b="0" i="0" sz="27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6">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6">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6">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6">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6">
                                            <p:txEl>
                                              <p:pRg end="4" st="4"/>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2009-09-20T20:01:49Z</dcterms:created>
  <dc:creator>Amy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