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  <p:sldMasterId id="2147483655" r:id="rId4"/>
    <p:sldMasterId id="2147483661" r:id="rId5"/>
    <p:sldMasterId id="2147483667" r:id="rId6"/>
    <p:sldMasterId id="2147483676" r:id="rId7"/>
    <p:sldMasterId id="2147483685" r:id="rId8"/>
    <p:sldMasterId id="2147483692" r:id="rId9"/>
    <p:sldMasterId id="2147483704" r:id="rId10"/>
    <p:sldMasterId id="2147483715" r:id="rId11"/>
    <p:sldMasterId id="2147483721" r:id="rId12"/>
    <p:sldMasterId id="2147483731" r:id="rId13"/>
    <p:sldMasterId id="2147483737" r:id="rId14"/>
  </p:sldMasterIdLst>
  <p:sldIdLst>
    <p:sldId id="256" r:id="rId15"/>
    <p:sldId id="264" r:id="rId16"/>
    <p:sldId id="257" r:id="rId17"/>
    <p:sldId id="258" r:id="rId18"/>
    <p:sldId id="269" r:id="rId19"/>
    <p:sldId id="268" r:id="rId20"/>
    <p:sldId id="271" r:id="rId21"/>
    <p:sldId id="272" r:id="rId22"/>
    <p:sldId id="273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9325"/>
    <a:srgbClr val="2AA62A"/>
    <a:srgbClr val="28A028"/>
    <a:srgbClr val="2EB82E"/>
    <a:srgbClr val="33CC33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0" Type="http://schemas.openxmlformats.org/officeDocument/2006/relationships/customXml" Target="../customXml/item3.xml"/><Relationship Id="rId3" Type="http://schemas.openxmlformats.org/officeDocument/2006/relationships/slideMaster" Target="slideMasters/slideMaster2.xml"/><Relationship Id="rId29" Type="http://schemas.openxmlformats.org/officeDocument/2006/relationships/customXml" Target="../customXml/item2.xml"/><Relationship Id="rId28" Type="http://schemas.openxmlformats.org/officeDocument/2006/relationships/customXml" Target="../customXml/item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0.xml"/><Relationship Id="rId23" Type="http://schemas.openxmlformats.org/officeDocument/2006/relationships/slide" Target="slides/slide9.xml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0" Type="http://schemas.openxmlformats.org/officeDocument/2006/relationships/slide" Target="slides/slide6.xml"/><Relationship Id="rId2" Type="http://schemas.openxmlformats.org/officeDocument/2006/relationships/theme" Target="theme/theme1.xml"/><Relationship Id="rId19" Type="http://schemas.openxmlformats.org/officeDocument/2006/relationships/slide" Target="slides/slide5.xml"/><Relationship Id="rId18" Type="http://schemas.openxmlformats.org/officeDocument/2006/relationships/slide" Target="slides/slide4.xml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5" Type="http://schemas.openxmlformats.org/officeDocument/2006/relationships/slide" Target="slides/slide1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35685" y="1254867"/>
            <a:ext cx="6462408" cy="197299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5685" y="3606901"/>
            <a:ext cx="6238672" cy="234642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301" y="1245140"/>
            <a:ext cx="3002637" cy="142510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91854" y="457201"/>
            <a:ext cx="4114800" cy="59727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54301" y="4280170"/>
            <a:ext cx="3932237" cy="19973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9959" y="1128408"/>
            <a:ext cx="4244502" cy="173152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8808" y="3998068"/>
            <a:ext cx="7295745" cy="173152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3F0D7C-95D5-4297-948E-33D4093204DB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1FBAF-8624-41F1-B025-65602FB9B8E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80570" y="350195"/>
            <a:ext cx="4513634" cy="36867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9898" y="4289897"/>
            <a:ext cx="7063902" cy="188706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3F0D7C-95D5-4297-948E-33D4093204DB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1FBAF-8624-41F1-B025-65602FB9B8E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301" y="1245140"/>
            <a:ext cx="3002637" cy="142510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91854" y="457201"/>
            <a:ext cx="4114800" cy="59727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54301" y="4280170"/>
            <a:ext cx="3932237" cy="19973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07404" y="1041400"/>
            <a:ext cx="838524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07404" y="3521075"/>
            <a:ext cx="838524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9EBA84-91F0-4701-A708-1C8CE0D15CF3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1031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7D78F-5591-4DD0-9A71-F0A88C90BA7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933" y="972765"/>
            <a:ext cx="8117867" cy="205273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9582" y="3297677"/>
            <a:ext cx="8117867" cy="279197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9EBA84-91F0-4701-A708-1C8CE0D15CF3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1031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7D78F-5591-4DD0-9A71-F0A88C90BA7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458" y="1289253"/>
            <a:ext cx="6243536" cy="12010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195" y="2850254"/>
            <a:ext cx="5796063" cy="3171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7284" y="365125"/>
            <a:ext cx="8758103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3744" y="1681163"/>
            <a:ext cx="422714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23744" y="2505075"/>
            <a:ext cx="422714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07428" y="1681163"/>
            <a:ext cx="424795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07428" y="2505075"/>
            <a:ext cx="4247959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9EBA84-91F0-4701-A708-1C8CE0D15CF3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1031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7D78F-5591-4DD0-9A71-F0A88C90BA7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9EBA84-91F0-4701-A708-1C8CE0D15CF3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1031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7D78F-5591-4DD0-9A71-F0A88C90BA7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07404" y="1041400"/>
            <a:ext cx="838524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07404" y="3521075"/>
            <a:ext cx="838524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9EBA84-91F0-4701-A708-1C8CE0D15CF3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1031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7D78F-5591-4DD0-9A71-F0A88C90BA7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933" y="972765"/>
            <a:ext cx="8117867" cy="205273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9582" y="3297677"/>
            <a:ext cx="8117867" cy="279197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9EBA84-91F0-4701-A708-1C8CE0D15CF3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1031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7D78F-5591-4DD0-9A71-F0A88C90BA7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7284" y="365125"/>
            <a:ext cx="8758103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3744" y="1681163"/>
            <a:ext cx="422714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23744" y="2505075"/>
            <a:ext cx="422714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07428" y="1681163"/>
            <a:ext cx="424795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07428" y="2505075"/>
            <a:ext cx="4247959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9EBA84-91F0-4701-A708-1C8CE0D15CF3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1031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7D78F-5591-4DD0-9A71-F0A88C90BA7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9109" y="2828486"/>
            <a:ext cx="6243536" cy="12010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9EBA84-91F0-4701-A708-1C8CE0D15CF3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1031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7D78F-5591-4DD0-9A71-F0A88C90BA7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548645"/>
            <a:ext cx="5181600" cy="41438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655" y="2548647"/>
            <a:ext cx="5181600" cy="4143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7427D4-D5F7-4B6B-8E94-CAC68B863207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3B75ED-F941-4345-B60A-1A9F7B7823F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9531" y="2884251"/>
            <a:ext cx="5252937" cy="1089498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B5720-18BE-4640-8272-C3F2CEBB527C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0A3A-9A7B-4171-9A43-C8DF30892F8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B5720-18BE-4640-8272-C3F2CEBB527C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0A3A-9A7B-4171-9A43-C8DF30892F8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10E062-7246-4278-9BCB-95633DF380AC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E91A1E-7C72-4AE6-A2D1-C4050A289AB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B5720-18BE-4640-8272-C3F2CEBB527C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0A3A-9A7B-4171-9A43-C8DF30892F8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B5720-18BE-4640-8272-C3F2CEBB527C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0A3A-9A7B-4171-9A43-C8DF30892F8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B5720-18BE-4640-8272-C3F2CEBB527C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0A3A-9A7B-4171-9A43-C8DF30892F8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B5720-18BE-4640-8272-C3F2CEBB527C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0A3A-9A7B-4171-9A43-C8DF30892F8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B5720-18BE-4640-8272-C3F2CEBB527C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0A3A-9A7B-4171-9A43-C8DF30892F8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B5720-18BE-4640-8272-C3F2CEBB527C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0A3A-9A7B-4171-9A43-C8DF30892F8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B5720-18BE-4640-8272-C3F2CEBB527C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0A3A-9A7B-4171-9A43-C8DF30892F8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B5720-18BE-4640-8272-C3F2CEBB527C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0A3A-9A7B-4171-9A43-C8DF30892F8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B5720-18BE-4640-8272-C3F2CEBB527C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0A3A-9A7B-4171-9A43-C8DF30892F8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21971"/>
            <a:ext cx="9144000" cy="105663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37834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4911" y="3701374"/>
            <a:ext cx="5781540" cy="591462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Lesson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923457" y="2081718"/>
            <a:ext cx="1378118" cy="20934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Unit Number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205280" y="1974713"/>
            <a:ext cx="1541834" cy="31635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Lesson Number</a:t>
            </a:r>
            <a:endParaRPr lang="en-GB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4660" y="2141537"/>
            <a:ext cx="10515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0046"/>
            <a:ext cx="10515600" cy="118910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765" y="3023310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07A764-9B9A-40B8-969C-414556C1422A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B81FB-1339-4507-BA9F-346F3E24D51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07A764-9B9A-40B8-969C-414556C1422A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B81FB-1339-4507-BA9F-346F3E24D51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0732" y="416229"/>
            <a:ext cx="9144000" cy="94962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3651" y="3076744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9959" y="1128408"/>
            <a:ext cx="4244502" cy="173152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8808" y="3998068"/>
            <a:ext cx="7295745" cy="173152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5549" y="445295"/>
            <a:ext cx="7243897" cy="82391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887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54860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3F0D7C-95D5-4297-948E-33D4093204DB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1FBAF-8624-41F1-B025-65602FB9B8E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0732" y="416229"/>
            <a:ext cx="9144000" cy="94962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3651" y="3076744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5549" y="445295"/>
            <a:ext cx="7243897" cy="82391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4534-9969-4CB2-9ABD-C21CB6C0DC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85E3-51D0-49B5-A3F2-7F4742E743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4534-9969-4CB2-9ABD-C21CB6C0DC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85E3-51D0-49B5-A3F2-7F4742E743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80570" y="350195"/>
            <a:ext cx="4513634" cy="36867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9898" y="4289897"/>
            <a:ext cx="7063902" cy="188706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4534-9969-4CB2-9ABD-C21CB6C0DC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85E3-51D0-49B5-A3F2-7F4742E743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4534-9969-4CB2-9ABD-C21CB6C0DCA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85E3-51D0-49B5-A3F2-7F4742E743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4534-9969-4CB2-9ABD-C21CB6C0DCA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85E3-51D0-49B5-A3F2-7F4742E743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4534-9969-4CB2-9ABD-C21CB6C0DCA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85E3-51D0-49B5-A3F2-7F4742E743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4534-9969-4CB2-9ABD-C21CB6C0DCA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85E3-51D0-49B5-A3F2-7F4742E743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4534-9969-4CB2-9ABD-C21CB6C0DCA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85E3-51D0-49B5-A3F2-7F4742E743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4534-9969-4CB2-9ABD-C21CB6C0DCA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85E3-51D0-49B5-A3F2-7F4742E743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4534-9969-4CB2-9ABD-C21CB6C0DC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85E3-51D0-49B5-A3F2-7F4742E743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4534-9969-4CB2-9ABD-C21CB6C0DC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85E3-51D0-49B5-A3F2-7F4742E743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3F0D7C-95D5-4297-948E-33D4093204DB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1FBAF-8624-41F1-B025-65602FB9B8E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7" Type="http://schemas.openxmlformats.org/officeDocument/2006/relationships/theme" Target="../theme/theme10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2.xml"/><Relationship Id="rId8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0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1" Type="http://schemas.openxmlformats.org/officeDocument/2006/relationships/theme" Target="../theme/theme11.xml"/><Relationship Id="rId10" Type="http://schemas.openxmlformats.org/officeDocument/2006/relationships/image" Target="../media/image10.jpeg"/><Relationship Id="rId1" Type="http://schemas.openxmlformats.org/officeDocument/2006/relationships/slideLayout" Target="../slideLayouts/slideLayout64.xml"/></Relationships>
</file>

<file path=ppt/slideMasters/_rels/slideMaster12.xml.rels><?xml version="1.0" encoding="UTF-8" standalone="yes"?>
<Relationships xmlns="http://schemas.openxmlformats.org/package/2006/relationships"><Relationship Id="rId7" Type="http://schemas.openxmlformats.org/officeDocument/2006/relationships/theme" Target="../theme/theme12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2" Type="http://schemas.openxmlformats.org/officeDocument/2006/relationships/theme" Target="../theme/theme13.xml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jpeg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0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jpeg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0" Type="http://schemas.openxmlformats.org/officeDocument/2006/relationships/theme" Target="../theme/theme6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7" Type="http://schemas.openxmlformats.org/officeDocument/2006/relationships/image" Target="../media/image6.jpeg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3" Type="http://schemas.openxmlformats.org/officeDocument/2006/relationships/theme" Target="../theme/theme8.xml"/><Relationship Id="rId12" Type="http://schemas.openxmlformats.org/officeDocument/2006/relationships/image" Target="../media/image7.jpeg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2" Type="http://schemas.openxmlformats.org/officeDocument/2006/relationships/theme" Target="../theme/theme9.xml"/><Relationship Id="rId11" Type="http://schemas.openxmlformats.org/officeDocument/2006/relationships/image" Target="../media/image8.jpeg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7731" y="1230888"/>
            <a:ext cx="6243536" cy="1201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005847"/>
            <a:ext cx="5796063" cy="3171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Grinch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37425" y="374853"/>
            <a:ext cx="6408906" cy="948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298021" cy="4657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214043" y="1322962"/>
            <a:ext cx="1977957" cy="5535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rinch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818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Grinch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37425" y="374853"/>
            <a:ext cx="6408906" cy="948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298021" cy="4657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rinch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24534-9969-4CB2-9ABD-C21CB6C0DC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785E3-51D0-49B5-A3F2-7F4742E743D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0038" y="1230887"/>
            <a:ext cx="2274651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38936" y="875489"/>
            <a:ext cx="4319081" cy="557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Grinch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0038" y="1230887"/>
            <a:ext cx="2274651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38936" y="875489"/>
            <a:ext cx="4319081" cy="557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Grinch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82273" y="681038"/>
            <a:ext cx="8240949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7208" y="2013625"/>
            <a:ext cx="8891081" cy="416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7B30B"/>
          </a:solidFill>
          <a:latin typeface="Grinch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82273" y="681038"/>
            <a:ext cx="8240949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7208" y="2013625"/>
            <a:ext cx="8891081" cy="416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7B30B"/>
          </a:solidFill>
          <a:latin typeface="Grinch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03514" y="1060314"/>
            <a:ext cx="5252937" cy="1089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966936"/>
            <a:ext cx="10515600" cy="3715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7B30B"/>
          </a:solidFill>
          <a:latin typeface="Grinch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3102" y="15421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91446" y="3093395"/>
            <a:ext cx="7655669" cy="2918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rinch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7B30B"/>
          </a:solidFill>
          <a:latin typeface="Grinch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3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3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4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4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1027" y="2290354"/>
            <a:ext cx="2388927" cy="998466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Unit 2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4528" y="3471210"/>
            <a:ext cx="7774771" cy="869304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Culture and Traditions</a:t>
            </a:r>
            <a:endParaRPr lang="en-US" sz="6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69" y="-42428"/>
            <a:ext cx="11981590" cy="6532809"/>
          </a:xfrm>
          <a:prstGeom prst="rect">
            <a:avLst/>
          </a:prstGeom>
        </p:spPr>
      </p:pic>
      <p:sp>
        <p:nvSpPr>
          <p:cNvPr id="10" name="Subtitle 4"/>
          <p:cNvSpPr txBox="1"/>
          <p:nvPr/>
        </p:nvSpPr>
        <p:spPr>
          <a:xfrm>
            <a:off x="112499" y="1517215"/>
            <a:ext cx="5495821" cy="747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ct val="150000"/>
              </a:lnSpc>
              <a:buNone/>
              <a:defRPr/>
            </a:pP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Tell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one way your country tells time.</a:t>
            </a:r>
            <a:endParaRPr lang="en-GB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ubtitle 4"/>
          <p:cNvSpPr txBox="1"/>
          <p:nvPr/>
        </p:nvSpPr>
        <p:spPr>
          <a:xfrm>
            <a:off x="295023" y="4530011"/>
            <a:ext cx="8373116" cy="1972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9564" y="1647517"/>
            <a:ext cx="4938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FF0000"/>
                </a:solidFill>
              </a:rPr>
              <a:t>clocks, watches, mobile phones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499" y="2958963"/>
            <a:ext cx="93248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FF0000"/>
                </a:solidFill>
              </a:rPr>
              <a:t>People need to know what time it is so they know when they need to be in different places.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7" name="Subtitle 4"/>
          <p:cNvSpPr txBox="1"/>
          <p:nvPr/>
        </p:nvSpPr>
        <p:spPr>
          <a:xfrm>
            <a:off x="112501" y="2343610"/>
            <a:ext cx="10076688" cy="1972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ct val="150000"/>
              </a:lnSpc>
              <a:buNone/>
              <a:defRPr/>
            </a:pP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one reason it is important for people to know what time it is.</a:t>
            </a:r>
            <a:endParaRPr lang="en-GB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ubtitle 4"/>
          <p:cNvSpPr txBox="1"/>
          <p:nvPr/>
        </p:nvSpPr>
        <p:spPr>
          <a:xfrm>
            <a:off x="112499" y="4185287"/>
            <a:ext cx="9854459" cy="683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ct val="150000"/>
              </a:lnSpc>
              <a:buNone/>
              <a:defRPr/>
            </a:pP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one way people told time before clocks were  invented.</a:t>
            </a:r>
            <a:endParaRPr lang="en-GB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3941" y="4745330"/>
            <a:ext cx="93248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FF0000"/>
                </a:solidFill>
              </a:rPr>
              <a:t>a sundial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2" name="Subtitle 4"/>
          <p:cNvSpPr txBox="1"/>
          <p:nvPr/>
        </p:nvSpPr>
        <p:spPr>
          <a:xfrm>
            <a:off x="112499" y="5303483"/>
            <a:ext cx="9854459" cy="683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ct val="150000"/>
              </a:lnSpc>
              <a:buNone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a calendar?  Describe it in one sentence.</a:t>
            </a:r>
            <a:endParaRPr lang="en-GB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499" y="5942986"/>
            <a:ext cx="100766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FF0000"/>
                </a:solidFill>
              </a:rPr>
              <a:t>A calendar is a tool for showing the days, weeks, and months of a year.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2254" y="3429000"/>
            <a:ext cx="5947491" cy="591462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Measuring Time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3793" y="2186391"/>
            <a:ext cx="1378118" cy="209347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8205280" y="2082865"/>
            <a:ext cx="1541834" cy="316352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"/>
          <p:cNvSpPr>
            <a:spLocks noGrp="1"/>
          </p:cNvSpPr>
          <p:nvPr>
            <p:ph idx="1"/>
          </p:nvPr>
        </p:nvSpPr>
        <p:spPr>
          <a:xfrm>
            <a:off x="387773" y="293846"/>
            <a:ext cx="11602064" cy="64204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4400" b="1" dirty="0"/>
              <a:t>Essential Question: </a:t>
            </a:r>
            <a:endParaRPr lang="en-US" sz="4400" b="1" dirty="0"/>
          </a:p>
          <a:p>
            <a:pPr marL="0" lvl="0" indent="0">
              <a:buNone/>
            </a:pPr>
            <a:endParaRPr lang="en-US" sz="4400" b="1" dirty="0"/>
          </a:p>
          <a:p>
            <a:pPr marL="0" lvl="0" indent="0">
              <a:buNone/>
            </a:pPr>
            <a:r>
              <a:rPr lang="en-GB" sz="4400" dirty="0"/>
              <a:t>-How was time measured in the past?</a:t>
            </a:r>
            <a:endParaRPr lang="en-GB" sz="4400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sz="4400" b="1" dirty="0"/>
              <a:t>Objectives:</a:t>
            </a:r>
            <a:endParaRPr lang="en-US" sz="4400" b="1" dirty="0"/>
          </a:p>
          <a:p>
            <a:pPr marL="0" lvl="0" indent="0">
              <a:buNone/>
            </a:pPr>
            <a:endParaRPr lang="en-US" sz="4400" b="1" dirty="0"/>
          </a:p>
          <a:p>
            <a:pPr marL="0" lvl="0" indent="0">
              <a:buNone/>
            </a:pPr>
            <a:r>
              <a:rPr lang="en-GB" sz="4400" dirty="0"/>
              <a:t>- I can identify ways people measured time in the past.</a:t>
            </a:r>
            <a:endParaRPr lang="en-GB" sz="4400" dirty="0"/>
          </a:p>
          <a:p>
            <a:pPr marL="0" lvl="0" indent="0">
              <a:buNone/>
            </a:pP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294968" y="218768"/>
            <a:ext cx="11602064" cy="6420464"/>
          </a:xfrm>
          <a:prstGeom prst="rect">
            <a:avLst/>
          </a:prstGeom>
          <a:noFill/>
          <a:ln w="14922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584" y="9797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Theme Vocabulary</a:t>
            </a:r>
            <a:br>
              <a:rPr lang="en-US" b="1" dirty="0">
                <a:latin typeface="+mn-lt"/>
              </a:rPr>
            </a:br>
            <a:endParaRPr lang="en-US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647" y="3215539"/>
            <a:ext cx="1915874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259325"/>
                </a:solidFill>
              </a:rPr>
              <a:t>Century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5932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63416" y="4978565"/>
            <a:ext cx="1996342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259325"/>
                </a:solidFill>
              </a:rPr>
              <a:t>Calendar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5932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5932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3" name="Straight Arrow Connector 112"/>
          <p:cNvCxnSpPr/>
          <p:nvPr/>
        </p:nvCxnSpPr>
        <p:spPr>
          <a:xfrm>
            <a:off x="2060350" y="1898600"/>
            <a:ext cx="684652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73152" y="1423533"/>
            <a:ext cx="1825349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259325"/>
                </a:solidFill>
              </a:rPr>
              <a:t>Decade</a:t>
            </a:r>
            <a:r>
              <a:rPr lang="en-US" sz="2800" b="1" dirty="0">
                <a:solidFill>
                  <a:srgbClr val="259325"/>
                </a:solidFill>
                <a:latin typeface="Calibri" panose="020F0502020204030204"/>
              </a:rPr>
              <a:t> </a:t>
            </a:r>
            <a:endParaRPr lang="en-US" sz="2800" b="1" dirty="0">
              <a:solidFill>
                <a:srgbClr val="259325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001521" y="3661627"/>
            <a:ext cx="684652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159758" y="5451223"/>
            <a:ext cx="684652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9" grpId="0"/>
      <p:bldP spid="1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128" y="90805"/>
            <a:ext cx="10515600" cy="1006475"/>
          </a:xfrm>
        </p:spPr>
        <p:txBody>
          <a:bodyPr/>
          <a:lstStyle/>
          <a:p>
            <a:r>
              <a:rPr lang="en-US" b="1" dirty="0">
                <a:latin typeface="+mn-lt"/>
              </a:rPr>
              <a:t>Units of Time</a:t>
            </a:r>
            <a:endParaRPr lang="en-US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128" y="1266344"/>
            <a:ext cx="11546695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</a:rPr>
              <a:t>Time is measured in units like seconds, minutes, and hours.</a:t>
            </a:r>
            <a:endParaRPr lang="en-GB" sz="2800" dirty="0">
              <a:solidFill>
                <a:prstClr val="black"/>
              </a:solidFill>
            </a:endParaRP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</a:rPr>
              <a:t>There are 60 seconds in a minute, 60 minutes in an hour, 24 hours in a day, and 7 days in a week.</a:t>
            </a:r>
            <a:endParaRPr lang="en-GB" sz="2800" dirty="0">
              <a:solidFill>
                <a:prstClr val="black"/>
              </a:solidFill>
            </a:endParaRP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</a:rPr>
              <a:t>10 years make 1 decade, and 100 years make 1 century.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784" y="5001537"/>
            <a:ext cx="93977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Fill</a:t>
            </a:r>
            <a:r>
              <a:rPr lang="en-GB" sz="2400" b="1" dirty="0"/>
              <a:t> in the blanks. </a:t>
            </a:r>
            <a:endParaRPr lang="en-GB" sz="2400" b="1" dirty="0"/>
          </a:p>
          <a:p>
            <a:endParaRPr lang="en-GB" sz="2400" dirty="0"/>
          </a:p>
          <a:p>
            <a:r>
              <a:rPr lang="en-GB" sz="2400" dirty="0"/>
              <a:t>There are        years in 1 decade and          decades in 1 century.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679448" y="5740201"/>
            <a:ext cx="597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10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13960" y="5716694"/>
            <a:ext cx="597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10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530" y="4300099"/>
            <a:ext cx="2309008" cy="2429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2128" y="1197864"/>
            <a:ext cx="11137392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Clocks, both with hands and digital, show the current time.</a:t>
            </a:r>
            <a:endParaRPr lang="en-GB" sz="2400" dirty="0">
              <a:solidFill>
                <a:prstClr val="black"/>
              </a:solidFill>
            </a:endParaRP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A calendar shows days, weeks, and months in a year.</a:t>
            </a:r>
            <a:endParaRPr lang="en-GB" sz="2400" dirty="0">
              <a:solidFill>
                <a:prstClr val="black"/>
              </a:solidFill>
            </a:endParaRP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Calendars help you see both past and future time.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128" y="5515317"/>
            <a:ext cx="9160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FF0000"/>
                </a:solidFill>
              </a:rPr>
              <a:t>A calendar would help because it shows the days in the week.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 txBox="1"/>
          <p:nvPr/>
        </p:nvSpPr>
        <p:spPr>
          <a:xfrm>
            <a:off x="262128" y="90805"/>
            <a:ext cx="10515600" cy="8510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Tools for Telling Time</a:t>
            </a:r>
            <a:endParaRPr lang="en-US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128" y="4131552"/>
            <a:ext cx="115989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It is Monday. Your friend invites you to a party on Saturday.</a:t>
            </a:r>
            <a:endParaRPr lang="en-GB" sz="2400" b="1" dirty="0"/>
          </a:p>
          <a:p>
            <a:endParaRPr lang="en-GB" sz="2400" dirty="0"/>
          </a:p>
          <a:p>
            <a:r>
              <a:rPr lang="en-GB" sz="2400" dirty="0"/>
              <a:t>Which of these will help you to remember the party, a calendar or a clock? Why?</a:t>
            </a:r>
            <a:endParaRPr lang="en-GB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929" y="403180"/>
            <a:ext cx="12573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071" y="1778248"/>
            <a:ext cx="2500449" cy="250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82" y="0"/>
            <a:ext cx="11831216" cy="997144"/>
          </a:xfrm>
        </p:spPr>
        <p:txBody>
          <a:bodyPr>
            <a:normAutofit/>
          </a:bodyPr>
          <a:lstStyle/>
          <a:p>
            <a:r>
              <a:rPr lang="en-GB" b="1" dirty="0">
                <a:latin typeface="+mn-lt"/>
              </a:rPr>
              <a:t>Old Tools for Telling Time</a:t>
            </a:r>
            <a:endParaRPr lang="en-US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584" y="1234960"/>
            <a:ext cx="11548656" cy="196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</a:rPr>
              <a:t>Before clocks, people used sundials during the day to tell time with the Sun's shadow.</a:t>
            </a:r>
            <a:endParaRPr lang="en-GB" sz="2800" dirty="0">
              <a:solidFill>
                <a:prstClr val="black"/>
              </a:solidFill>
            </a:endParaRPr>
          </a:p>
          <a:p>
            <a:pPr lvl="0" algn="just">
              <a:defRPr/>
            </a:pPr>
            <a:endParaRPr lang="en-GB" sz="2800" dirty="0">
              <a:solidFill>
                <a:prstClr val="black"/>
              </a:solidFill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</a:rPr>
              <a:t>At night, they used water clocks, which measured time as water drained.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584" y="4352544"/>
            <a:ext cx="80706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Imagine</a:t>
            </a:r>
            <a:r>
              <a:rPr lang="en-GB" sz="2400" b="1" dirty="0"/>
              <a:t> you wanted to tell the time before clocks were invented.</a:t>
            </a:r>
            <a:endParaRPr lang="en-GB" sz="2400" b="1" dirty="0"/>
          </a:p>
          <a:p>
            <a:r>
              <a:rPr lang="en-GB" sz="2400" b="1" dirty="0"/>
              <a:t>Would cloudy weather cause a problem? Why or why not?</a:t>
            </a:r>
            <a:endParaRPr lang="en-GB" sz="2400" b="1" dirty="0"/>
          </a:p>
          <a:p>
            <a:endParaRPr lang="en-GB" sz="2400" dirty="0"/>
          </a:p>
          <a:p>
            <a:r>
              <a:rPr lang="en-GB" sz="2400" dirty="0">
                <a:solidFill>
                  <a:srgbClr val="FF0000"/>
                </a:solidFill>
              </a:rPr>
              <a:t>Yes, because you can’t see shadows in cloudy weather.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753" y="3403803"/>
            <a:ext cx="309562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7390" y="130522"/>
            <a:ext cx="80639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prstClr val="black"/>
                </a:solidFill>
              </a:rPr>
              <a:t>Picturing Time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466" y="1221565"/>
            <a:ext cx="11623067" cy="196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</a:rPr>
              <a:t>Clocks show time, and calendars show the day.</a:t>
            </a:r>
            <a:endParaRPr lang="en-GB" sz="2800" dirty="0">
              <a:solidFill>
                <a:prstClr val="black"/>
              </a:solidFill>
            </a:endParaRP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</a:rPr>
              <a:t>A timeline shows the order of events in history with marked dates.</a:t>
            </a:r>
            <a:endParaRPr lang="en-GB" sz="2800" dirty="0">
              <a:solidFill>
                <a:prstClr val="black"/>
              </a:solidFill>
            </a:endParaRP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black"/>
                </a:solidFill>
              </a:rPr>
              <a:t>Timelines can be horizontal (left to right) or vertical (top to bottom).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466" y="5157818"/>
            <a:ext cx="109868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What are some important events in your life? </a:t>
            </a:r>
            <a:r>
              <a:rPr lang="en-GB" sz="2400" b="1" dirty="0">
                <a:solidFill>
                  <a:srgbClr val="FF0000"/>
                </a:solidFill>
              </a:rPr>
              <a:t>Create</a:t>
            </a:r>
            <a:r>
              <a:rPr lang="en-GB" sz="2400" b="1" dirty="0"/>
              <a:t> your own time line.</a:t>
            </a:r>
            <a:endParaRPr lang="en-GB" sz="2400" b="1" dirty="0"/>
          </a:p>
          <a:p>
            <a:endParaRPr lang="en-GB" sz="2400" b="1" dirty="0"/>
          </a:p>
          <a:p>
            <a:r>
              <a:rPr lang="en-GB" sz="2400" b="1" dirty="0"/>
              <a:t> </a:t>
            </a:r>
            <a:r>
              <a:rPr lang="en-GB" sz="2400" b="1" dirty="0">
                <a:solidFill>
                  <a:srgbClr val="FF0000"/>
                </a:solidFill>
              </a:rPr>
              <a:t>Choose</a:t>
            </a:r>
            <a:r>
              <a:rPr lang="en-GB" sz="2400" b="1" dirty="0"/>
              <a:t> at least two events. </a:t>
            </a:r>
            <a:r>
              <a:rPr lang="en-GB" sz="2400" b="1" dirty="0">
                <a:solidFill>
                  <a:srgbClr val="FF0000"/>
                </a:solidFill>
              </a:rPr>
              <a:t>Remember</a:t>
            </a:r>
            <a:r>
              <a:rPr lang="en-GB" sz="2400" b="1" dirty="0"/>
              <a:t> to  include the date, a description, and a drawing of each event.</a:t>
            </a:r>
            <a:endParaRPr lang="en-GB" sz="2400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108" y="3289964"/>
            <a:ext cx="3839111" cy="151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5566" y="95252"/>
            <a:ext cx="78587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4400" b="1" dirty="0">
                <a:solidFill>
                  <a:prstClr val="black"/>
                </a:solidFill>
              </a:rPr>
              <a:t>Studying the Past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65" y="1272619"/>
            <a:ext cx="1180580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Humans have a long history of telling time, with sundials and water clocks made thousands of years ago.</a:t>
            </a:r>
            <a:endParaRPr lang="en-GB" sz="2400" dirty="0">
              <a:solidFill>
                <a:prstClr val="black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Museums display these ancient tools to show how time was kept and what life was like in the past.</a:t>
            </a:r>
            <a:endParaRPr lang="en-GB" sz="2400" dirty="0">
              <a:solidFill>
                <a:prstClr val="black"/>
              </a:solidFill>
            </a:endParaRPr>
          </a:p>
          <a:p>
            <a:pPr lvl="0"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The ancient Egyptians invented the first sundial over 3,000 years ago, showing the importance of time.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415" y="4651873"/>
            <a:ext cx="3287000" cy="186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belas SS Student G1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C962390E4448408E2DA1171F2A86A7" ma:contentTypeVersion="13" ma:contentTypeDescription="Create a new document." ma:contentTypeScope="" ma:versionID="1d38b2ffbae1213d5df1491c874b9a25">
  <xsd:schema xmlns:xsd="http://www.w3.org/2001/XMLSchema" xmlns:xs="http://www.w3.org/2001/XMLSchema" xmlns:p="http://schemas.microsoft.com/office/2006/metadata/properties" xmlns:ns3="66efbd79-f425-4edb-9fea-0a085cd7e857" xmlns:ns4="9dcb7e39-7a70-45c9-aaad-275881ef857c" targetNamespace="http://schemas.microsoft.com/office/2006/metadata/properties" ma:root="true" ma:fieldsID="fa511ab5d4b1377827c94bd42b39c691" ns3:_="" ns4:_="">
    <xsd:import namespace="66efbd79-f425-4edb-9fea-0a085cd7e857"/>
    <xsd:import namespace="9dcb7e39-7a70-45c9-aaad-275881ef857c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efbd79-f425-4edb-9fea-0a085cd7e857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b7e39-7a70-45c9-aaad-275881ef857c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6efbd79-f425-4edb-9fea-0a085cd7e857" xsi:nil="true"/>
  </documentManagement>
</p:properties>
</file>

<file path=customXml/itemProps1.xml><?xml version="1.0" encoding="utf-8"?>
<ds:datastoreItem xmlns:ds="http://schemas.openxmlformats.org/officeDocument/2006/customXml" ds:itemID="{D861EAB1-72E9-4908-9975-AB0891DA4A99}">
  <ds:schemaRefs/>
</ds:datastoreItem>
</file>

<file path=customXml/itemProps2.xml><?xml version="1.0" encoding="utf-8"?>
<ds:datastoreItem xmlns:ds="http://schemas.openxmlformats.org/officeDocument/2006/customXml" ds:itemID="{0058573B-D400-4EDA-835B-D5F2E2C8A962}">
  <ds:schemaRefs/>
</ds:datastoreItem>
</file>

<file path=customXml/itemProps3.xml><?xml version="1.0" encoding="utf-8"?>
<ds:datastoreItem xmlns:ds="http://schemas.openxmlformats.org/officeDocument/2006/customXml" ds:itemID="{DBC43E39-A3CC-4374-BC58-86171A8A65CE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Obelas SS Student G1 Theme (1)</Template>
  <TotalTime>0</TotalTime>
  <Words>2360</Words>
  <Application>WPS Presentation</Application>
  <PresentationFormat>Widescreen</PresentationFormat>
  <Paragraphs>98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13</vt:i4>
      </vt:variant>
      <vt:variant>
        <vt:lpstr>幻灯片标题</vt:lpstr>
      </vt:variant>
      <vt:variant>
        <vt:i4>10</vt:i4>
      </vt:variant>
    </vt:vector>
  </HeadingPairs>
  <TitlesOfParts>
    <vt:vector size="35" baseType="lpstr">
      <vt:lpstr>Arial</vt:lpstr>
      <vt:lpstr>SimSun</vt:lpstr>
      <vt:lpstr>Wingdings</vt:lpstr>
      <vt:lpstr>Grinched</vt:lpstr>
      <vt:lpstr>Wide Latin</vt:lpstr>
      <vt:lpstr>Calibri</vt:lpstr>
      <vt:lpstr>Calibri</vt:lpstr>
      <vt:lpstr>Microsoft YaHei</vt:lpstr>
      <vt:lpstr>Arial Unicode MS</vt:lpstr>
      <vt:lpstr>Aptos</vt:lpstr>
      <vt:lpstr>Segoe UI</vt:lpstr>
      <vt:lpstr>Calibri Light</vt:lpstr>
      <vt:lpstr>Obelas SS Student G1 Theme</vt:lpstr>
      <vt:lpstr>6_Custom Design</vt:lpstr>
      <vt:lpstr>Custom Design</vt:lpstr>
      <vt:lpstr>8_Custom Design</vt:lpstr>
      <vt:lpstr>2_Custom Design</vt:lpstr>
      <vt:lpstr>9_Custom Design</vt:lpstr>
      <vt:lpstr>1_Custom Design</vt:lpstr>
      <vt:lpstr>7_Custom Design</vt:lpstr>
      <vt:lpstr>4_Custom Design</vt:lpstr>
      <vt:lpstr>5_Custom Design</vt:lpstr>
      <vt:lpstr>3_Custom Design</vt:lpstr>
      <vt:lpstr>10_Custom Design</vt:lpstr>
      <vt:lpstr>Office Theme</vt:lpstr>
      <vt:lpstr>Unit 2</vt:lpstr>
      <vt:lpstr>Measuring Time</vt:lpstr>
      <vt:lpstr>PowerPoint 演示文稿</vt:lpstr>
      <vt:lpstr>Theme Vocabulary </vt:lpstr>
      <vt:lpstr>Units of Time</vt:lpstr>
      <vt:lpstr>PowerPoint 演示文稿</vt:lpstr>
      <vt:lpstr>Old Tools for Telling Time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Arige Hallal</dc:creator>
  <cp:lastModifiedBy>Jihan Ashi</cp:lastModifiedBy>
  <cp:revision>20</cp:revision>
  <dcterms:created xsi:type="dcterms:W3CDTF">2024-06-11T12:44:00Z</dcterms:created>
  <dcterms:modified xsi:type="dcterms:W3CDTF">2025-11-29T20:01:42Z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0x01010055C962390E4448408E2DA1171F2A86A7</vt:lpwstr>
  </property>
  <property fmtid="{D5CDD505-2E9C-101B-9397-08002B2CF9AE}" pid="3" name="ICV">
    <vt:lpwstr>C0A3525FA43D4ED0AD76BB5FB3ED2141_13</vt:lpwstr>
  </property>
  <property fmtid="{D5CDD505-2E9C-101B-9397-08002B2CF9AE}" pid="4" name="KSOProductBuildVer">
    <vt:lpwstr>1033-12.9.0.21549</vt:lpwstr>
  </property>
</Properties>
</file>